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fil-P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B6024E1-A320-4B0F-AF49-C3345196CC47}">
          <p14:sldIdLst>
            <p14:sldId id="256"/>
          </p14:sldIdLst>
        </p14:section>
        <p14:section name="Untitled Section" id="{1D24E570-CC56-4B55-AD3F-B4A82C989097}">
          <p14:sldIdLst>
            <p14:sldId id="257"/>
          </p14:sldIdLst>
        </p14:section>
        <p14:section name="Untitled Section" id="{40129990-8512-4B23-A2A1-3E684CCD722B}">
          <p14:sldIdLst>
            <p14:sldId id="258"/>
            <p14:sldId id="259"/>
            <p14:sldId id="260"/>
            <p14:sldId id="261"/>
            <p14:sldId id="262"/>
            <p14:sldId id="263"/>
            <p14:sldId id="26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8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il-P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l-PH"/>
          </a:p>
        </p:txBody>
      </p:sp>
      <p:sp>
        <p:nvSpPr>
          <p:cNvPr id="4" name="Date Placeholder 3"/>
          <p:cNvSpPr>
            <a:spLocks noGrp="1"/>
          </p:cNvSpPr>
          <p:nvPr>
            <p:ph type="dt" sz="half" idx="10"/>
          </p:nvPr>
        </p:nvSpPr>
        <p:spPr/>
        <p:txBody>
          <a:bodyPr/>
          <a:lstStyle/>
          <a:p>
            <a:fld id="{EFA4F269-A3F5-41C0-A060-23786A90B795}" type="datetimeFigureOut">
              <a:rPr lang="fil-PH" smtClean="0"/>
              <a:t>3/10/2012</a:t>
            </a:fld>
            <a:endParaRPr lang="fil-PH"/>
          </a:p>
        </p:txBody>
      </p:sp>
      <p:sp>
        <p:nvSpPr>
          <p:cNvPr id="5" name="Footer Placeholder 4"/>
          <p:cNvSpPr>
            <a:spLocks noGrp="1"/>
          </p:cNvSpPr>
          <p:nvPr>
            <p:ph type="ftr" sz="quarter" idx="11"/>
          </p:nvPr>
        </p:nvSpPr>
        <p:spPr/>
        <p:txBody>
          <a:bodyPr/>
          <a:lstStyle/>
          <a:p>
            <a:endParaRPr lang="fil-PH"/>
          </a:p>
        </p:txBody>
      </p:sp>
      <p:sp>
        <p:nvSpPr>
          <p:cNvPr id="6" name="Slide Number Placeholder 5"/>
          <p:cNvSpPr>
            <a:spLocks noGrp="1"/>
          </p:cNvSpPr>
          <p:nvPr>
            <p:ph type="sldNum" sz="quarter" idx="12"/>
          </p:nvPr>
        </p:nvSpPr>
        <p:spPr/>
        <p:txBody>
          <a:bodyPr/>
          <a:lstStyle/>
          <a:p>
            <a:fld id="{289C837A-92EE-48AB-8D61-96BF22720D21}" type="slidenum">
              <a:rPr lang="fil-PH" smtClean="0"/>
              <a:t>‹#›</a:t>
            </a:fld>
            <a:endParaRPr lang="fil-PH"/>
          </a:p>
        </p:txBody>
      </p:sp>
    </p:spTree>
    <p:extLst>
      <p:ext uri="{BB962C8B-B14F-4D97-AF65-F5344CB8AC3E}">
        <p14:creationId xmlns:p14="http://schemas.microsoft.com/office/powerpoint/2010/main" val="722535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l-P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4" name="Date Placeholder 3"/>
          <p:cNvSpPr>
            <a:spLocks noGrp="1"/>
          </p:cNvSpPr>
          <p:nvPr>
            <p:ph type="dt" sz="half" idx="10"/>
          </p:nvPr>
        </p:nvSpPr>
        <p:spPr/>
        <p:txBody>
          <a:bodyPr/>
          <a:lstStyle/>
          <a:p>
            <a:fld id="{EFA4F269-A3F5-41C0-A060-23786A90B795}" type="datetimeFigureOut">
              <a:rPr lang="fil-PH" smtClean="0"/>
              <a:t>3/10/2012</a:t>
            </a:fld>
            <a:endParaRPr lang="fil-PH"/>
          </a:p>
        </p:txBody>
      </p:sp>
      <p:sp>
        <p:nvSpPr>
          <p:cNvPr id="5" name="Footer Placeholder 4"/>
          <p:cNvSpPr>
            <a:spLocks noGrp="1"/>
          </p:cNvSpPr>
          <p:nvPr>
            <p:ph type="ftr" sz="quarter" idx="11"/>
          </p:nvPr>
        </p:nvSpPr>
        <p:spPr/>
        <p:txBody>
          <a:bodyPr/>
          <a:lstStyle/>
          <a:p>
            <a:endParaRPr lang="fil-PH"/>
          </a:p>
        </p:txBody>
      </p:sp>
      <p:sp>
        <p:nvSpPr>
          <p:cNvPr id="6" name="Slide Number Placeholder 5"/>
          <p:cNvSpPr>
            <a:spLocks noGrp="1"/>
          </p:cNvSpPr>
          <p:nvPr>
            <p:ph type="sldNum" sz="quarter" idx="12"/>
          </p:nvPr>
        </p:nvSpPr>
        <p:spPr/>
        <p:txBody>
          <a:bodyPr/>
          <a:lstStyle/>
          <a:p>
            <a:fld id="{289C837A-92EE-48AB-8D61-96BF22720D21}" type="slidenum">
              <a:rPr lang="fil-PH" smtClean="0"/>
              <a:t>‹#›</a:t>
            </a:fld>
            <a:endParaRPr lang="fil-PH"/>
          </a:p>
        </p:txBody>
      </p:sp>
    </p:spTree>
    <p:extLst>
      <p:ext uri="{BB962C8B-B14F-4D97-AF65-F5344CB8AC3E}">
        <p14:creationId xmlns:p14="http://schemas.microsoft.com/office/powerpoint/2010/main" val="1162308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il-P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4" name="Date Placeholder 3"/>
          <p:cNvSpPr>
            <a:spLocks noGrp="1"/>
          </p:cNvSpPr>
          <p:nvPr>
            <p:ph type="dt" sz="half" idx="10"/>
          </p:nvPr>
        </p:nvSpPr>
        <p:spPr/>
        <p:txBody>
          <a:bodyPr/>
          <a:lstStyle/>
          <a:p>
            <a:fld id="{EFA4F269-A3F5-41C0-A060-23786A90B795}" type="datetimeFigureOut">
              <a:rPr lang="fil-PH" smtClean="0"/>
              <a:t>3/10/2012</a:t>
            </a:fld>
            <a:endParaRPr lang="fil-PH"/>
          </a:p>
        </p:txBody>
      </p:sp>
      <p:sp>
        <p:nvSpPr>
          <p:cNvPr id="5" name="Footer Placeholder 4"/>
          <p:cNvSpPr>
            <a:spLocks noGrp="1"/>
          </p:cNvSpPr>
          <p:nvPr>
            <p:ph type="ftr" sz="quarter" idx="11"/>
          </p:nvPr>
        </p:nvSpPr>
        <p:spPr/>
        <p:txBody>
          <a:bodyPr/>
          <a:lstStyle/>
          <a:p>
            <a:endParaRPr lang="fil-PH"/>
          </a:p>
        </p:txBody>
      </p:sp>
      <p:sp>
        <p:nvSpPr>
          <p:cNvPr id="6" name="Slide Number Placeholder 5"/>
          <p:cNvSpPr>
            <a:spLocks noGrp="1"/>
          </p:cNvSpPr>
          <p:nvPr>
            <p:ph type="sldNum" sz="quarter" idx="12"/>
          </p:nvPr>
        </p:nvSpPr>
        <p:spPr/>
        <p:txBody>
          <a:bodyPr/>
          <a:lstStyle/>
          <a:p>
            <a:fld id="{289C837A-92EE-48AB-8D61-96BF22720D21}" type="slidenum">
              <a:rPr lang="fil-PH" smtClean="0"/>
              <a:t>‹#›</a:t>
            </a:fld>
            <a:endParaRPr lang="fil-PH"/>
          </a:p>
        </p:txBody>
      </p:sp>
    </p:spTree>
    <p:extLst>
      <p:ext uri="{BB962C8B-B14F-4D97-AF65-F5344CB8AC3E}">
        <p14:creationId xmlns:p14="http://schemas.microsoft.com/office/powerpoint/2010/main" val="551892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l-P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4" name="Date Placeholder 3"/>
          <p:cNvSpPr>
            <a:spLocks noGrp="1"/>
          </p:cNvSpPr>
          <p:nvPr>
            <p:ph type="dt" sz="half" idx="10"/>
          </p:nvPr>
        </p:nvSpPr>
        <p:spPr/>
        <p:txBody>
          <a:bodyPr/>
          <a:lstStyle/>
          <a:p>
            <a:fld id="{EFA4F269-A3F5-41C0-A060-23786A90B795}" type="datetimeFigureOut">
              <a:rPr lang="fil-PH" smtClean="0"/>
              <a:t>3/10/2012</a:t>
            </a:fld>
            <a:endParaRPr lang="fil-PH"/>
          </a:p>
        </p:txBody>
      </p:sp>
      <p:sp>
        <p:nvSpPr>
          <p:cNvPr id="5" name="Footer Placeholder 4"/>
          <p:cNvSpPr>
            <a:spLocks noGrp="1"/>
          </p:cNvSpPr>
          <p:nvPr>
            <p:ph type="ftr" sz="quarter" idx="11"/>
          </p:nvPr>
        </p:nvSpPr>
        <p:spPr/>
        <p:txBody>
          <a:bodyPr/>
          <a:lstStyle/>
          <a:p>
            <a:endParaRPr lang="fil-PH"/>
          </a:p>
        </p:txBody>
      </p:sp>
      <p:sp>
        <p:nvSpPr>
          <p:cNvPr id="6" name="Slide Number Placeholder 5"/>
          <p:cNvSpPr>
            <a:spLocks noGrp="1"/>
          </p:cNvSpPr>
          <p:nvPr>
            <p:ph type="sldNum" sz="quarter" idx="12"/>
          </p:nvPr>
        </p:nvSpPr>
        <p:spPr/>
        <p:txBody>
          <a:bodyPr/>
          <a:lstStyle/>
          <a:p>
            <a:fld id="{289C837A-92EE-48AB-8D61-96BF22720D21}" type="slidenum">
              <a:rPr lang="fil-PH" smtClean="0"/>
              <a:t>‹#›</a:t>
            </a:fld>
            <a:endParaRPr lang="fil-PH"/>
          </a:p>
        </p:txBody>
      </p:sp>
    </p:spTree>
    <p:extLst>
      <p:ext uri="{BB962C8B-B14F-4D97-AF65-F5344CB8AC3E}">
        <p14:creationId xmlns:p14="http://schemas.microsoft.com/office/powerpoint/2010/main" val="1736283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il-P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A4F269-A3F5-41C0-A060-23786A90B795}" type="datetimeFigureOut">
              <a:rPr lang="fil-PH" smtClean="0"/>
              <a:t>3/10/2012</a:t>
            </a:fld>
            <a:endParaRPr lang="fil-PH"/>
          </a:p>
        </p:txBody>
      </p:sp>
      <p:sp>
        <p:nvSpPr>
          <p:cNvPr id="5" name="Footer Placeholder 4"/>
          <p:cNvSpPr>
            <a:spLocks noGrp="1"/>
          </p:cNvSpPr>
          <p:nvPr>
            <p:ph type="ftr" sz="quarter" idx="11"/>
          </p:nvPr>
        </p:nvSpPr>
        <p:spPr/>
        <p:txBody>
          <a:bodyPr/>
          <a:lstStyle/>
          <a:p>
            <a:endParaRPr lang="fil-PH"/>
          </a:p>
        </p:txBody>
      </p:sp>
      <p:sp>
        <p:nvSpPr>
          <p:cNvPr id="6" name="Slide Number Placeholder 5"/>
          <p:cNvSpPr>
            <a:spLocks noGrp="1"/>
          </p:cNvSpPr>
          <p:nvPr>
            <p:ph type="sldNum" sz="quarter" idx="12"/>
          </p:nvPr>
        </p:nvSpPr>
        <p:spPr/>
        <p:txBody>
          <a:bodyPr/>
          <a:lstStyle/>
          <a:p>
            <a:fld id="{289C837A-92EE-48AB-8D61-96BF22720D21}" type="slidenum">
              <a:rPr lang="fil-PH" smtClean="0"/>
              <a:t>‹#›</a:t>
            </a:fld>
            <a:endParaRPr lang="fil-PH"/>
          </a:p>
        </p:txBody>
      </p:sp>
    </p:spTree>
    <p:extLst>
      <p:ext uri="{BB962C8B-B14F-4D97-AF65-F5344CB8AC3E}">
        <p14:creationId xmlns:p14="http://schemas.microsoft.com/office/powerpoint/2010/main" val="3955935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l-P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5" name="Date Placeholder 4"/>
          <p:cNvSpPr>
            <a:spLocks noGrp="1"/>
          </p:cNvSpPr>
          <p:nvPr>
            <p:ph type="dt" sz="half" idx="10"/>
          </p:nvPr>
        </p:nvSpPr>
        <p:spPr/>
        <p:txBody>
          <a:bodyPr/>
          <a:lstStyle/>
          <a:p>
            <a:fld id="{EFA4F269-A3F5-41C0-A060-23786A90B795}" type="datetimeFigureOut">
              <a:rPr lang="fil-PH" smtClean="0"/>
              <a:t>3/10/2012</a:t>
            </a:fld>
            <a:endParaRPr lang="fil-PH"/>
          </a:p>
        </p:txBody>
      </p:sp>
      <p:sp>
        <p:nvSpPr>
          <p:cNvPr id="6" name="Footer Placeholder 5"/>
          <p:cNvSpPr>
            <a:spLocks noGrp="1"/>
          </p:cNvSpPr>
          <p:nvPr>
            <p:ph type="ftr" sz="quarter" idx="11"/>
          </p:nvPr>
        </p:nvSpPr>
        <p:spPr/>
        <p:txBody>
          <a:bodyPr/>
          <a:lstStyle/>
          <a:p>
            <a:endParaRPr lang="fil-PH"/>
          </a:p>
        </p:txBody>
      </p:sp>
      <p:sp>
        <p:nvSpPr>
          <p:cNvPr id="7" name="Slide Number Placeholder 6"/>
          <p:cNvSpPr>
            <a:spLocks noGrp="1"/>
          </p:cNvSpPr>
          <p:nvPr>
            <p:ph type="sldNum" sz="quarter" idx="12"/>
          </p:nvPr>
        </p:nvSpPr>
        <p:spPr/>
        <p:txBody>
          <a:bodyPr/>
          <a:lstStyle/>
          <a:p>
            <a:fld id="{289C837A-92EE-48AB-8D61-96BF22720D21}" type="slidenum">
              <a:rPr lang="fil-PH" smtClean="0"/>
              <a:t>‹#›</a:t>
            </a:fld>
            <a:endParaRPr lang="fil-PH"/>
          </a:p>
        </p:txBody>
      </p:sp>
    </p:spTree>
    <p:extLst>
      <p:ext uri="{BB962C8B-B14F-4D97-AF65-F5344CB8AC3E}">
        <p14:creationId xmlns:p14="http://schemas.microsoft.com/office/powerpoint/2010/main" val="34460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l-P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7" name="Date Placeholder 6"/>
          <p:cNvSpPr>
            <a:spLocks noGrp="1"/>
          </p:cNvSpPr>
          <p:nvPr>
            <p:ph type="dt" sz="half" idx="10"/>
          </p:nvPr>
        </p:nvSpPr>
        <p:spPr/>
        <p:txBody>
          <a:bodyPr/>
          <a:lstStyle/>
          <a:p>
            <a:fld id="{EFA4F269-A3F5-41C0-A060-23786A90B795}" type="datetimeFigureOut">
              <a:rPr lang="fil-PH" smtClean="0"/>
              <a:t>3/10/2012</a:t>
            </a:fld>
            <a:endParaRPr lang="fil-PH"/>
          </a:p>
        </p:txBody>
      </p:sp>
      <p:sp>
        <p:nvSpPr>
          <p:cNvPr id="8" name="Footer Placeholder 7"/>
          <p:cNvSpPr>
            <a:spLocks noGrp="1"/>
          </p:cNvSpPr>
          <p:nvPr>
            <p:ph type="ftr" sz="quarter" idx="11"/>
          </p:nvPr>
        </p:nvSpPr>
        <p:spPr/>
        <p:txBody>
          <a:bodyPr/>
          <a:lstStyle/>
          <a:p>
            <a:endParaRPr lang="fil-PH"/>
          </a:p>
        </p:txBody>
      </p:sp>
      <p:sp>
        <p:nvSpPr>
          <p:cNvPr id="9" name="Slide Number Placeholder 8"/>
          <p:cNvSpPr>
            <a:spLocks noGrp="1"/>
          </p:cNvSpPr>
          <p:nvPr>
            <p:ph type="sldNum" sz="quarter" idx="12"/>
          </p:nvPr>
        </p:nvSpPr>
        <p:spPr/>
        <p:txBody>
          <a:bodyPr/>
          <a:lstStyle/>
          <a:p>
            <a:fld id="{289C837A-92EE-48AB-8D61-96BF22720D21}" type="slidenum">
              <a:rPr lang="fil-PH" smtClean="0"/>
              <a:t>‹#›</a:t>
            </a:fld>
            <a:endParaRPr lang="fil-PH"/>
          </a:p>
        </p:txBody>
      </p:sp>
    </p:spTree>
    <p:extLst>
      <p:ext uri="{BB962C8B-B14F-4D97-AF65-F5344CB8AC3E}">
        <p14:creationId xmlns:p14="http://schemas.microsoft.com/office/powerpoint/2010/main" val="3285135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l-PH"/>
          </a:p>
        </p:txBody>
      </p:sp>
      <p:sp>
        <p:nvSpPr>
          <p:cNvPr id="3" name="Date Placeholder 2"/>
          <p:cNvSpPr>
            <a:spLocks noGrp="1"/>
          </p:cNvSpPr>
          <p:nvPr>
            <p:ph type="dt" sz="half" idx="10"/>
          </p:nvPr>
        </p:nvSpPr>
        <p:spPr/>
        <p:txBody>
          <a:bodyPr/>
          <a:lstStyle/>
          <a:p>
            <a:fld id="{EFA4F269-A3F5-41C0-A060-23786A90B795}" type="datetimeFigureOut">
              <a:rPr lang="fil-PH" smtClean="0"/>
              <a:t>3/10/2012</a:t>
            </a:fld>
            <a:endParaRPr lang="fil-PH"/>
          </a:p>
        </p:txBody>
      </p:sp>
      <p:sp>
        <p:nvSpPr>
          <p:cNvPr id="4" name="Footer Placeholder 3"/>
          <p:cNvSpPr>
            <a:spLocks noGrp="1"/>
          </p:cNvSpPr>
          <p:nvPr>
            <p:ph type="ftr" sz="quarter" idx="11"/>
          </p:nvPr>
        </p:nvSpPr>
        <p:spPr/>
        <p:txBody>
          <a:bodyPr/>
          <a:lstStyle/>
          <a:p>
            <a:endParaRPr lang="fil-PH"/>
          </a:p>
        </p:txBody>
      </p:sp>
      <p:sp>
        <p:nvSpPr>
          <p:cNvPr id="5" name="Slide Number Placeholder 4"/>
          <p:cNvSpPr>
            <a:spLocks noGrp="1"/>
          </p:cNvSpPr>
          <p:nvPr>
            <p:ph type="sldNum" sz="quarter" idx="12"/>
          </p:nvPr>
        </p:nvSpPr>
        <p:spPr/>
        <p:txBody>
          <a:bodyPr/>
          <a:lstStyle/>
          <a:p>
            <a:fld id="{289C837A-92EE-48AB-8D61-96BF22720D21}" type="slidenum">
              <a:rPr lang="fil-PH" smtClean="0"/>
              <a:t>‹#›</a:t>
            </a:fld>
            <a:endParaRPr lang="fil-PH"/>
          </a:p>
        </p:txBody>
      </p:sp>
    </p:spTree>
    <p:extLst>
      <p:ext uri="{BB962C8B-B14F-4D97-AF65-F5344CB8AC3E}">
        <p14:creationId xmlns:p14="http://schemas.microsoft.com/office/powerpoint/2010/main" val="1437690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4F269-A3F5-41C0-A060-23786A90B795}" type="datetimeFigureOut">
              <a:rPr lang="fil-PH" smtClean="0"/>
              <a:t>3/10/2012</a:t>
            </a:fld>
            <a:endParaRPr lang="fil-PH"/>
          </a:p>
        </p:txBody>
      </p:sp>
      <p:sp>
        <p:nvSpPr>
          <p:cNvPr id="3" name="Footer Placeholder 2"/>
          <p:cNvSpPr>
            <a:spLocks noGrp="1"/>
          </p:cNvSpPr>
          <p:nvPr>
            <p:ph type="ftr" sz="quarter" idx="11"/>
          </p:nvPr>
        </p:nvSpPr>
        <p:spPr/>
        <p:txBody>
          <a:bodyPr/>
          <a:lstStyle/>
          <a:p>
            <a:endParaRPr lang="fil-PH"/>
          </a:p>
        </p:txBody>
      </p:sp>
      <p:sp>
        <p:nvSpPr>
          <p:cNvPr id="4" name="Slide Number Placeholder 3"/>
          <p:cNvSpPr>
            <a:spLocks noGrp="1"/>
          </p:cNvSpPr>
          <p:nvPr>
            <p:ph type="sldNum" sz="quarter" idx="12"/>
          </p:nvPr>
        </p:nvSpPr>
        <p:spPr/>
        <p:txBody>
          <a:bodyPr/>
          <a:lstStyle/>
          <a:p>
            <a:fld id="{289C837A-92EE-48AB-8D61-96BF22720D21}" type="slidenum">
              <a:rPr lang="fil-PH" smtClean="0"/>
              <a:t>‹#›</a:t>
            </a:fld>
            <a:endParaRPr lang="fil-PH"/>
          </a:p>
        </p:txBody>
      </p:sp>
    </p:spTree>
    <p:extLst>
      <p:ext uri="{BB962C8B-B14F-4D97-AF65-F5344CB8AC3E}">
        <p14:creationId xmlns:p14="http://schemas.microsoft.com/office/powerpoint/2010/main" val="2867933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il-P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4F269-A3F5-41C0-A060-23786A90B795}" type="datetimeFigureOut">
              <a:rPr lang="fil-PH" smtClean="0"/>
              <a:t>3/10/2012</a:t>
            </a:fld>
            <a:endParaRPr lang="fil-PH"/>
          </a:p>
        </p:txBody>
      </p:sp>
      <p:sp>
        <p:nvSpPr>
          <p:cNvPr id="6" name="Footer Placeholder 5"/>
          <p:cNvSpPr>
            <a:spLocks noGrp="1"/>
          </p:cNvSpPr>
          <p:nvPr>
            <p:ph type="ftr" sz="quarter" idx="11"/>
          </p:nvPr>
        </p:nvSpPr>
        <p:spPr/>
        <p:txBody>
          <a:bodyPr/>
          <a:lstStyle/>
          <a:p>
            <a:endParaRPr lang="fil-PH"/>
          </a:p>
        </p:txBody>
      </p:sp>
      <p:sp>
        <p:nvSpPr>
          <p:cNvPr id="7" name="Slide Number Placeholder 6"/>
          <p:cNvSpPr>
            <a:spLocks noGrp="1"/>
          </p:cNvSpPr>
          <p:nvPr>
            <p:ph type="sldNum" sz="quarter" idx="12"/>
          </p:nvPr>
        </p:nvSpPr>
        <p:spPr/>
        <p:txBody>
          <a:bodyPr/>
          <a:lstStyle/>
          <a:p>
            <a:fld id="{289C837A-92EE-48AB-8D61-96BF22720D21}" type="slidenum">
              <a:rPr lang="fil-PH" smtClean="0"/>
              <a:t>‹#›</a:t>
            </a:fld>
            <a:endParaRPr lang="fil-PH"/>
          </a:p>
        </p:txBody>
      </p:sp>
    </p:spTree>
    <p:extLst>
      <p:ext uri="{BB962C8B-B14F-4D97-AF65-F5344CB8AC3E}">
        <p14:creationId xmlns:p14="http://schemas.microsoft.com/office/powerpoint/2010/main" val="3958168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il-P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l-P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4F269-A3F5-41C0-A060-23786A90B795}" type="datetimeFigureOut">
              <a:rPr lang="fil-PH" smtClean="0"/>
              <a:t>3/10/2012</a:t>
            </a:fld>
            <a:endParaRPr lang="fil-PH"/>
          </a:p>
        </p:txBody>
      </p:sp>
      <p:sp>
        <p:nvSpPr>
          <p:cNvPr id="6" name="Footer Placeholder 5"/>
          <p:cNvSpPr>
            <a:spLocks noGrp="1"/>
          </p:cNvSpPr>
          <p:nvPr>
            <p:ph type="ftr" sz="quarter" idx="11"/>
          </p:nvPr>
        </p:nvSpPr>
        <p:spPr/>
        <p:txBody>
          <a:bodyPr/>
          <a:lstStyle/>
          <a:p>
            <a:endParaRPr lang="fil-PH"/>
          </a:p>
        </p:txBody>
      </p:sp>
      <p:sp>
        <p:nvSpPr>
          <p:cNvPr id="7" name="Slide Number Placeholder 6"/>
          <p:cNvSpPr>
            <a:spLocks noGrp="1"/>
          </p:cNvSpPr>
          <p:nvPr>
            <p:ph type="sldNum" sz="quarter" idx="12"/>
          </p:nvPr>
        </p:nvSpPr>
        <p:spPr/>
        <p:txBody>
          <a:bodyPr/>
          <a:lstStyle/>
          <a:p>
            <a:fld id="{289C837A-92EE-48AB-8D61-96BF22720D21}" type="slidenum">
              <a:rPr lang="fil-PH" smtClean="0"/>
              <a:t>‹#›</a:t>
            </a:fld>
            <a:endParaRPr lang="fil-PH"/>
          </a:p>
        </p:txBody>
      </p:sp>
    </p:spTree>
    <p:extLst>
      <p:ext uri="{BB962C8B-B14F-4D97-AF65-F5344CB8AC3E}">
        <p14:creationId xmlns:p14="http://schemas.microsoft.com/office/powerpoint/2010/main" val="2730371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il-P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4F269-A3F5-41C0-A060-23786A90B795}" type="datetimeFigureOut">
              <a:rPr lang="fil-PH" smtClean="0"/>
              <a:t>3/10/2012</a:t>
            </a:fld>
            <a:endParaRPr lang="fil-P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l-P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9C837A-92EE-48AB-8D61-96BF22720D21}" type="slidenum">
              <a:rPr lang="fil-PH" smtClean="0"/>
              <a:t>‹#›</a:t>
            </a:fld>
            <a:endParaRPr lang="fil-PH"/>
          </a:p>
        </p:txBody>
      </p:sp>
    </p:spTree>
    <p:extLst>
      <p:ext uri="{BB962C8B-B14F-4D97-AF65-F5344CB8AC3E}">
        <p14:creationId xmlns:p14="http://schemas.microsoft.com/office/powerpoint/2010/main" val="380675200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l-P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fil-PH" dirty="0"/>
          </a:p>
        </p:txBody>
      </p:sp>
      <p:sp>
        <p:nvSpPr>
          <p:cNvPr id="5" name="Picture Placeholder 4"/>
          <p:cNvSpPr>
            <a:spLocks noGrp="1"/>
          </p:cNvSpPr>
          <p:nvPr>
            <p:ph type="pic" idx="1"/>
          </p:nvPr>
        </p:nvSpPr>
        <p:spPr/>
      </p:sp>
      <p:sp>
        <p:nvSpPr>
          <p:cNvPr id="6" name="Text Placeholder 5"/>
          <p:cNvSpPr>
            <a:spLocks noGrp="1"/>
          </p:cNvSpPr>
          <p:nvPr>
            <p:ph type="body" sz="half" idx="2"/>
          </p:nvPr>
        </p:nvSpPr>
        <p:spPr/>
        <p:txBody>
          <a:bodyPr/>
          <a:lstStyle/>
          <a:p>
            <a:endParaRPr lang="fil-PH"/>
          </a:p>
        </p:txBody>
      </p:sp>
      <p:pic>
        <p:nvPicPr>
          <p:cNvPr id="1026" name="Picture 2" descr="C:\Users\computer\Documents\2012 files\KT\apc pix\imagesCAPR1UM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457200"/>
            <a:ext cx="8305801" cy="27432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27" name="Picture 3" descr="C:\Users\computer\Documents\2012 files\KT\apc pix\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526972"/>
            <a:ext cx="6400800" cy="3048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4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wipe(down)">
                                      <p:cBhvr>
                                        <p:cTn id="14"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effectLst/>
              </a:rPr>
              <a:t>The Asian Peasant Coalition (APC) </a:t>
            </a:r>
            <a:endParaRPr lang="fil-PH" dirty="0"/>
          </a:p>
        </p:txBody>
      </p:sp>
      <p:sp>
        <p:nvSpPr>
          <p:cNvPr id="6" name="Content Placeholder 5"/>
          <p:cNvSpPr>
            <a:spLocks noGrp="1"/>
          </p:cNvSpPr>
          <p:nvPr>
            <p:ph sz="half" idx="1"/>
          </p:nvPr>
        </p:nvSpPr>
        <p:spPr>
          <a:xfrm>
            <a:off x="457200" y="1237157"/>
            <a:ext cx="4038600" cy="5377421"/>
          </a:xfrm>
        </p:spPr>
        <p:txBody>
          <a:bodyPr>
            <a:normAutofit fontScale="77500" lnSpcReduction="20000"/>
          </a:bodyPr>
          <a:lstStyle/>
          <a:p>
            <a:pPr marL="0" indent="0">
              <a:buNone/>
            </a:pPr>
            <a:endParaRPr lang="en-US" sz="1100" b="1" dirty="0" smtClean="0">
              <a:effectLst/>
            </a:endParaRPr>
          </a:p>
          <a:p>
            <a:r>
              <a:rPr lang="en-US" sz="1800" b="1" dirty="0" smtClean="0">
                <a:effectLst/>
                <a:latin typeface="+mj-lt"/>
                <a:cs typeface="Andalus" pitchFamily="18" charset="-78"/>
              </a:rPr>
              <a:t>The Asian Peasant Coalition (APC) emerged from the Asian Peasant Conference that took place on March 29-30, 2003 in the Philippines that took a very strong anti-imperialist stand and symbolized the strengthening and further consolidation of peasant movements throughout Asia.</a:t>
            </a:r>
          </a:p>
          <a:p>
            <a:pPr marL="0" indent="0">
              <a:buNone/>
            </a:pPr>
            <a:endParaRPr lang="en-US" sz="1800" b="1" dirty="0" smtClean="0">
              <a:latin typeface="+mj-lt"/>
              <a:cs typeface="Andalus" pitchFamily="18" charset="-78"/>
            </a:endParaRPr>
          </a:p>
          <a:p>
            <a:r>
              <a:rPr lang="en-US" sz="1800" b="1" dirty="0" smtClean="0">
                <a:effectLst/>
                <a:latin typeface="+mj-lt"/>
                <a:cs typeface="Andalus" pitchFamily="18" charset="-78"/>
              </a:rPr>
              <a:t>APC is an Asia-wide peasant coalition of </a:t>
            </a:r>
            <a:r>
              <a:rPr lang="en-US" sz="1800" b="1" i="1" dirty="0" smtClean="0">
                <a:effectLst/>
                <a:latin typeface="+mj-lt"/>
                <a:cs typeface="Andalus" pitchFamily="18" charset="-78"/>
              </a:rPr>
              <a:t>farmers, landless peasants, </a:t>
            </a:r>
            <a:r>
              <a:rPr lang="en-US" sz="1800" b="1" i="1" dirty="0" err="1" smtClean="0">
                <a:effectLst/>
                <a:latin typeface="+mj-lt"/>
                <a:cs typeface="Andalus" pitchFamily="18" charset="-78"/>
              </a:rPr>
              <a:t>fisherfolks</a:t>
            </a:r>
            <a:r>
              <a:rPr lang="en-US" sz="1800" b="1" i="1" dirty="0" smtClean="0">
                <a:effectLst/>
                <a:latin typeface="+mj-lt"/>
                <a:cs typeface="Andalus" pitchFamily="18" charset="-78"/>
              </a:rPr>
              <a:t>, agricultural workers, </a:t>
            </a:r>
            <a:r>
              <a:rPr lang="en-US" sz="1800" b="1" i="1" dirty="0" err="1" smtClean="0">
                <a:effectLst/>
                <a:latin typeface="+mj-lt"/>
                <a:cs typeface="Andalus" pitchFamily="18" charset="-78"/>
              </a:rPr>
              <a:t>dalit</a:t>
            </a:r>
            <a:r>
              <a:rPr lang="en-US" sz="1800" b="1" i="1" dirty="0" smtClean="0">
                <a:effectLst/>
                <a:latin typeface="+mj-lt"/>
                <a:cs typeface="Andalus" pitchFamily="18" charset="-78"/>
              </a:rPr>
              <a:t>, indigenous peoples, herders, pastoralists, peasant women and rural youth</a:t>
            </a:r>
            <a:r>
              <a:rPr lang="en-US" sz="1800" b="1" dirty="0" smtClean="0">
                <a:effectLst/>
                <a:latin typeface="+mj-lt"/>
                <a:cs typeface="Andalus" pitchFamily="18" charset="-78"/>
              </a:rPr>
              <a:t>. It held its 1st general assembly (GA) in November 2004 in Bangladesh, and the 2nd GA in December 2006 in Indonesia.. It has more than 15 million members representing 33 organizations coming from 9 countries in Asia such as Bangladesh, India, Indonesia, Malaysia, Mongolia, Nepal, Pakistan, Philippines and Sri Lanka.</a:t>
            </a:r>
            <a:endParaRPr lang="fil-PH" sz="1800" b="1" dirty="0" smtClean="0">
              <a:effectLst/>
              <a:latin typeface="+mj-lt"/>
              <a:cs typeface="Andalus" pitchFamily="18" charset="-78"/>
            </a:endParaRPr>
          </a:p>
          <a:p>
            <a:pPr marL="0" indent="0">
              <a:buNone/>
            </a:pPr>
            <a:endParaRPr lang="fil-PH" sz="1800" b="1" dirty="0">
              <a:latin typeface="+mj-lt"/>
              <a:cs typeface="Andalus" pitchFamily="18" charset="-78"/>
            </a:endParaRPr>
          </a:p>
          <a:p>
            <a:r>
              <a:rPr lang="en-US" sz="1800" b="1" dirty="0" smtClean="0">
                <a:effectLst/>
                <a:latin typeface="+mj-lt"/>
                <a:cs typeface="Andalus" pitchFamily="18" charset="-78"/>
              </a:rPr>
              <a:t>APC fosters close relationship with all democratic and progressive people’s movements towards gathering their support for the plight of the peasants of the region. It also support the struggles of all the toiling masses in the world. </a:t>
            </a:r>
            <a:endParaRPr lang="fil-PH" sz="1800" b="1" dirty="0">
              <a:latin typeface="+mj-lt"/>
              <a:cs typeface="Andalus" pitchFamily="18" charset="-78"/>
            </a:endParaRPr>
          </a:p>
        </p:txBody>
      </p:sp>
      <p:pic>
        <p:nvPicPr>
          <p:cNvPr id="15" name="Content Placeholder 1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58000" y="1371600"/>
            <a:ext cx="1752600" cy="11369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050" name="Picture 2" descr="C:\Users\computer\Documents\2012 files\KT\pix\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5573" y="1237157"/>
            <a:ext cx="1940028" cy="13195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2052" name="Picture 4" descr="http://t0.gstatic.com/images?q=tbn:ANd9GcQwECQ_ByQ6hQR1VbzaQO0rtG-VrKjpiIBCrcgy1Nr_MSsikKbY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0298" y="2556661"/>
            <a:ext cx="2151289" cy="14315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4" name="Picture 6" descr="http://t0.gstatic.com/images?q=tbn:ANd9GcRsZLeSQkvw-kQrhxJ3ug1zEHVb8jpvl8WbISctN6W5xqyx1TMb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3670" y="2545775"/>
            <a:ext cx="2109187" cy="132195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2056" name="Picture 8" descr="http://t1.gstatic.com/images?q=tbn:ANd9GcSbQ1fmJI1raDMiesnc1YAxqav0uFfQpMA-yGGdlUUXf-7tBu6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7821" y="3828464"/>
            <a:ext cx="1784238" cy="118302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t2.gstatic.com/images?q=tbn:ANd9GcQJ0rCEI5QOT6iSe0wUWBr90ApHJYIWqF4J20FH-DUyr5owAJH5s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3988247"/>
            <a:ext cx="2142107" cy="119335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2060" name="Picture 12" descr="http://t0.gstatic.com/images?q=tbn:ANd9GcRNhW8NMchNkTx7-UqEB_lKXdvEn1rladJzdtcJ9P205XeHzw-68Q"/>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7820" y="5105400"/>
            <a:ext cx="1608944" cy="1066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2061" name="Picture 13" descr="C:\Users\computer\Documents\2012 files\KT\pix\image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8400" y="5105400"/>
            <a:ext cx="2895600" cy="150917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4124130635"/>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1524000" y="228600"/>
            <a:ext cx="6629400" cy="1143000"/>
          </a:xfrm>
        </p:spPr>
        <p:txBody>
          <a:bodyPr>
            <a:normAutofit/>
          </a:bodyPr>
          <a:lstStyle/>
          <a:p>
            <a:r>
              <a:rPr lang="fil-PH" sz="2400" dirty="0" smtClean="0">
                <a:solidFill>
                  <a:srgbClr val="FF0000"/>
                </a:solidFill>
              </a:rPr>
              <a:t>Organizations</a:t>
            </a:r>
            <a:br>
              <a:rPr lang="fil-PH" sz="2400" dirty="0" smtClean="0">
                <a:solidFill>
                  <a:srgbClr val="FF0000"/>
                </a:solidFill>
              </a:rPr>
            </a:br>
            <a:r>
              <a:rPr lang="fil-PH" sz="2400" dirty="0" smtClean="0">
                <a:solidFill>
                  <a:srgbClr val="FF0000"/>
                </a:solidFill>
              </a:rPr>
              <a:t>(</a:t>
            </a:r>
            <a:r>
              <a:rPr lang="fil-PH" sz="2000" dirty="0" smtClean="0">
                <a:solidFill>
                  <a:srgbClr val="FF0000"/>
                </a:solidFill>
              </a:rPr>
              <a:t>32 Organization From 9 countries with 15 million members)</a:t>
            </a:r>
            <a:endParaRPr lang="fil-PH" sz="2000" dirty="0">
              <a:solidFill>
                <a:srgbClr val="FF0000"/>
              </a:solidFill>
            </a:endParaRPr>
          </a:p>
        </p:txBody>
      </p:sp>
      <p:sp>
        <p:nvSpPr>
          <p:cNvPr id="10" name="Subtitle 9"/>
          <p:cNvSpPr>
            <a:spLocks noGrp="1"/>
          </p:cNvSpPr>
          <p:nvPr>
            <p:ph type="subTitle" idx="1"/>
          </p:nvPr>
        </p:nvSpPr>
        <p:spPr>
          <a:xfrm>
            <a:off x="381000" y="1219200"/>
            <a:ext cx="8458200" cy="5181600"/>
          </a:xfrm>
        </p:spPr>
        <p:txBody>
          <a:bodyPr>
            <a:normAutofit fontScale="77500" lnSpcReduction="20000"/>
          </a:bodyPr>
          <a:lstStyle/>
          <a:p>
            <a:pPr algn="l"/>
            <a:r>
              <a:rPr lang="fil-PH" sz="1800" b="1" dirty="0" smtClean="0">
                <a:solidFill>
                  <a:schemeClr val="tx1"/>
                </a:solidFill>
              </a:rPr>
              <a:t>Bangladesh:</a:t>
            </a:r>
            <a:endParaRPr lang="fil-PH" sz="1800" b="1" i="1" dirty="0" smtClean="0">
              <a:solidFill>
                <a:schemeClr val="tx1"/>
              </a:solidFill>
            </a:endParaRPr>
          </a:p>
          <a:p>
            <a:pPr marL="285750" indent="-285750" algn="l">
              <a:buFont typeface="Arial" pitchFamily="34" charset="0"/>
              <a:buChar char="•"/>
            </a:pPr>
            <a:r>
              <a:rPr lang="fil-PH" sz="1800" b="1" dirty="0" smtClean="0">
                <a:solidFill>
                  <a:schemeClr val="tx1"/>
                </a:solidFill>
              </a:rPr>
              <a:t>Bangladesh Krishok Federation (BFK)</a:t>
            </a:r>
          </a:p>
          <a:p>
            <a:pPr marL="285750" indent="-285750" algn="l">
              <a:buFont typeface="Arial" pitchFamily="34" charset="0"/>
              <a:buChar char="•"/>
            </a:pPr>
            <a:r>
              <a:rPr lang="fil-PH" sz="1800" b="1" dirty="0" smtClean="0">
                <a:solidFill>
                  <a:schemeClr val="tx1"/>
                </a:solidFill>
              </a:rPr>
              <a:t>Bangladesh Kishani Sabha (BKS)</a:t>
            </a:r>
          </a:p>
          <a:p>
            <a:pPr marL="285750" indent="-285750" algn="l">
              <a:buFont typeface="Arial" pitchFamily="34" charset="0"/>
              <a:buChar char="•"/>
            </a:pPr>
            <a:r>
              <a:rPr lang="fil-PH" sz="1800" b="1" dirty="0" smtClean="0">
                <a:solidFill>
                  <a:schemeClr val="tx1"/>
                </a:solidFill>
              </a:rPr>
              <a:t>Bangladesh Bhumiheen Samity (BBS)</a:t>
            </a:r>
          </a:p>
          <a:p>
            <a:pPr marL="285750" indent="-285750" algn="l">
              <a:buFont typeface="Arial" pitchFamily="34" charset="0"/>
              <a:buChar char="•"/>
            </a:pPr>
            <a:r>
              <a:rPr lang="fil-PH" sz="1800" b="1" dirty="0" smtClean="0">
                <a:solidFill>
                  <a:schemeClr val="tx1"/>
                </a:solidFill>
              </a:rPr>
              <a:t>Bangladesh Agricultural Labour Union (BALU)</a:t>
            </a:r>
          </a:p>
          <a:p>
            <a:pPr marL="285750" indent="-285750" algn="l">
              <a:buFont typeface="Arial" pitchFamily="34" charset="0"/>
              <a:buChar char="•"/>
            </a:pPr>
            <a:r>
              <a:rPr lang="fil-PH" sz="1800" b="1" dirty="0" smtClean="0">
                <a:solidFill>
                  <a:schemeClr val="tx1"/>
                </a:solidFill>
              </a:rPr>
              <a:t>Bangladesh Agricultural Farm Labor Federation (BAFLF)</a:t>
            </a:r>
          </a:p>
          <a:p>
            <a:pPr marL="457200" indent="-457200" algn="l">
              <a:buFont typeface="Arial" pitchFamily="34" charset="0"/>
              <a:buChar char="•"/>
            </a:pPr>
            <a:endParaRPr lang="fil-PH" sz="1800" b="1" dirty="0">
              <a:solidFill>
                <a:schemeClr val="tx1"/>
              </a:solidFill>
            </a:endParaRPr>
          </a:p>
          <a:p>
            <a:pPr algn="l"/>
            <a:r>
              <a:rPr lang="fil-PH" sz="1800" b="1" dirty="0" smtClean="0">
                <a:solidFill>
                  <a:schemeClr val="tx1"/>
                </a:solidFill>
              </a:rPr>
              <a:t>Nepal:</a:t>
            </a:r>
          </a:p>
          <a:p>
            <a:pPr marL="285750" indent="-285750" algn="l">
              <a:buFont typeface="Arial" pitchFamily="34" charset="0"/>
              <a:buChar char="•"/>
            </a:pPr>
            <a:r>
              <a:rPr lang="fil-PH" sz="1800" b="1" dirty="0" smtClean="0">
                <a:solidFill>
                  <a:schemeClr val="tx1"/>
                </a:solidFill>
              </a:rPr>
              <a:t>All Nepal Peasant Women Association (ANWA)</a:t>
            </a:r>
          </a:p>
          <a:p>
            <a:pPr marL="285750" indent="-285750" algn="l">
              <a:buFont typeface="Arial" pitchFamily="34" charset="0"/>
              <a:buChar char="•"/>
            </a:pPr>
            <a:r>
              <a:rPr lang="fil-PH" sz="1800" b="1" dirty="0" smtClean="0">
                <a:solidFill>
                  <a:schemeClr val="tx1"/>
                </a:solidFill>
              </a:rPr>
              <a:t>All Nepal  Peasant Association (ANPA)</a:t>
            </a:r>
          </a:p>
          <a:p>
            <a:pPr marL="285750" indent="-285750" algn="l">
              <a:buFont typeface="Arial" pitchFamily="34" charset="0"/>
              <a:buChar char="•"/>
            </a:pPr>
            <a:endParaRPr lang="fil-PH" sz="1800" b="1" dirty="0">
              <a:solidFill>
                <a:schemeClr val="tx1"/>
              </a:solidFill>
            </a:endParaRPr>
          </a:p>
          <a:p>
            <a:pPr algn="l"/>
            <a:r>
              <a:rPr lang="fil-PH" sz="1800" b="1" dirty="0" smtClean="0">
                <a:solidFill>
                  <a:schemeClr val="tx1"/>
                </a:solidFill>
              </a:rPr>
              <a:t>Monggolia:</a:t>
            </a:r>
          </a:p>
          <a:p>
            <a:pPr marL="285750" indent="-285750" algn="l">
              <a:buFont typeface="Arial" pitchFamily="34" charset="0"/>
              <a:buChar char="•"/>
            </a:pPr>
            <a:r>
              <a:rPr lang="fil-PH" sz="1800" b="1" dirty="0" smtClean="0">
                <a:solidFill>
                  <a:schemeClr val="tx1"/>
                </a:solidFill>
              </a:rPr>
              <a:t>Foundation of Agricultural Development (FAD)</a:t>
            </a:r>
          </a:p>
          <a:p>
            <a:pPr algn="l"/>
            <a:endParaRPr lang="fil-PH" sz="1800" b="1" dirty="0" smtClean="0">
              <a:solidFill>
                <a:schemeClr val="tx1"/>
              </a:solidFill>
            </a:endParaRPr>
          </a:p>
          <a:p>
            <a:pPr algn="l"/>
            <a:r>
              <a:rPr lang="fil-PH" sz="1800" b="1" dirty="0" smtClean="0">
                <a:solidFill>
                  <a:schemeClr val="tx1"/>
                </a:solidFill>
              </a:rPr>
              <a:t>India:</a:t>
            </a:r>
          </a:p>
          <a:p>
            <a:pPr marL="285750" indent="-285750" algn="l">
              <a:buFont typeface="Arial" pitchFamily="34" charset="0"/>
              <a:buChar char="•"/>
            </a:pPr>
            <a:r>
              <a:rPr lang="fil-PH" sz="1800" b="1" dirty="0" smtClean="0">
                <a:solidFill>
                  <a:schemeClr val="tx1"/>
                </a:solidFill>
              </a:rPr>
              <a:t>Andhra Pradesh Vyavasaya Vruthidarula Union (APVVU)</a:t>
            </a:r>
          </a:p>
          <a:p>
            <a:pPr marL="285750" indent="-285750" algn="l">
              <a:buFont typeface="Arial" pitchFamily="34" charset="0"/>
              <a:buChar char="•"/>
            </a:pPr>
            <a:r>
              <a:rPr lang="fil-PH" sz="1800" b="1" dirty="0" smtClean="0">
                <a:solidFill>
                  <a:schemeClr val="tx1"/>
                </a:solidFill>
              </a:rPr>
              <a:t>Tamil Nadu Women’s Force</a:t>
            </a:r>
          </a:p>
          <a:p>
            <a:pPr marL="285750" indent="-285750" algn="l">
              <a:buFont typeface="Arial" pitchFamily="34" charset="0"/>
              <a:buChar char="•"/>
            </a:pPr>
            <a:r>
              <a:rPr lang="fil-PH" sz="1800" b="1" dirty="0" smtClean="0">
                <a:solidFill>
                  <a:schemeClr val="tx1"/>
                </a:solidFill>
              </a:rPr>
              <a:t>Indian Federation of toiling Peasants (IFTOP)</a:t>
            </a:r>
          </a:p>
          <a:p>
            <a:pPr marL="285750" indent="-285750" algn="l">
              <a:buFont typeface="Arial" pitchFamily="34" charset="0"/>
              <a:buChar char="•"/>
            </a:pPr>
            <a:r>
              <a:rPr lang="fil-PH" sz="1800" b="1" dirty="0" smtClean="0">
                <a:solidFill>
                  <a:schemeClr val="tx1"/>
                </a:solidFill>
              </a:rPr>
              <a:t>South Asian Peasant Coalition (SAPC)</a:t>
            </a:r>
          </a:p>
          <a:p>
            <a:pPr marL="285750" indent="-285750" algn="l">
              <a:buFont typeface="Arial" pitchFamily="34" charset="0"/>
              <a:buChar char="•"/>
            </a:pPr>
            <a:r>
              <a:rPr lang="fil-PH" sz="1800" b="1" dirty="0" smtClean="0">
                <a:solidFill>
                  <a:schemeClr val="tx1"/>
                </a:solidFill>
              </a:rPr>
              <a:t>Alliance of Peoples’ Movement </a:t>
            </a:r>
          </a:p>
          <a:p>
            <a:pPr marL="285750" indent="-285750" algn="l">
              <a:buFont typeface="Arial" pitchFamily="34" charset="0"/>
              <a:buChar char="•"/>
            </a:pPr>
            <a:r>
              <a:rPr lang="fil-PH" sz="1800" b="1" dirty="0" smtClean="0">
                <a:solidFill>
                  <a:schemeClr val="tx1"/>
                </a:solidFill>
              </a:rPr>
              <a:t>Andra Pradesh Migrant Workers Union</a:t>
            </a:r>
          </a:p>
          <a:p>
            <a:pPr marL="285750" indent="-285750" algn="l">
              <a:buFont typeface="Arial" pitchFamily="34" charset="0"/>
              <a:buChar char="•"/>
            </a:pPr>
            <a:r>
              <a:rPr lang="fil-PH" sz="1800" b="1" dirty="0" smtClean="0">
                <a:solidFill>
                  <a:schemeClr val="tx1"/>
                </a:solidFill>
              </a:rPr>
              <a:t>Andra Pradesh Fisher Peoples’ Union</a:t>
            </a:r>
          </a:p>
          <a:p>
            <a:pPr marL="285750" indent="-285750" algn="l">
              <a:buFont typeface="Arial" pitchFamily="34" charset="0"/>
              <a:buChar char="•"/>
            </a:pPr>
            <a:r>
              <a:rPr lang="fil-PH" sz="1800" b="1" dirty="0" smtClean="0">
                <a:solidFill>
                  <a:schemeClr val="tx1"/>
                </a:solidFill>
              </a:rPr>
              <a:t>Andra Pradesh Agricultural Migrants Union</a:t>
            </a:r>
          </a:p>
          <a:p>
            <a:pPr marL="285750" indent="-285750" algn="l">
              <a:buFont typeface="Arial" pitchFamily="34" charset="0"/>
              <a:buChar char="•"/>
            </a:pPr>
            <a:endParaRPr lang="fil-PH" sz="1800" b="1" dirty="0">
              <a:solidFill>
                <a:schemeClr val="tx1"/>
              </a:solidFill>
            </a:endParaRPr>
          </a:p>
        </p:txBody>
      </p:sp>
    </p:spTree>
    <p:extLst>
      <p:ext uri="{BB962C8B-B14F-4D97-AF65-F5344CB8AC3E}">
        <p14:creationId xmlns:p14="http://schemas.microsoft.com/office/powerpoint/2010/main" val="2865109533"/>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fil-PH" dirty="0" smtClean="0"/>
              <a:t>Organizations</a:t>
            </a:r>
            <a:endParaRPr lang="fil-PH" dirty="0"/>
          </a:p>
        </p:txBody>
      </p:sp>
      <p:sp>
        <p:nvSpPr>
          <p:cNvPr id="3" name="Content Placeholder 2"/>
          <p:cNvSpPr>
            <a:spLocks noGrp="1"/>
          </p:cNvSpPr>
          <p:nvPr>
            <p:ph idx="1"/>
          </p:nvPr>
        </p:nvSpPr>
        <p:spPr>
          <a:xfrm>
            <a:off x="685800" y="1371600"/>
            <a:ext cx="7696200" cy="4876800"/>
          </a:xfrm>
        </p:spPr>
        <p:txBody>
          <a:bodyPr>
            <a:normAutofit fontScale="40000" lnSpcReduction="20000"/>
          </a:bodyPr>
          <a:lstStyle/>
          <a:p>
            <a:pPr marL="0" indent="0">
              <a:buNone/>
            </a:pPr>
            <a:r>
              <a:rPr lang="fil-PH" b="1" dirty="0" smtClean="0">
                <a:solidFill>
                  <a:schemeClr val="tx1"/>
                </a:solidFill>
              </a:rPr>
              <a:t>Sri Lanka:</a:t>
            </a:r>
          </a:p>
          <a:p>
            <a:pPr marL="285750" indent="-285750"/>
            <a:r>
              <a:rPr lang="fil-PH" dirty="0" smtClean="0">
                <a:solidFill>
                  <a:schemeClr val="tx1"/>
                </a:solidFill>
              </a:rPr>
              <a:t>Movement for National Land and Agricultural Reform</a:t>
            </a:r>
          </a:p>
          <a:p>
            <a:pPr marL="285750" indent="-285750"/>
            <a:r>
              <a:rPr lang="fil-PH" dirty="0" smtClean="0"/>
              <a:t>National  Farmers  Assembly</a:t>
            </a:r>
          </a:p>
          <a:p>
            <a:pPr marL="285750" indent="-285750"/>
            <a:r>
              <a:rPr lang="fil-PH" dirty="0" smtClean="0">
                <a:solidFill>
                  <a:schemeClr val="tx1"/>
                </a:solidFill>
              </a:rPr>
              <a:t>Vikalpani National  Women’s Federation</a:t>
            </a:r>
          </a:p>
          <a:p>
            <a:pPr marL="285750" indent="-285750"/>
            <a:r>
              <a:rPr lang="fil-PH" dirty="0" smtClean="0"/>
              <a:t>Sri Lankan Peasant Front</a:t>
            </a:r>
            <a:endParaRPr lang="fil-PH" dirty="0" smtClean="0">
              <a:solidFill>
                <a:schemeClr val="tx1"/>
              </a:solidFill>
            </a:endParaRPr>
          </a:p>
          <a:p>
            <a:pPr marL="0" indent="0">
              <a:buNone/>
            </a:pPr>
            <a:endParaRPr lang="fil-PH" dirty="0" smtClean="0">
              <a:solidFill>
                <a:schemeClr val="tx1"/>
              </a:solidFill>
            </a:endParaRPr>
          </a:p>
          <a:p>
            <a:pPr marL="0" indent="0">
              <a:buNone/>
            </a:pPr>
            <a:r>
              <a:rPr lang="fil-PH" b="1" dirty="0" smtClean="0">
                <a:solidFill>
                  <a:schemeClr val="tx1"/>
                </a:solidFill>
              </a:rPr>
              <a:t>Malaysia:</a:t>
            </a:r>
          </a:p>
          <a:p>
            <a:pPr marL="285750" indent="-285750"/>
            <a:r>
              <a:rPr lang="fil-PH" dirty="0" smtClean="0">
                <a:solidFill>
                  <a:schemeClr val="tx1"/>
                </a:solidFill>
              </a:rPr>
              <a:t>TENAGANITA (Women’s Force)</a:t>
            </a:r>
          </a:p>
          <a:p>
            <a:pPr marL="285750" indent="-285750"/>
            <a:r>
              <a:rPr lang="fil-PH" dirty="0" smtClean="0"/>
              <a:t>PANAP</a:t>
            </a:r>
            <a:endParaRPr lang="fil-PH" dirty="0" smtClean="0">
              <a:solidFill>
                <a:schemeClr val="tx1"/>
              </a:solidFill>
            </a:endParaRPr>
          </a:p>
          <a:p>
            <a:pPr marL="0" indent="0">
              <a:buNone/>
            </a:pPr>
            <a:endParaRPr lang="fil-PH" dirty="0" smtClean="0">
              <a:solidFill>
                <a:schemeClr val="tx1"/>
              </a:solidFill>
            </a:endParaRPr>
          </a:p>
          <a:p>
            <a:pPr marL="0" indent="0">
              <a:buNone/>
            </a:pPr>
            <a:r>
              <a:rPr lang="fil-PH" b="1" dirty="0" smtClean="0">
                <a:solidFill>
                  <a:schemeClr val="tx1"/>
                </a:solidFill>
              </a:rPr>
              <a:t>Indonesia:</a:t>
            </a:r>
          </a:p>
          <a:p>
            <a:pPr marL="285750" indent="-285750"/>
            <a:r>
              <a:rPr lang="fil-PH" dirty="0" smtClean="0">
                <a:solidFill>
                  <a:schemeClr val="tx1"/>
                </a:solidFill>
              </a:rPr>
              <a:t>Alliance of Agrarian Reform Movement (AGRA)</a:t>
            </a:r>
          </a:p>
          <a:p>
            <a:pPr marL="0" indent="0">
              <a:buNone/>
            </a:pPr>
            <a:endParaRPr lang="fil-PH" dirty="0" smtClean="0">
              <a:solidFill>
                <a:schemeClr val="tx1"/>
              </a:solidFill>
            </a:endParaRPr>
          </a:p>
          <a:p>
            <a:pPr marL="0" indent="0">
              <a:buNone/>
            </a:pPr>
            <a:r>
              <a:rPr lang="fil-PH" b="1" dirty="0" smtClean="0"/>
              <a:t>Pakistan</a:t>
            </a:r>
            <a:r>
              <a:rPr lang="fil-PH" dirty="0" smtClean="0"/>
              <a:t>:	(PKMT) Peasant Movement of Pakistan</a:t>
            </a:r>
          </a:p>
          <a:p>
            <a:pPr marL="0" indent="0">
              <a:buNone/>
            </a:pPr>
            <a:r>
              <a:rPr lang="fil-PH" dirty="0" smtClean="0">
                <a:solidFill>
                  <a:schemeClr val="tx1"/>
                </a:solidFill>
              </a:rPr>
              <a:t>Roots for Equity</a:t>
            </a:r>
          </a:p>
          <a:p>
            <a:pPr marL="0" indent="0">
              <a:buNone/>
            </a:pPr>
            <a:endParaRPr lang="fil-PH" dirty="0" smtClean="0">
              <a:solidFill>
                <a:schemeClr val="tx1"/>
              </a:solidFill>
            </a:endParaRPr>
          </a:p>
          <a:p>
            <a:pPr marL="0" indent="0">
              <a:buNone/>
            </a:pPr>
            <a:r>
              <a:rPr lang="fil-PH" b="1" dirty="0" smtClean="0">
                <a:solidFill>
                  <a:schemeClr val="tx1"/>
                </a:solidFill>
              </a:rPr>
              <a:t>Phillippines:</a:t>
            </a:r>
          </a:p>
          <a:p>
            <a:pPr marL="285750" indent="-285750"/>
            <a:r>
              <a:rPr lang="fil-PH" dirty="0" smtClean="0">
                <a:solidFill>
                  <a:schemeClr val="tx1"/>
                </a:solidFill>
              </a:rPr>
              <a:t>Kilusang Magbubukid ng Pilipinas (KMP)</a:t>
            </a:r>
          </a:p>
          <a:p>
            <a:pPr marL="285750" indent="-285750"/>
            <a:r>
              <a:rPr lang="fil-PH" dirty="0" smtClean="0">
                <a:solidFill>
                  <a:schemeClr val="tx1"/>
                </a:solidFill>
              </a:rPr>
              <a:t>AMIHAN ( National Federation of Peaasant Women)</a:t>
            </a:r>
          </a:p>
          <a:p>
            <a:pPr marL="285750" indent="-285750"/>
            <a:r>
              <a:rPr lang="fil-PH" dirty="0" smtClean="0">
                <a:solidFill>
                  <a:schemeClr val="tx1"/>
                </a:solidFill>
              </a:rPr>
              <a:t>UMA (National Federation Of Agricultural Workers Union)</a:t>
            </a:r>
          </a:p>
          <a:p>
            <a:pPr marL="285750" indent="-285750"/>
            <a:r>
              <a:rPr lang="fil-PH" dirty="0" smtClean="0">
                <a:solidFill>
                  <a:schemeClr val="tx1"/>
                </a:solidFill>
              </a:rPr>
              <a:t>PAMALAKAYA ( National Federation of Fisherfolk Oganizations in the Philippines)</a:t>
            </a:r>
          </a:p>
          <a:p>
            <a:pPr marL="285750" indent="-285750"/>
            <a:r>
              <a:rPr lang="fil-PH" dirty="0" smtClean="0">
                <a:solidFill>
                  <a:schemeClr val="tx1"/>
                </a:solidFill>
              </a:rPr>
              <a:t>National Federation of Sugar Workers (NFSW)</a:t>
            </a:r>
          </a:p>
          <a:p>
            <a:endParaRPr lang="fil-PH" dirty="0" smtClean="0">
              <a:solidFill>
                <a:schemeClr val="tx1"/>
              </a:solidFill>
            </a:endParaRPr>
          </a:p>
          <a:p>
            <a:pPr marL="285750" indent="-285750"/>
            <a:endParaRPr lang="fil-PH" dirty="0" smtClean="0">
              <a:solidFill>
                <a:schemeClr val="tx1"/>
              </a:solidFill>
            </a:endParaRPr>
          </a:p>
          <a:p>
            <a:endParaRPr lang="fil-PH" dirty="0"/>
          </a:p>
        </p:txBody>
      </p:sp>
    </p:spTree>
    <p:extLst>
      <p:ext uri="{BB962C8B-B14F-4D97-AF65-F5344CB8AC3E}">
        <p14:creationId xmlns:p14="http://schemas.microsoft.com/office/powerpoint/2010/main" val="334145421"/>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l-PH" dirty="0" smtClean="0"/>
              <a:t>Problems of the Asian Peasants</a:t>
            </a:r>
            <a:endParaRPr lang="fil-PH" dirty="0"/>
          </a:p>
        </p:txBody>
      </p:sp>
      <p:sp>
        <p:nvSpPr>
          <p:cNvPr id="3" name="Content Placeholder 2"/>
          <p:cNvSpPr>
            <a:spLocks noGrp="1"/>
          </p:cNvSpPr>
          <p:nvPr>
            <p:ph sz="half" idx="1"/>
          </p:nvPr>
        </p:nvSpPr>
        <p:spPr/>
        <p:txBody>
          <a:bodyPr>
            <a:noAutofit/>
          </a:bodyPr>
          <a:lstStyle/>
          <a:p>
            <a:r>
              <a:rPr lang="fil-PH" sz="1600" dirty="0" smtClean="0"/>
              <a:t>Intensified Landlessness</a:t>
            </a:r>
          </a:p>
          <a:p>
            <a:r>
              <a:rPr lang="fil-PH" sz="1600" dirty="0" smtClean="0"/>
              <a:t>“Legalized” Land Grabbing by the  landlords, state and foreign agri businesses</a:t>
            </a:r>
          </a:p>
          <a:p>
            <a:r>
              <a:rPr lang="fil-PH" sz="1600" dirty="0" smtClean="0"/>
              <a:t>Feudal and Semi Feudal practices</a:t>
            </a:r>
          </a:p>
          <a:p>
            <a:r>
              <a:rPr lang="fil-PH" sz="1600" dirty="0" smtClean="0"/>
              <a:t>Criminalization of agrarian cases</a:t>
            </a:r>
          </a:p>
          <a:p>
            <a:r>
              <a:rPr lang="fil-PH" sz="1600" dirty="0" smtClean="0"/>
              <a:t>HRV’s (human rights violation)</a:t>
            </a:r>
          </a:p>
          <a:p>
            <a:r>
              <a:rPr lang="fil-PH" sz="1600" dirty="0" smtClean="0"/>
              <a:t>Agro Chemical TNC’s supported by the state</a:t>
            </a:r>
          </a:p>
          <a:p>
            <a:r>
              <a:rPr lang="fil-PH" sz="1600" dirty="0" smtClean="0"/>
              <a:t>Food insecurity</a:t>
            </a:r>
          </a:p>
          <a:p>
            <a:r>
              <a:rPr lang="fil-PH" sz="1600" dirty="0" smtClean="0"/>
              <a:t>Environmental destruction/climate crisis due to the imperialists corporate agenda</a:t>
            </a:r>
          </a:p>
          <a:p>
            <a:r>
              <a:rPr lang="fil-PH" sz="1600" dirty="0" smtClean="0"/>
              <a:t>Oppression, displacement, discrimination including caste, and violence in all forms of peasant women due to corporate globalization, patriarchy, fundamentalism, militarization and state violence.</a:t>
            </a:r>
          </a:p>
          <a:p>
            <a:r>
              <a:rPr lang="fil-PH" sz="1600" dirty="0" smtClean="0"/>
              <a:t>Large scale and destructive mining operated by MNC’s and TNC’s</a:t>
            </a:r>
          </a:p>
          <a:p>
            <a:endParaRPr lang="fil-PH" sz="1600" dirty="0"/>
          </a:p>
        </p:txBody>
      </p:sp>
      <p:sp>
        <p:nvSpPr>
          <p:cNvPr id="4" name="Content Placeholder 3"/>
          <p:cNvSpPr>
            <a:spLocks noGrp="1"/>
          </p:cNvSpPr>
          <p:nvPr>
            <p:ph sz="half" idx="2"/>
          </p:nvPr>
        </p:nvSpPr>
        <p:spPr/>
        <p:txBody>
          <a:bodyPr>
            <a:normAutofit/>
          </a:bodyPr>
          <a:lstStyle/>
          <a:p>
            <a:endParaRPr lang="fil-PH"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28964">
            <a:off x="6618924" y="1490915"/>
            <a:ext cx="2032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68069">
            <a:off x="4521797" y="1310440"/>
            <a:ext cx="1845901" cy="122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70709">
            <a:off x="6927194" y="3011017"/>
            <a:ext cx="1934005" cy="1424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9091" y="2514600"/>
            <a:ext cx="2123034" cy="1373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41027">
            <a:off x="6774543" y="4495800"/>
            <a:ext cx="2046834"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90438">
            <a:off x="4517218" y="3755193"/>
            <a:ext cx="1808793" cy="1285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174921">
            <a:off x="4802733" y="5010754"/>
            <a:ext cx="2093232" cy="1392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407712"/>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l-PH" dirty="0" smtClean="0"/>
              <a:t>Continuing Struggle</a:t>
            </a:r>
            <a:endParaRPr lang="fil-PH" dirty="0"/>
          </a:p>
        </p:txBody>
      </p:sp>
      <p:sp>
        <p:nvSpPr>
          <p:cNvPr id="3" name="Content Placeholder 2"/>
          <p:cNvSpPr>
            <a:spLocks noGrp="1"/>
          </p:cNvSpPr>
          <p:nvPr>
            <p:ph idx="1"/>
          </p:nvPr>
        </p:nvSpPr>
        <p:spPr/>
        <p:txBody>
          <a:bodyPr>
            <a:normAutofit fontScale="70000" lnSpcReduction="20000"/>
          </a:bodyPr>
          <a:lstStyle/>
          <a:p>
            <a:r>
              <a:rPr lang="fil-PH" dirty="0" smtClean="0"/>
              <a:t>Asian peasants continue to educate, organize and mobilize to fight back</a:t>
            </a:r>
          </a:p>
          <a:p>
            <a:r>
              <a:rPr lang="fil-PH" dirty="0" smtClean="0"/>
              <a:t>The agricultural workers’ movement struggle for land, living wages, security of employment and safe working conditions.</a:t>
            </a:r>
          </a:p>
          <a:p>
            <a:r>
              <a:rPr lang="fil-PH" dirty="0" smtClean="0"/>
              <a:t>We have strengthened the peoples movement on climate change and the peoples self determination in food sovereignty and agriculture</a:t>
            </a:r>
          </a:p>
          <a:p>
            <a:r>
              <a:rPr lang="fil-PH" dirty="0" smtClean="0"/>
              <a:t>We have strengthened our movements and unities at the regional and international levels; building alliance to other people’s movements</a:t>
            </a:r>
          </a:p>
          <a:p>
            <a:r>
              <a:rPr lang="fil-PH" dirty="0" smtClean="0"/>
              <a:t>We integrated the peasants struggle for genuine agrarian reform and food sovereignty in the over-all struggle for freedom and democracy.</a:t>
            </a:r>
          </a:p>
          <a:p>
            <a:r>
              <a:rPr lang="fil-PH" dirty="0" smtClean="0"/>
              <a:t>We are calling for the consolidation of people’s movements to resist imperialist globalization, feudalism and state repression.</a:t>
            </a:r>
          </a:p>
        </p:txBody>
      </p:sp>
    </p:spTree>
    <p:extLst>
      <p:ext uri="{BB962C8B-B14F-4D97-AF65-F5344CB8AC3E}">
        <p14:creationId xmlns:p14="http://schemas.microsoft.com/office/powerpoint/2010/main" val="2659582967"/>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55418"/>
            <a:ext cx="6290922" cy="1066800"/>
          </a:xfrm>
        </p:spPr>
        <p:txBody>
          <a:bodyPr>
            <a:normAutofit/>
          </a:bodyPr>
          <a:lstStyle/>
          <a:p>
            <a:r>
              <a:rPr lang="fil-PH" dirty="0" smtClean="0"/>
              <a:t>Core Strategies of APC</a:t>
            </a:r>
            <a:endParaRPr lang="fil-PH" dirty="0"/>
          </a:p>
        </p:txBody>
      </p:sp>
      <p:sp>
        <p:nvSpPr>
          <p:cNvPr id="3" name="Content Placeholder 2"/>
          <p:cNvSpPr>
            <a:spLocks noGrp="1"/>
          </p:cNvSpPr>
          <p:nvPr>
            <p:ph sz="half" idx="1"/>
          </p:nvPr>
        </p:nvSpPr>
        <p:spPr>
          <a:xfrm>
            <a:off x="381000" y="304800"/>
            <a:ext cx="4038600" cy="5486400"/>
          </a:xfrm>
        </p:spPr>
        <p:txBody>
          <a:bodyPr>
            <a:normAutofit fontScale="25000" lnSpcReduction="20000"/>
          </a:bodyPr>
          <a:lstStyle/>
          <a:p>
            <a:pPr marL="0" indent="0" fontAlgn="base">
              <a:buNone/>
            </a:pPr>
            <a:r>
              <a:rPr lang="en-US" b="1" dirty="0" smtClean="0">
                <a:effectLst/>
              </a:rPr>
              <a:t> </a:t>
            </a:r>
            <a:r>
              <a:rPr lang="en-US" dirty="0" smtClean="0">
                <a:effectLst/>
              </a:rPr>
              <a:t/>
            </a:r>
            <a:br>
              <a:rPr lang="en-US" dirty="0" smtClean="0">
                <a:effectLst/>
              </a:rPr>
            </a:br>
            <a:r>
              <a:rPr lang="en-US" sz="5600" b="1" dirty="0" smtClean="0">
                <a:effectLst/>
              </a:rPr>
              <a:t>1. Movement building and resistance</a:t>
            </a:r>
            <a:r>
              <a:rPr lang="en-US" sz="5600" dirty="0" smtClean="0">
                <a:effectLst/>
              </a:rPr>
              <a:t/>
            </a:r>
            <a:br>
              <a:rPr lang="en-US" sz="5600" dirty="0" smtClean="0">
                <a:effectLst/>
              </a:rPr>
            </a:br>
            <a:r>
              <a:rPr lang="en-US" sz="5600" dirty="0" smtClean="0">
                <a:effectLst/>
              </a:rPr>
              <a:t>    </a:t>
            </a:r>
          </a:p>
          <a:p>
            <a:pPr marL="0" indent="0" fontAlgn="base">
              <a:buNone/>
            </a:pPr>
            <a:r>
              <a:rPr lang="en-US" sz="5600" dirty="0" smtClean="0">
                <a:effectLst/>
              </a:rPr>
              <a:t> a. Focus on realizing genuine agrarian reform  and food sovereignty;</a:t>
            </a:r>
            <a:br>
              <a:rPr lang="en-US" sz="5600" dirty="0" smtClean="0">
                <a:effectLst/>
              </a:rPr>
            </a:br>
            <a:r>
              <a:rPr lang="en-US" sz="5600" dirty="0" smtClean="0">
                <a:effectLst/>
              </a:rPr>
              <a:t>    </a:t>
            </a:r>
          </a:p>
          <a:p>
            <a:pPr marL="0" indent="0" fontAlgn="base">
              <a:buNone/>
            </a:pPr>
            <a:r>
              <a:rPr lang="en-US" sz="5600" dirty="0" smtClean="0">
                <a:effectLst/>
              </a:rPr>
              <a:t> b. Resisting corporate and state aggression, including all forms of land grabbing;</a:t>
            </a:r>
            <a:br>
              <a:rPr lang="en-US" sz="5600" dirty="0" smtClean="0">
                <a:effectLst/>
              </a:rPr>
            </a:br>
            <a:r>
              <a:rPr lang="en-US" sz="5600" dirty="0" smtClean="0">
                <a:effectLst/>
              </a:rPr>
              <a:t>   </a:t>
            </a:r>
          </a:p>
          <a:p>
            <a:pPr marL="0" indent="0" fontAlgn="base">
              <a:buNone/>
            </a:pPr>
            <a:r>
              <a:rPr lang="en-US" sz="5600" dirty="0" smtClean="0">
                <a:effectLst/>
              </a:rPr>
              <a:t>  c. Strengthening the resistance of people’s movement thru the realization of access and ownership to land and ecological agriculture;</a:t>
            </a:r>
            <a:br>
              <a:rPr lang="en-US" sz="5600" dirty="0" smtClean="0">
                <a:effectLst/>
              </a:rPr>
            </a:br>
            <a:r>
              <a:rPr lang="en-US" sz="5600" dirty="0" smtClean="0">
                <a:effectLst/>
              </a:rPr>
              <a:t>  </a:t>
            </a:r>
          </a:p>
          <a:p>
            <a:pPr marL="0" indent="0" fontAlgn="base">
              <a:buNone/>
            </a:pPr>
            <a:r>
              <a:rPr lang="en-US" sz="5600" dirty="0" smtClean="0">
                <a:effectLst/>
              </a:rPr>
              <a:t>   d. Strengthening and developing ecological agriculture and regeneration of ecosystems; and</a:t>
            </a:r>
            <a:br>
              <a:rPr lang="en-US" sz="5600" dirty="0" smtClean="0">
                <a:effectLst/>
              </a:rPr>
            </a:br>
            <a:r>
              <a:rPr lang="en-US" sz="5600" dirty="0" smtClean="0">
                <a:effectLst/>
              </a:rPr>
              <a:t>  </a:t>
            </a:r>
          </a:p>
          <a:p>
            <a:pPr marL="0" indent="0" fontAlgn="base">
              <a:buNone/>
            </a:pPr>
            <a:r>
              <a:rPr lang="en-US" sz="5600" dirty="0" smtClean="0">
                <a:effectLst/>
              </a:rPr>
              <a:t>   e. Building community resilience to realize climate justice. </a:t>
            </a:r>
          </a:p>
          <a:p>
            <a:pPr marL="0" indent="0" fontAlgn="base">
              <a:buNone/>
            </a:pPr>
            <a:endParaRPr lang="en-US" sz="5600" b="1" dirty="0" smtClean="0">
              <a:effectLst/>
            </a:endParaRPr>
          </a:p>
          <a:p>
            <a:pPr marL="0" indent="0" fontAlgn="base">
              <a:buNone/>
            </a:pPr>
            <a:endParaRPr lang="en-US" sz="5600" b="1" dirty="0" smtClean="0">
              <a:effectLst/>
            </a:endParaRPr>
          </a:p>
          <a:p>
            <a:pPr marL="0" indent="0" fontAlgn="base">
              <a:buNone/>
            </a:pPr>
            <a:r>
              <a:rPr lang="en-US" sz="5600" b="1" dirty="0" smtClean="0">
                <a:effectLst/>
              </a:rPr>
              <a:t>2. Strengthening and expansion of the movement</a:t>
            </a:r>
            <a:br>
              <a:rPr lang="en-US" sz="5600" b="1" dirty="0" smtClean="0">
                <a:effectLst/>
              </a:rPr>
            </a:br>
            <a:r>
              <a:rPr lang="en-US" sz="5600" b="1" dirty="0" smtClean="0">
                <a:effectLst/>
              </a:rPr>
              <a:t>    </a:t>
            </a:r>
          </a:p>
          <a:p>
            <a:pPr marL="0" indent="0" fontAlgn="base">
              <a:buNone/>
            </a:pPr>
            <a:r>
              <a:rPr lang="en-US" sz="5600" b="1" dirty="0" smtClean="0">
                <a:effectLst/>
              </a:rPr>
              <a:t> </a:t>
            </a:r>
            <a:r>
              <a:rPr lang="en-US" sz="5600" dirty="0" smtClean="0">
                <a:effectLst/>
              </a:rPr>
              <a:t>a. Strengthen people’s movement and resistance thru realization of  peasants rights</a:t>
            </a:r>
            <a:br>
              <a:rPr lang="en-US" sz="5600" dirty="0" smtClean="0">
                <a:effectLst/>
              </a:rPr>
            </a:br>
            <a:r>
              <a:rPr lang="en-US" sz="5600" dirty="0" smtClean="0">
                <a:effectLst/>
              </a:rPr>
              <a:t>    </a:t>
            </a:r>
          </a:p>
          <a:p>
            <a:pPr marL="0" indent="0" fontAlgn="base">
              <a:buNone/>
            </a:pPr>
            <a:r>
              <a:rPr lang="en-US" sz="5600" dirty="0" smtClean="0">
                <a:effectLst/>
              </a:rPr>
              <a:t> b. People to people exchanges; and</a:t>
            </a:r>
            <a:br>
              <a:rPr lang="en-US" sz="5600" dirty="0" smtClean="0">
                <a:effectLst/>
              </a:rPr>
            </a:br>
            <a:r>
              <a:rPr lang="en-US" sz="5600" dirty="0" smtClean="0">
                <a:effectLst/>
              </a:rPr>
              <a:t>   </a:t>
            </a:r>
          </a:p>
          <a:p>
            <a:pPr marL="0" indent="0" fontAlgn="base">
              <a:buNone/>
            </a:pPr>
            <a:r>
              <a:rPr lang="en-US" sz="5600" dirty="0" smtClean="0">
                <a:effectLst/>
              </a:rPr>
              <a:t>  c. Alliance building and consolidation of struggle thru partnership with other people’s movement and organization,. </a:t>
            </a:r>
          </a:p>
          <a:p>
            <a:pPr marL="0" indent="0" fontAlgn="base">
              <a:buNone/>
            </a:pPr>
            <a:endParaRPr lang="en-US" sz="5600" b="1" dirty="0" smtClean="0">
              <a:effectLst/>
            </a:endParaRPr>
          </a:p>
          <a:p>
            <a:pPr marL="0" indent="0" fontAlgn="base">
              <a:buNone/>
            </a:pPr>
            <a:r>
              <a:rPr lang="en-US" sz="5600" b="1" dirty="0" smtClean="0">
                <a:effectLst/>
              </a:rPr>
              <a:t>3. Strengthening governance and accountability within APC.</a:t>
            </a:r>
          </a:p>
          <a:p>
            <a:endParaRPr lang="fil-PH" sz="5600" dirty="0"/>
          </a:p>
        </p:txBody>
      </p:sp>
      <p:sp>
        <p:nvSpPr>
          <p:cNvPr id="9" name="Content Placeholder 8"/>
          <p:cNvSpPr>
            <a:spLocks noGrp="1"/>
          </p:cNvSpPr>
          <p:nvPr>
            <p:ph sz="half" idx="2"/>
          </p:nvPr>
        </p:nvSpPr>
        <p:spPr>
          <a:xfrm>
            <a:off x="4648200" y="1295400"/>
            <a:ext cx="4038600" cy="4830763"/>
          </a:xfrm>
        </p:spPr>
        <p:txBody>
          <a:bodyPr>
            <a:normAutofit fontScale="25000" lnSpcReduction="20000"/>
          </a:bodyPr>
          <a:lstStyle/>
          <a:p>
            <a:endParaRPr lang="fil-PH"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6741" y="1295400"/>
            <a:ext cx="19050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151606"/>
            <a:ext cx="1919287" cy="143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7704" y="2767636"/>
            <a:ext cx="1824037" cy="1366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5843" y="2513991"/>
            <a:ext cx="2133600" cy="1598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2268" y="4235955"/>
            <a:ext cx="1943100"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91440" y="5415835"/>
            <a:ext cx="1667214" cy="1119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03018" y="4155674"/>
            <a:ext cx="161925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0201007"/>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fil-PH" dirty="0" smtClean="0"/>
              <a:t>Gains and Victories</a:t>
            </a:r>
            <a:endParaRPr lang="fil-PH" dirty="0"/>
          </a:p>
        </p:txBody>
      </p:sp>
      <p:sp>
        <p:nvSpPr>
          <p:cNvPr id="3" name="Content Placeholder 2"/>
          <p:cNvSpPr>
            <a:spLocks noGrp="1"/>
          </p:cNvSpPr>
          <p:nvPr>
            <p:ph idx="1"/>
          </p:nvPr>
        </p:nvSpPr>
        <p:spPr>
          <a:xfrm>
            <a:off x="1295400" y="990600"/>
            <a:ext cx="8229600" cy="4525963"/>
          </a:xfrm>
        </p:spPr>
        <p:txBody>
          <a:bodyPr>
            <a:normAutofit fontScale="77500" lnSpcReduction="20000"/>
          </a:bodyPr>
          <a:lstStyle/>
          <a:p>
            <a:pPr marL="0" indent="0">
              <a:buNone/>
            </a:pPr>
            <a:r>
              <a:rPr lang="fil-PH" dirty="0" smtClean="0"/>
              <a:t>*Wage increase of agricultural workers in the Phils. and India </a:t>
            </a:r>
          </a:p>
          <a:p>
            <a:pPr marL="0" indent="0">
              <a:buNone/>
            </a:pPr>
            <a:r>
              <a:rPr lang="fil-PH" dirty="0" smtClean="0"/>
              <a:t>*Asserting Peasant’s rights to land and livelihood (Indonesia, India, Bangladesh &amp; Philippines)</a:t>
            </a:r>
          </a:p>
          <a:p>
            <a:r>
              <a:rPr lang="fil-PH" dirty="0" smtClean="0"/>
              <a:t>Land rent reduction (50%)</a:t>
            </a:r>
          </a:p>
          <a:p>
            <a:r>
              <a:rPr lang="fil-PH" dirty="0" smtClean="0"/>
              <a:t>Freeing our colleagues from unjust imprisonment</a:t>
            </a:r>
          </a:p>
          <a:p>
            <a:r>
              <a:rPr lang="fil-PH" dirty="0" smtClean="0"/>
              <a:t>Oppossing and Stoping destructive Mining operation </a:t>
            </a:r>
          </a:p>
          <a:p>
            <a:r>
              <a:rPr lang="fil-PH" dirty="0" smtClean="0"/>
              <a:t> Nurturing of seeds and community seed banking</a:t>
            </a:r>
          </a:p>
          <a:p>
            <a:r>
              <a:rPr lang="fil-PH" dirty="0" smtClean="0"/>
              <a:t>Strengthening  peasant’s cooperation</a:t>
            </a:r>
          </a:p>
          <a:p>
            <a:r>
              <a:rPr lang="fil-PH" dirty="0" smtClean="0"/>
              <a:t>Campaign against agrochem TNC’s/Prohibited GM crops</a:t>
            </a:r>
          </a:p>
          <a:p>
            <a:r>
              <a:rPr lang="fil-PH" dirty="0" smtClean="0"/>
              <a:t>Gaining broad support from different sectors and abroad</a:t>
            </a:r>
            <a:endParaRPr lang="fil-PH" dirty="0"/>
          </a:p>
        </p:txBody>
      </p:sp>
    </p:spTree>
    <p:extLst>
      <p:ext uri="{BB962C8B-B14F-4D97-AF65-F5344CB8AC3E}">
        <p14:creationId xmlns:p14="http://schemas.microsoft.com/office/powerpoint/2010/main" val="2464365743"/>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0200"/>
            <a:ext cx="7772400" cy="1470025"/>
          </a:xfrm>
        </p:spPr>
        <p:txBody>
          <a:bodyPr>
            <a:normAutofit fontScale="90000"/>
          </a:bodyPr>
          <a:lstStyle/>
          <a:p>
            <a:r>
              <a:rPr lang="en-US" dirty="0" smtClean="0"/>
              <a:t>Let us persevere in our struggle against Globalization!</a:t>
            </a:r>
            <a:br>
              <a:rPr lang="en-US" dirty="0" smtClean="0"/>
            </a:br>
            <a:r>
              <a:rPr lang="en-US" dirty="0" smtClean="0"/>
              <a:t>Fight for land and Genuine Rural Development!</a:t>
            </a:r>
            <a:endParaRPr lang="en-US" dirty="0"/>
          </a:p>
        </p:txBody>
      </p:sp>
      <p:sp>
        <p:nvSpPr>
          <p:cNvPr id="3" name="Subtitle 2"/>
          <p:cNvSpPr>
            <a:spLocks noGrp="1"/>
          </p:cNvSpPr>
          <p:nvPr>
            <p:ph type="subTitle" idx="1"/>
          </p:nvPr>
        </p:nvSpPr>
        <p:spPr>
          <a:xfrm>
            <a:off x="1219200" y="3505200"/>
            <a:ext cx="6400800" cy="1752600"/>
          </a:xfrm>
        </p:spPr>
        <p:txBody>
          <a:bodyPr>
            <a:noAutofit/>
          </a:bodyPr>
          <a:lstStyle/>
          <a:p>
            <a:r>
              <a:rPr lang="en-US" sz="4400" b="1" dirty="0" smtClean="0">
                <a:solidFill>
                  <a:schemeClr val="tx1"/>
                </a:solidFill>
                <a:latin typeface="+mj-lt"/>
              </a:rPr>
              <a:t>Long Live International Solidarity!</a:t>
            </a:r>
          </a:p>
          <a:p>
            <a:r>
              <a:rPr lang="en-US" sz="4400" b="1" dirty="0" smtClean="0">
                <a:solidFill>
                  <a:schemeClr val="tx1"/>
                </a:solidFill>
                <a:latin typeface="+mj-lt"/>
              </a:rPr>
              <a:t>Thank you!</a:t>
            </a:r>
            <a:endParaRPr lang="en-US" sz="4400" b="1" dirty="0">
              <a:solidFill>
                <a:schemeClr val="tx1"/>
              </a:solidFill>
              <a:latin typeface="+mj-lt"/>
            </a:endParaRPr>
          </a:p>
        </p:txBody>
      </p:sp>
    </p:spTree>
    <p:extLst>
      <p:ext uri="{BB962C8B-B14F-4D97-AF65-F5344CB8AC3E}">
        <p14:creationId xmlns:p14="http://schemas.microsoft.com/office/powerpoint/2010/main" val="3743391867"/>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TotalTime>
  <Words>642</Words>
  <Application>Microsoft Office PowerPoint</Application>
  <PresentationFormat>On-screen Show (4:3)</PresentationFormat>
  <Paragraphs>101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The Asian Peasant Coalition (APC) </vt:lpstr>
      <vt:lpstr>Organizations (32 Organization From 9 countries with 15 million members)</vt:lpstr>
      <vt:lpstr>Organizations</vt:lpstr>
      <vt:lpstr>Problems of the Asian Peasants</vt:lpstr>
      <vt:lpstr>Continuing Struggle</vt:lpstr>
      <vt:lpstr>Core Strategies of APC</vt:lpstr>
      <vt:lpstr>Gains and Victories</vt:lpstr>
      <vt:lpstr>Let us persevere in our struggle against Globalization! Fight for land and Genuine Rural Development!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dc:creator>
  <cp:lastModifiedBy>jun</cp:lastModifiedBy>
  <cp:revision>26</cp:revision>
  <dcterms:created xsi:type="dcterms:W3CDTF">2012-03-06T00:31:52Z</dcterms:created>
  <dcterms:modified xsi:type="dcterms:W3CDTF">2012-03-10T03:55:22Z</dcterms:modified>
</cp:coreProperties>
</file>