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2FEEB-493F-45F8-8091-EA7CD91F329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F7C26-32AB-4DC9-8B03-44E53E60C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83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912171-2868-43D3-8D50-8518BED52F9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C472-B824-4945-B8AE-460F56A4F67A}" type="datetimeFigureOut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462F1-0582-4C1B-94D5-864147203826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317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1409-6BE8-4F23-853E-0319EF8EBCC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ECA8-18FF-4D9B-B7B2-17BDEF369FE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4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328C-BC41-49AF-9DC2-2FED12F34A2E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2CC6-643D-4C05-85B8-4B92B655241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9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CB2C-71F5-4110-B762-5C5B021F02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F0CB-064C-4358-925C-1DC2AC3B2C4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61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4D24-7175-459C-A49F-EC7ED447A5F9}" type="datetimeFigureOut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A037-2789-4BE3-ACCA-124FA346DA1F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305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C270C-1DE2-4CA9-8BB8-E2DF4CCAB97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B87D-F705-45CB-AD2A-ACF0E7BA829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0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9155-C148-4CC5-8C01-ED665C04EDD8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73B0-FC9C-41DC-9E00-B324FDCBAA5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14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BFE0-0196-4BE7-A065-D97166A4A06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58A1-F27E-4E76-B552-6B4D537C2E4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02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D213-AEF6-46E5-88D1-68069F2B5F5E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85AD-D707-4445-BDDF-80B4E40C49F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86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0A68-9568-4D58-AD8B-AFF59C9CAAD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FEA8-B73D-45D1-9240-FB310A4629D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0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E902B-276B-45EC-A7F0-F86E37229D8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648C-E2BB-4A16-B20C-59DB3BDFA8D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763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B795B4-7935-4137-BFA4-D2147439E5CB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3/10/2012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49FF1F-7986-4DD4-BC81-B46981571CB5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11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4350"/>
            <a:ext cx="6858000" cy="2609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Enabling Environment and Policy Support for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Agroecology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29200"/>
            <a:ext cx="5562600" cy="175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Fr. Francis B. Lucas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Chairperson Emeritus,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Asian NGO Coalition for Agrarian Reform and Rural Development (ANGOC)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Alliance Against Hunger and Malnutrition (AAHM)  Regional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1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Conserving  </a:t>
            </a:r>
            <a:r>
              <a:rPr lang="en-US" sz="3600" dirty="0" err="1" smtClean="0">
                <a:solidFill>
                  <a:schemeClr val="accent1">
                    <a:satMod val="150000"/>
                  </a:schemeClr>
                </a:solidFill>
              </a:rPr>
              <a:t>Agrobiodiversity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  = 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Survival of Life on Earth</a:t>
            </a:r>
            <a:endParaRPr lang="en-U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3" name="Picture Placeholder 4" descr="poster_artworkB2.tif"/>
          <p:cNvPicPr preferRelativeResize="0">
            <a:picLocks noGrp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484313"/>
            <a:ext cx="7540625" cy="5373687"/>
          </a:xfrm>
          <a:noFill/>
        </p:spPr>
      </p:pic>
    </p:spTree>
    <p:extLst>
      <p:ext uri="{BB962C8B-B14F-4D97-AF65-F5344CB8AC3E}">
        <p14:creationId xmlns:p14="http://schemas.microsoft.com/office/powerpoint/2010/main" xmlns="" val="25502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/>
          <p:nvPr/>
        </p:nvCxnSpPr>
        <p:spPr>
          <a:xfrm rot="5400000" flipH="1" flipV="1">
            <a:off x="5334001" y="3886200"/>
            <a:ext cx="2286000" cy="31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5486400"/>
            <a:ext cx="4419600" cy="1295400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Most vulnerable are the Poor.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b="1" dirty="0" smtClean="0"/>
              <a:t>Small Food Producers</a:t>
            </a:r>
            <a:r>
              <a:rPr lang="en-US" dirty="0" smtClean="0"/>
              <a:t>; most dependent eco systems and Biodiversity for Survival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5181600"/>
            <a:ext cx="152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OBESITY</a:t>
            </a:r>
          </a:p>
        </p:txBody>
      </p:sp>
      <p:sp>
        <p:nvSpPr>
          <p:cNvPr id="6" name="Oval 5"/>
          <p:cNvSpPr/>
          <p:nvPr/>
        </p:nvSpPr>
        <p:spPr>
          <a:xfrm>
            <a:off x="7315200" y="5257800"/>
            <a:ext cx="1600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MALNOURISHED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600200"/>
            <a:ext cx="1752600" cy="838200"/>
          </a:xfrm>
          <a:prstGeom prst="rect">
            <a:avLst/>
          </a:prstGeom>
        </p:spPr>
        <p:txBody>
          <a:bodyPr lIns="54864" tIns="91440">
            <a:normAutofit fontScale="55000" lnSpcReduction="20000"/>
          </a:bodyPr>
          <a:lstStyle/>
          <a:p>
            <a:pPr marL="115888" indent="3175" algn="ctr">
              <a:buClr>
                <a:srgbClr val="F0AD00"/>
              </a:buClr>
              <a:buSzPct val="80000"/>
              <a:buFont typeface="Wingdings 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3400" b="1" dirty="0">
                <a:solidFill>
                  <a:prstClr val="black"/>
                </a:solidFill>
                <a:cs typeface="Arial" pitchFamily="34" charset="0"/>
              </a:rPr>
              <a:t>GNP/GDP</a:t>
            </a:r>
          </a:p>
          <a:p>
            <a:pPr marL="115888" indent="3175" algn="ctr">
              <a:buClr>
                <a:srgbClr val="F0AD00"/>
              </a:buClr>
              <a:buSzPct val="80000"/>
              <a:buFont typeface="Wingdings 2"/>
              <a:buNone/>
              <a:defRPr/>
            </a:pPr>
            <a:r>
              <a:rPr lang="en-US" sz="3400" b="1" dirty="0">
                <a:solidFill>
                  <a:prstClr val="black"/>
                </a:solidFill>
                <a:cs typeface="Arial" pitchFamily="34" charset="0"/>
              </a:rPr>
              <a:t>WD </a:t>
            </a:r>
            <a:r>
              <a:rPr lang="en-US" sz="3400" b="1" dirty="0" err="1">
                <a:solidFill>
                  <a:prstClr val="black"/>
                </a:solidFill>
                <a:cs typeface="Arial" pitchFamily="34" charset="0"/>
              </a:rPr>
              <a:t>Econ.Growth</a:t>
            </a:r>
            <a:endParaRPr lang="en-US" sz="25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162800" y="1524000"/>
            <a:ext cx="1828800" cy="990600"/>
          </a:xfrm>
          <a:prstGeom prst="rect">
            <a:avLst/>
          </a:prstGeom>
        </p:spPr>
        <p:txBody>
          <a:bodyPr lIns="54864" tIns="91440">
            <a:normAutofit fontScale="77500" lnSpcReduction="20000"/>
          </a:bodyPr>
          <a:lstStyle/>
          <a:p>
            <a:pPr marL="115888" indent="3175" algn="ctr">
              <a:buClr>
                <a:srgbClr val="F0AD00"/>
              </a:buClr>
              <a:buSzPct val="80000"/>
              <a:buFont typeface="Wingdings 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cs typeface="Arial" pitchFamily="34" charset="0"/>
              </a:rPr>
              <a:t> Population Growth</a:t>
            </a:r>
            <a:endParaRPr lang="en-US" sz="2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272" name="Content Placeholder 2"/>
          <p:cNvSpPr txBox="1">
            <a:spLocks/>
          </p:cNvSpPr>
          <p:nvPr/>
        </p:nvSpPr>
        <p:spPr bwMode="auto">
          <a:xfrm>
            <a:off x="914400" y="24384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prstClr val="black"/>
                </a:solidFill>
                <a:cs typeface="Arial" pitchFamily="34" charset="0"/>
              </a:rPr>
              <a:t>Climate Change</a:t>
            </a: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28800" y="1600200"/>
            <a:ext cx="2057400" cy="1143000"/>
          </a:xfrm>
          <a:prstGeom prst="rect">
            <a:avLst/>
          </a:prstGeom>
        </p:spPr>
        <p:txBody>
          <a:bodyPr lIns="54864" tIns="91440">
            <a:normAutofit fontScale="62500" lnSpcReduction="20000"/>
          </a:bodyPr>
          <a:lstStyle/>
          <a:p>
            <a:pPr marL="115888" indent="3175" algn="ctr">
              <a:buClr>
                <a:srgbClr val="F0AD00"/>
              </a:buClr>
              <a:buSzPct val="80000"/>
              <a:buFont typeface="Wingdings 2"/>
              <a:buNone/>
              <a:defRPr/>
            </a:pPr>
            <a:r>
              <a:rPr lang="en-US" sz="3200" dirty="0">
                <a:solidFill>
                  <a:prstClr val="black"/>
                </a:solidFill>
                <a:cs typeface="Arial" pitchFamily="34" charset="0"/>
              </a:rPr>
              <a:t>Rapid Industrialization of new economies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-301624" y="3733800"/>
            <a:ext cx="2436812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62000" y="4113213"/>
            <a:ext cx="182721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1447801" y="3962400"/>
            <a:ext cx="2286000" cy="31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665413" y="4419600"/>
            <a:ext cx="1220788" cy="1587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Content Placeholder 2"/>
          <p:cNvSpPr txBox="1">
            <a:spLocks/>
          </p:cNvSpPr>
          <p:nvPr/>
        </p:nvSpPr>
        <p:spPr bwMode="auto">
          <a:xfrm>
            <a:off x="2590800" y="2971800"/>
            <a:ext cx="152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prstClr val="black"/>
                </a:solidFill>
                <a:cs typeface="Arial" pitchFamily="34" charset="0"/>
              </a:rPr>
              <a:t>Agricultural</a:t>
            </a:r>
          </a:p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prstClr val="black"/>
                </a:solidFill>
                <a:cs typeface="Arial" pitchFamily="34" charset="0"/>
              </a:rPr>
              <a:t>Land</a:t>
            </a: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5332413" y="4418013"/>
            <a:ext cx="1220787" cy="1587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Content Placeholder 2"/>
          <p:cNvSpPr txBox="1">
            <a:spLocks/>
          </p:cNvSpPr>
          <p:nvPr/>
        </p:nvSpPr>
        <p:spPr bwMode="auto">
          <a:xfrm>
            <a:off x="5105400" y="2970213"/>
            <a:ext cx="152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prstClr val="black"/>
                </a:solidFill>
                <a:cs typeface="Arial" pitchFamily="34" charset="0"/>
              </a:rPr>
              <a:t>Agricultural</a:t>
            </a:r>
          </a:p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prstClr val="black"/>
                </a:solidFill>
                <a:cs typeface="Arial" pitchFamily="34" charset="0"/>
              </a:rPr>
              <a:t>Population</a:t>
            </a: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281" name="Content Placeholder 2"/>
          <p:cNvSpPr txBox="1">
            <a:spLocks/>
          </p:cNvSpPr>
          <p:nvPr/>
        </p:nvSpPr>
        <p:spPr bwMode="auto">
          <a:xfrm>
            <a:off x="5410200" y="1447800"/>
            <a:ext cx="19050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Increase of Synthetics/ Technology</a:t>
            </a: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6513513" y="4305300"/>
            <a:ext cx="1754188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Content Placeholder 2"/>
          <p:cNvSpPr txBox="1">
            <a:spLocks/>
          </p:cNvSpPr>
          <p:nvPr/>
        </p:nvSpPr>
        <p:spPr bwMode="auto">
          <a:xfrm>
            <a:off x="6629400" y="2743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115888" indent="3175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prstClr val="black"/>
                </a:solidFill>
                <a:cs typeface="Arial" pitchFamily="34" charset="0"/>
              </a:rPr>
              <a:t>Ecosystem destruction</a:t>
            </a: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7048501" y="3771900"/>
            <a:ext cx="2514600" cy="31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4267200" y="762000"/>
            <a:ext cx="609600" cy="3581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Life/Survival</a:t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         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AGRO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ECOLOGY AND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AGRO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BIODIVERSITY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4419600"/>
            <a:ext cx="2209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INEQUITY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9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5562600" cy="13072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Loss of Biodiversity 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1600" dirty="0" smtClean="0">
                <a:solidFill>
                  <a:schemeClr val="accent1">
                    <a:satMod val="150000"/>
                  </a:schemeClr>
                </a:solidFill>
              </a:rPr>
              <a:t>(Source:  FAO, 1999 </a:t>
            </a:r>
            <a:r>
              <a:rPr lang="en-US" sz="1400" dirty="0" smtClean="0">
                <a:solidFill>
                  <a:schemeClr val="accent1">
                    <a:satMod val="150000"/>
                  </a:schemeClr>
                </a:solidFill>
              </a:rPr>
              <a:t>www.fao.org/FOCUS/E/Women/Biodiv-e.htm)</a:t>
            </a:r>
            <a:br>
              <a:rPr lang="en-US" sz="14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z="1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29200" y="1600200"/>
            <a:ext cx="3657600" cy="513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Why?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Industrialization  leading to Reductionist Science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Commercialization of food production; IPRs of PGRs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Consumerism, changing consumption patterns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13316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000" smtClean="0"/>
              <a:t> 75% of Plant genetic diversity in Agriculture lost since 1900s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smtClean="0"/>
              <a:t>90% of Crop varieties lost from farmers’ fields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smtClean="0"/>
              <a:t>Half of domestic animal breeds gone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smtClean="0"/>
              <a:t>Fishing grounds overfished,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smtClean="0"/>
              <a:t>Deforestation from agricultural expansion, urbanization and natural disasters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smtClean="0"/>
              <a:t>Only 12 plants and 5 animal species generate 75% of the world’s food.</a:t>
            </a:r>
          </a:p>
        </p:txBody>
      </p:sp>
      <p:sp>
        <p:nvSpPr>
          <p:cNvPr id="9" name="Right Arrow 8"/>
          <p:cNvSpPr/>
          <p:nvPr/>
        </p:nvSpPr>
        <p:spPr>
          <a:xfrm rot="10800000">
            <a:off x="4038600" y="2514600"/>
            <a:ext cx="990600" cy="2819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Sustainable Agriculture !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8" name="Content Placeholder 5" descr="rice stalk 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7212" r="3003"/>
          <a:stretch>
            <a:fillRect/>
          </a:stretch>
        </p:blipFill>
        <p:spPr>
          <a:xfrm>
            <a:off x="228600" y="1752600"/>
            <a:ext cx="2057400" cy="1892300"/>
          </a:xfrm>
        </p:spPr>
      </p:pic>
      <p:sp>
        <p:nvSpPr>
          <p:cNvPr id="1029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75" y="3810000"/>
            <a:ext cx="2468563" cy="249237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SA conserves the seeds of life, the genetic resources that could feed the planet, in a sustainable, equitable, ecological and healthy balance of eco systems </a:t>
            </a:r>
          </a:p>
        </p:txBody>
      </p:sp>
      <p:graphicFrame>
        <p:nvGraphicFramePr>
          <p:cNvPr id="1026" name="Chart 7"/>
          <p:cNvGraphicFramePr>
            <a:graphicFrameLocks/>
          </p:cNvGraphicFramePr>
          <p:nvPr/>
        </p:nvGraphicFramePr>
        <p:xfrm>
          <a:off x="2770188" y="1774825"/>
          <a:ext cx="6223000" cy="4406900"/>
        </p:xfrm>
        <a:graphic>
          <a:graphicData uri="http://schemas.openxmlformats.org/presentationml/2006/ole">
            <p:oleObj spid="_x0000_s1030" name="Chart" r:id="rId4" imgW="6200812" imgH="4391010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0400" y="457200"/>
            <a:ext cx="464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practices S.A.? 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2453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rgbClr val="FF0000"/>
                </a:solidFill>
              </a:rPr>
              <a:t>The 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Boon and Bane of Green Revolution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5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205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Module</vt:lpstr>
      <vt:lpstr>Chart</vt:lpstr>
      <vt:lpstr>Enabling Environment and Policy Support for Agroecology</vt:lpstr>
      <vt:lpstr>Conserving  Agrobiodiversity  =  Survival of Life on Earth</vt:lpstr>
      <vt:lpstr>Life/Survival           AGRO ECOLOGY AND AGRO BIODIVERSITY</vt:lpstr>
      <vt:lpstr>Loss of Biodiversity  (Source:  FAO, 1999 www.fao.org/FOCUS/E/Women/Biodiv-e.htm) </vt:lpstr>
      <vt:lpstr>Sustainable Agriculture !</vt:lpstr>
      <vt:lpstr>The  Boon and Bane of Green Revolution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</dc:creator>
  <cp:lastModifiedBy>Gateway</cp:lastModifiedBy>
  <cp:revision>4</cp:revision>
  <dcterms:created xsi:type="dcterms:W3CDTF">2012-03-10T05:27:30Z</dcterms:created>
  <dcterms:modified xsi:type="dcterms:W3CDTF">2012-03-10T07:09:43Z</dcterms:modified>
</cp:coreProperties>
</file>