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91" r:id="rId3"/>
    <p:sldId id="292" r:id="rId4"/>
    <p:sldId id="279" r:id="rId5"/>
    <p:sldId id="282" r:id="rId6"/>
    <p:sldId id="278" r:id="rId7"/>
    <p:sldId id="284" r:id="rId8"/>
    <p:sldId id="285" r:id="rId9"/>
    <p:sldId id="286" r:id="rId10"/>
    <p:sldId id="293" r:id="rId11"/>
    <p:sldId id="295" r:id="rId12"/>
    <p:sldId id="296" r:id="rId13"/>
    <p:sldId id="287" r:id="rId14"/>
    <p:sldId id="289" r:id="rId15"/>
    <p:sldId id="290" r:id="rId16"/>
    <p:sldId id="297" r:id="rId17"/>
    <p:sldId id="258" r:id="rId18"/>
    <p:sldId id="259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838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1" autoAdjust="0"/>
    <p:restoredTop sz="94660"/>
  </p:normalViewPr>
  <p:slideViewPr>
    <p:cSldViewPr>
      <p:cViewPr>
        <p:scale>
          <a:sx n="50" d="100"/>
          <a:sy n="50" d="100"/>
        </p:scale>
        <p:origin x="-883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2ACA-FB0B-4AB3-A536-45775DDF6B6A}" type="datetimeFigureOut">
              <a:rPr lang="en-PH" smtClean="0"/>
              <a:pPr/>
              <a:t>3/10/2012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11F9-125D-490D-A505-FB5AAA475728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11F9-125D-490D-A505-FB5AAA475728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00B9-CB41-4F4B-8817-ADA8C129065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1E7DBFB-F76C-4A0F-B3D0-0E5B4167D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3/10/2012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asipag.org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3886200"/>
            <a:ext cx="3657600" cy="2133600"/>
          </a:xfrm>
        </p:spPr>
        <p:txBody>
          <a:bodyPr>
            <a:normAutofit fontScale="55000" lnSpcReduction="20000"/>
          </a:bodyPr>
          <a:lstStyle/>
          <a:p>
            <a:r>
              <a:rPr lang="en-PH" sz="3800" b="1" dirty="0" smtClean="0">
                <a:solidFill>
                  <a:schemeClr val="accent2">
                    <a:lumMod val="75000"/>
                  </a:schemeClr>
                </a:solidFill>
              </a:rPr>
              <a:t>Elizabeth </a:t>
            </a:r>
            <a:r>
              <a:rPr lang="en-PH" sz="3800" b="1" dirty="0" err="1" smtClean="0">
                <a:solidFill>
                  <a:schemeClr val="accent2">
                    <a:lumMod val="75000"/>
                  </a:schemeClr>
                </a:solidFill>
              </a:rPr>
              <a:t>Cruzada</a:t>
            </a:r>
            <a:r>
              <a:rPr lang="en-PH" sz="3800" b="1" dirty="0" smtClean="0">
                <a:solidFill>
                  <a:schemeClr val="accent2">
                    <a:lumMod val="75000"/>
                  </a:schemeClr>
                </a:solidFill>
              </a:rPr>
              <a:t>, MASIPAG</a:t>
            </a:r>
          </a:p>
          <a:p>
            <a:r>
              <a:rPr lang="en-PH" sz="29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www.masipag.org</a:t>
            </a:r>
            <a:endParaRPr lang="en-PH" sz="2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PH" sz="2900" b="1" dirty="0" smtClean="0">
                <a:solidFill>
                  <a:schemeClr val="accent2">
                    <a:lumMod val="75000"/>
                  </a:schemeClr>
                </a:solidFill>
              </a:rPr>
              <a:t>info@masiipag.org</a:t>
            </a:r>
          </a:p>
          <a:p>
            <a:endParaRPr lang="en-PH" sz="29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PH" sz="2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PH" sz="2600" dirty="0">
                <a:solidFill>
                  <a:schemeClr val="accent2">
                    <a:lumMod val="75000"/>
                  </a:schemeClr>
                </a:solidFill>
              </a:rPr>
              <a:t>CSO Meeting: Consolidating Efforts for Effective Engagement </a:t>
            </a:r>
            <a:r>
              <a:rPr lang="en-PH" sz="2600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PH" sz="2600" dirty="0">
                <a:solidFill>
                  <a:schemeClr val="accent2">
                    <a:lumMod val="75000"/>
                  </a:schemeClr>
                </a:solidFill>
              </a:rPr>
              <a:t>Food and Agriculture Governance   </a:t>
            </a:r>
            <a:endParaRPr lang="en-PH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PH" sz="2600" dirty="0" smtClean="0">
                <a:solidFill>
                  <a:schemeClr val="accent2">
                    <a:lumMod val="75000"/>
                  </a:schemeClr>
                </a:solidFill>
              </a:rPr>
              <a:t>Hanoi, March 10-11 2012</a:t>
            </a:r>
          </a:p>
          <a:p>
            <a:endParaRPr lang="en-PH" sz="2600" dirty="0"/>
          </a:p>
          <a:p>
            <a:endParaRPr lang="en-PH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2401031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 r="4708" b="4708"/>
          <a:stretch>
            <a:fillRect/>
          </a:stretch>
        </p:blipFill>
        <p:spPr bwMode="auto">
          <a:xfrm>
            <a:off x="6943543" y="1371601"/>
            <a:ext cx="2200457" cy="16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 l="4682" b="5767"/>
          <a:stretch>
            <a:fillRect/>
          </a:stretch>
        </p:blipFill>
        <p:spPr bwMode="auto">
          <a:xfrm>
            <a:off x="5181600" y="1447800"/>
            <a:ext cx="20289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 r="1500" b="5556"/>
          <a:stretch>
            <a:fillRect/>
          </a:stretch>
        </p:blipFill>
        <p:spPr bwMode="auto">
          <a:xfrm>
            <a:off x="7204997" y="-1"/>
            <a:ext cx="1939004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4648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>
              <a:spcBef>
                <a:spcPct val="0"/>
              </a:spcBef>
            </a:pPr>
            <a:r>
              <a:rPr lang="en-PH" sz="3500" b="1" dirty="0" smtClean="0">
                <a:solidFill>
                  <a:schemeClr val="accent2">
                    <a:lumMod val="75000"/>
                  </a:schemeClr>
                </a:solidFill>
              </a:rPr>
              <a:t>Enabling Environment and Policy Support to Sustainable Agriculture: </a:t>
            </a:r>
          </a:p>
          <a:p>
            <a:pPr lvl="0">
              <a:spcBef>
                <a:spcPct val="0"/>
              </a:spcBef>
            </a:pPr>
            <a:endParaRPr lang="en-PH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ct val="0"/>
              </a:spcBef>
            </a:pPr>
            <a:r>
              <a:rPr lang="en-PH" sz="3500" b="1" dirty="0" smtClean="0">
                <a:solidFill>
                  <a:schemeClr val="accent2">
                    <a:lumMod val="75000"/>
                  </a:schemeClr>
                </a:solidFill>
              </a:rPr>
              <a:t>The experience of MASIPAG in the Philippines</a:t>
            </a:r>
            <a:r>
              <a:rPr kumimoji="0" lang="en-P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P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 descr="105-0513_IMG"/>
          <p:cNvPicPr>
            <a:picLocks noChangeAspect="1" noChangeArrowheads="1"/>
          </p:cNvPicPr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0" y="2971800"/>
            <a:ext cx="5322407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62" name="Rectangle 214"/>
          <p:cNvSpPr>
            <a:spLocks noGrp="1" noRot="1" noChangeArrowheads="1"/>
          </p:cNvSpPr>
          <p:nvPr>
            <p:ph type="title"/>
          </p:nvPr>
        </p:nvSpPr>
        <p:spPr>
          <a:xfrm>
            <a:off x="228600" y="5867400"/>
            <a:ext cx="6400800" cy="304800"/>
          </a:xfrm>
        </p:spPr>
        <p:txBody>
          <a:bodyPr>
            <a:normAutofit fontScale="90000"/>
          </a:bodyPr>
          <a:lstStyle/>
          <a:p>
            <a:r>
              <a:rPr lang="en-US" sz="1800" b="0" i="1">
                <a:latin typeface="Tahoma" pitchFamily="34" charset="0"/>
              </a:rPr>
              <a:t>Rice paddy yields 2000-2007 (kg/ha)</a:t>
            </a:r>
            <a:r>
              <a:rPr lang="en-US" sz="4000"/>
              <a:t> </a:t>
            </a:r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6096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Tahoma" pitchFamily="34" charset="0"/>
              </a:rPr>
              <a:t>Comparable rice </a:t>
            </a:r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yields to conventional farming</a:t>
            </a:r>
            <a:endParaRPr lang="en-US" sz="3200" dirty="0">
              <a:solidFill>
                <a:schemeClr val="hlink"/>
              </a:solidFill>
              <a:latin typeface="Tahoma" pitchFamily="34" charset="0"/>
            </a:endParaRPr>
          </a:p>
        </p:txBody>
      </p:sp>
      <p:graphicFrame>
        <p:nvGraphicFramePr>
          <p:cNvPr id="104895" name="Group 447"/>
          <p:cNvGraphicFramePr>
            <a:graphicFrameLocks noGrp="1"/>
          </p:cNvGraphicFramePr>
          <p:nvPr>
            <p:ph sz="half" idx="1"/>
          </p:nvPr>
        </p:nvGraphicFramePr>
        <p:xfrm>
          <a:off x="228600" y="1371600"/>
          <a:ext cx="6858000" cy="4445954"/>
        </p:xfrm>
        <a:graphic>
          <a:graphicData uri="http://schemas.openxmlformats.org/drawingml/2006/table">
            <a:tbl>
              <a:tblPr/>
              <a:tblGrid>
                <a:gridCol w="381000"/>
                <a:gridCol w="933450"/>
                <a:gridCol w="923925"/>
                <a:gridCol w="923925"/>
                <a:gridCol w="923925"/>
                <a:gridCol w="923925"/>
                <a:gridCol w="923925"/>
                <a:gridCol w="923925"/>
              </a:tblGrid>
              <a:tr h="920750"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 rice yields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 organic farmers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Conversion farmers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Conventional farmers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569913">
                <a:tc gridSpan="2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699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National average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3,424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3,374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3,287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3,473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3,478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3,570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922338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Mindanao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average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3,767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3,717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3,864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4,152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4,131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4,324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Visayas average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2,683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2,429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2,470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2,547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2,626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2,695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Luzon average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3,743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3,941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3,436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3,660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3,828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3,851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04892" name="Rectangle 444"/>
          <p:cNvSpPr>
            <a:spLocks noChangeArrowheads="1"/>
          </p:cNvSpPr>
          <p:nvPr/>
        </p:nvSpPr>
        <p:spPr bwMode="auto">
          <a:xfrm>
            <a:off x="7239000" y="1905000"/>
            <a:ext cx="1600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Farmer-bred varieties grown without any chemical fertilisers or pesticides are yielding on par with chemically fertilised and pest-managed ‘expert-bred’ varieties.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84166" name="Group 198"/>
          <p:cNvGraphicFramePr>
            <a:graphicFrameLocks noGrp="1"/>
          </p:cNvGraphicFramePr>
          <p:nvPr/>
        </p:nvGraphicFramePr>
        <p:xfrm>
          <a:off x="762000" y="2057400"/>
          <a:ext cx="7467600" cy="3879851"/>
        </p:xfrm>
        <a:graphic>
          <a:graphicData uri="http://schemas.openxmlformats.org/drawingml/2006/table">
            <a:tbl>
              <a:tblPr/>
              <a:tblGrid>
                <a:gridCol w="768350"/>
                <a:gridCol w="2176463"/>
                <a:gridCol w="1433512"/>
                <a:gridCol w="1433513"/>
                <a:gridCol w="1655762"/>
              </a:tblGrid>
              <a:tr h="808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Full organic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Conversion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Conventional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Net agricultural income 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679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National average per farm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36,093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37,216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30,819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Net agricultural income per hectare (cultivated)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National average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23,599***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17,457***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15,643***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96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By area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Mindanao average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23,715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17,362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19,588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Visayas average</a:t>
                      </a:r>
                      <a:endParaRPr kumimoji="0" lang="it-IT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22,868**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16,039**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13,728**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Luzon average</a:t>
                      </a:r>
                      <a:endParaRPr kumimoji="0" lang="it-IT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24,412**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18,991**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13,403**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84154" name="Text Box 186"/>
          <p:cNvSpPr txBox="1">
            <a:spLocks noChangeArrowheads="1"/>
          </p:cNvSpPr>
          <p:nvPr/>
        </p:nvSpPr>
        <p:spPr bwMode="auto">
          <a:xfrm>
            <a:off x="304800" y="304800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400" b="1" dirty="0">
                <a:solidFill>
                  <a:schemeClr val="hlink"/>
                </a:solidFill>
                <a:latin typeface="Tahoma" pitchFamily="34" charset="0"/>
              </a:rPr>
              <a:t>Net agricultural incomes are significantly higher for MASIPAG farmers</a:t>
            </a:r>
          </a:p>
          <a:p>
            <a:pPr>
              <a:buFontTx/>
              <a:buChar char="•"/>
            </a:pPr>
            <a:r>
              <a:rPr lang="en-AU" sz="2000" dirty="0">
                <a:solidFill>
                  <a:schemeClr val="hlink"/>
                </a:solidFill>
                <a:latin typeface="Tahoma" pitchFamily="34" charset="0"/>
              </a:rPr>
              <a:t>Per hectare net incomes of the full organic farmers are one and a half times higher than those of conventional farmers.</a:t>
            </a:r>
            <a:endParaRPr lang="en-US" sz="2000" dirty="0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83" name="Rectangle 167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Average annual agricultural expenses are significantly lower for MASIPAG farmers</a:t>
            </a:r>
          </a:p>
        </p:txBody>
      </p:sp>
      <p:graphicFrame>
        <p:nvGraphicFramePr>
          <p:cNvPr id="86246" name="Group 230"/>
          <p:cNvGraphicFramePr>
            <a:graphicFrameLocks noGrp="1"/>
          </p:cNvGraphicFramePr>
          <p:nvPr>
            <p:ph sz="half" idx="2"/>
          </p:nvPr>
        </p:nvGraphicFramePr>
        <p:xfrm>
          <a:off x="457200" y="1295400"/>
          <a:ext cx="7848600" cy="5100957"/>
        </p:xfrm>
        <a:graphic>
          <a:graphicData uri="http://schemas.openxmlformats.org/drawingml/2006/table">
            <a:tbl>
              <a:tblPr/>
              <a:tblGrid>
                <a:gridCol w="3529013"/>
                <a:gridCol w="1274762"/>
                <a:gridCol w="1611313"/>
                <a:gridCol w="1433512"/>
              </a:tblGrid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Production expenses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Full organic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Conversion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Conventional farmers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Inputs, seed, fertiliser, pesticides all crops or livestock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1,119***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6,029***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10,453***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Irrigation fee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431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455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Land rental/shared payments in kind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981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1,423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1,529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Land amortization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Hire labour or services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5,291</a:t>
                      </a:r>
                      <a:r>
                        <a:rPr kumimoji="0" lang="en-PH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PH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5,609</a:t>
                      </a:r>
                      <a:r>
                        <a:rPr kumimoji="0" lang="en-PH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PH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5,861</a:t>
                      </a:r>
                      <a:r>
                        <a:rPr kumimoji="0" lang="en-PH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endParaRPr kumimoji="0" lang="en-PH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Repay long term loans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2,567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4,055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2,982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Other expenses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1,650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1,811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1,618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11,863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19,358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22,902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Total reduction of production expenses through </a:t>
            </a:r>
            <a:r>
              <a:rPr lang="en-PH" dirty="0" err="1" smtClean="0"/>
              <a:t>Bayanihan</a:t>
            </a:r>
            <a:r>
              <a:rPr lang="en-PH" dirty="0" smtClean="0"/>
              <a:t> (shared </a:t>
            </a:r>
            <a:r>
              <a:rPr lang="en-PH" dirty="0" err="1" smtClean="0"/>
              <a:t>labor</a:t>
            </a:r>
            <a:r>
              <a:rPr lang="en-PH" dirty="0" smtClean="0"/>
              <a:t>)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4187952" cy="4495800"/>
          </a:xfrm>
        </p:spPr>
        <p:txBody>
          <a:bodyPr>
            <a:normAutofit fontScale="62500" lnSpcReduction="20000"/>
          </a:bodyPr>
          <a:lstStyle/>
          <a:p>
            <a:r>
              <a:rPr lang="en-PH" dirty="0" err="1" smtClean="0"/>
              <a:t>Bayanihan</a:t>
            </a:r>
            <a:r>
              <a:rPr lang="en-PH" dirty="0" smtClean="0"/>
              <a:t> carried out by 2 sub-groups, committee headed by vice-chair</a:t>
            </a:r>
          </a:p>
          <a:p>
            <a:r>
              <a:rPr lang="en-PH" dirty="0" err="1" smtClean="0"/>
              <a:t>Bayanihan</a:t>
            </a:r>
            <a:r>
              <a:rPr lang="en-PH" dirty="0" smtClean="0"/>
              <a:t> activities done weekly 8am-4pm, helping each member with DIFS plan implementation: land prep, planting, construction of dikes, fishponds, contour bunds</a:t>
            </a:r>
          </a:p>
          <a:p>
            <a:r>
              <a:rPr lang="en-PH" dirty="0" smtClean="0"/>
              <a:t>Farmers without </a:t>
            </a:r>
            <a:r>
              <a:rPr lang="en-PH" dirty="0" err="1" smtClean="0"/>
              <a:t>carabaos</a:t>
            </a:r>
            <a:r>
              <a:rPr lang="en-PH" dirty="0" smtClean="0"/>
              <a:t> benefit from using </a:t>
            </a:r>
            <a:r>
              <a:rPr lang="en-PH" dirty="0" err="1" smtClean="0"/>
              <a:t>carabaos</a:t>
            </a:r>
            <a:r>
              <a:rPr lang="en-PH" dirty="0" smtClean="0"/>
              <a:t> of other members</a:t>
            </a:r>
          </a:p>
          <a:p>
            <a:r>
              <a:rPr lang="en-PH" dirty="0" smtClean="0"/>
              <a:t>Members bring their own rice, host prepares viand</a:t>
            </a:r>
          </a:p>
          <a:p>
            <a:r>
              <a:rPr lang="en-PH" dirty="0" smtClean="0"/>
              <a:t>Regular meetings to attend to problems, planning and assessments </a:t>
            </a:r>
            <a:endParaRPr lang="en-PH" dirty="0"/>
          </a:p>
        </p:txBody>
      </p:sp>
      <p:pic>
        <p:nvPicPr>
          <p:cNvPr id="4" name="Picture 4" descr="Heimkehr vom Feld02"/>
          <p:cNvPicPr>
            <a:picLocks noChangeAspect="1" noChangeArrowheads="1"/>
          </p:cNvPicPr>
          <p:nvPr/>
        </p:nvPicPr>
        <p:blipFill>
          <a:blip r:embed="rId2" cstate="print"/>
          <a:srcRect l="14918" r="17949"/>
          <a:stretch>
            <a:fillRect/>
          </a:stretch>
        </p:blipFill>
        <p:spPr bwMode="auto">
          <a:xfrm>
            <a:off x="7772400" y="1125796"/>
            <a:ext cx="1371600" cy="3065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61354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Tumigbong</a:t>
            </a:r>
            <a:r>
              <a:rPr lang="en-US" dirty="0" smtClean="0"/>
              <a:t> Sustainable Farmers Association (TSAFO), </a:t>
            </a:r>
            <a:r>
              <a:rPr lang="en-US" dirty="0" err="1" smtClean="0"/>
              <a:t>Bukidnon</a:t>
            </a:r>
            <a:r>
              <a:rPr lang="en-US" dirty="0" smtClean="0"/>
              <a:t> (org 2003, 22 members, upland farmers)</a:t>
            </a:r>
            <a:endParaRPr lang="en-PH" dirty="0"/>
          </a:p>
        </p:txBody>
      </p:sp>
      <p:pic>
        <p:nvPicPr>
          <p:cNvPr id="7" name="Picture 4" descr="H:\100_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ruppe vor Eunies Haus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9" y="3429001"/>
            <a:ext cx="388703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096000"/>
            <a:ext cx="302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dirty="0" smtClean="0"/>
              <a:t>TSAFO, </a:t>
            </a:r>
            <a:r>
              <a:rPr lang="en-PH" sz="2000" dirty="0" err="1" smtClean="0"/>
              <a:t>Malitbog</a:t>
            </a:r>
            <a:r>
              <a:rPr lang="en-PH" sz="2000" dirty="0" smtClean="0"/>
              <a:t>, </a:t>
            </a:r>
            <a:r>
              <a:rPr lang="en-PH" sz="2000" dirty="0" err="1" smtClean="0"/>
              <a:t>Bukidnon</a:t>
            </a:r>
            <a:endParaRPr lang="en-P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PH" sz="4000" dirty="0" smtClean="0"/>
              <a:t>Collective marketing of organic products: </a:t>
            </a:r>
            <a:r>
              <a:rPr lang="en-PH" sz="4000" dirty="0" err="1" smtClean="0"/>
              <a:t>Masipag</a:t>
            </a:r>
            <a:r>
              <a:rPr lang="en-PH" sz="4000" dirty="0" smtClean="0"/>
              <a:t> Farmer Guarantee System in ASAPP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endParaRPr lang="en-PH" dirty="0"/>
          </a:p>
        </p:txBody>
      </p:sp>
      <p:pic>
        <p:nvPicPr>
          <p:cNvPr id="4" name="Content Placeholder 3" descr="C:\Users\adonis\Pictures\bob timonera pix\palimbang 4R prints\IMG_84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102" y="1219201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6059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Association of Sustainable Agriculture Practitioners in </a:t>
            </a:r>
            <a:r>
              <a:rPr lang="en-PH" dirty="0" err="1" smtClean="0"/>
              <a:t>Palimbang</a:t>
            </a:r>
            <a:r>
              <a:rPr lang="en-PH" dirty="0" smtClean="0"/>
              <a:t> (ASAPP), Sultan </a:t>
            </a:r>
            <a:r>
              <a:rPr lang="en-PH" dirty="0" err="1" smtClean="0"/>
              <a:t>Kudarat</a:t>
            </a:r>
            <a:r>
              <a:rPr lang="en-PH" dirty="0" smtClean="0"/>
              <a:t>, 56 members</a:t>
            </a:r>
            <a:endParaRPr lang="en-PH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80125"/>
            <a:ext cx="388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PH" dirty="0" smtClean="0"/>
              <a:t> </a:t>
            </a:r>
            <a:r>
              <a:rPr lang="en-PH" sz="2000" dirty="0" smtClean="0"/>
              <a:t>Group collects </a:t>
            </a:r>
            <a:r>
              <a:rPr lang="en-PH" sz="2000" dirty="0" err="1" smtClean="0"/>
              <a:t>palay</a:t>
            </a:r>
            <a:r>
              <a:rPr lang="en-PH" sz="2000" dirty="0" smtClean="0"/>
              <a:t> from members: 40% of surplus of tenant-members, 60% from land-owning members; does milling and selling</a:t>
            </a:r>
          </a:p>
          <a:p>
            <a:pPr>
              <a:buFont typeface="Wingdings" pitchFamily="2" charset="2"/>
              <a:buChar char="q"/>
            </a:pPr>
            <a:r>
              <a:rPr lang="en-PH" sz="2000" dirty="0" smtClean="0"/>
              <a:t> </a:t>
            </a:r>
            <a:r>
              <a:rPr lang="en-PH" sz="2000" dirty="0" err="1" smtClean="0"/>
              <a:t>Bayanihan</a:t>
            </a:r>
            <a:r>
              <a:rPr lang="en-PH" sz="2000" dirty="0" smtClean="0"/>
              <a:t> done in 4 groups, regular schedules</a:t>
            </a:r>
          </a:p>
          <a:p>
            <a:pPr>
              <a:buFont typeface="Wingdings" pitchFamily="2" charset="2"/>
              <a:buChar char="q"/>
            </a:pPr>
            <a:r>
              <a:rPr lang="en-PH" sz="2000" dirty="0" smtClean="0"/>
              <a:t> Collects CBU, and P50/sack goes to general fund</a:t>
            </a:r>
          </a:p>
          <a:p>
            <a:pPr>
              <a:buFont typeface="Wingdings" pitchFamily="2" charset="2"/>
              <a:buChar char="q"/>
            </a:pPr>
            <a:r>
              <a:rPr lang="en-PH" sz="2000" dirty="0" smtClean="0"/>
              <a:t> Sells 4 – 10 varieties of rice in General Santos on consignment basis</a:t>
            </a:r>
            <a:endParaRPr lang="en-PH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47854"/>
            <a:ext cx="3957205" cy="28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adonis\Pictures\bob timonera pix\palimbang 4R prints\IMG_8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2438400" cy="19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Farmers influencing local governments 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343400" cy="5486400"/>
          </a:xfrm>
        </p:spPr>
        <p:txBody>
          <a:bodyPr>
            <a:normAutofit fontScale="77500" lnSpcReduction="20000"/>
          </a:bodyPr>
          <a:lstStyle/>
          <a:p>
            <a:r>
              <a:rPr lang="en-PH" dirty="0" smtClean="0"/>
              <a:t>Resource allocations for small farmers</a:t>
            </a:r>
          </a:p>
          <a:p>
            <a:r>
              <a:rPr lang="en-PH" dirty="0" smtClean="0"/>
              <a:t>Moratorium on GM crops</a:t>
            </a:r>
          </a:p>
          <a:p>
            <a:r>
              <a:rPr lang="en-PH" dirty="0" smtClean="0"/>
              <a:t>Training local farmers and government staff on organic agriculture</a:t>
            </a:r>
          </a:p>
          <a:p>
            <a:r>
              <a:rPr lang="en-PH" dirty="0" smtClean="0"/>
              <a:t>Setting up local </a:t>
            </a:r>
            <a:r>
              <a:rPr lang="en-PH" dirty="0" err="1" smtClean="0"/>
              <a:t>seedbanks</a:t>
            </a:r>
            <a:endParaRPr lang="en-PH" dirty="0" smtClean="0"/>
          </a:p>
          <a:p>
            <a:r>
              <a:rPr lang="en-PH" dirty="0" smtClean="0"/>
              <a:t>Adopting organic agriculture as main agriculture program, lobbying for local laws on OA.</a:t>
            </a:r>
          </a:p>
          <a:p>
            <a:r>
              <a:rPr lang="en-PH" dirty="0" smtClean="0"/>
              <a:t>Planning and managing local agricultural programs as members of organic agriculture </a:t>
            </a:r>
            <a:r>
              <a:rPr lang="en-PH" dirty="0" err="1" smtClean="0"/>
              <a:t>commitees</a:t>
            </a:r>
            <a:r>
              <a:rPr lang="en-PH" dirty="0" smtClean="0"/>
              <a:t> under the Organic Agriculture Act.</a:t>
            </a:r>
            <a:endParaRPr lang="en-P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3250"/>
            <a:ext cx="4495799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umingag logo_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9849"/>
            <a:ext cx="1323799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2951163"/>
            <a:ext cx="3657600" cy="1087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Sustainable Organic Agriculture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DUMINGAG EXPERIENCE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33600" y="6165849"/>
            <a:ext cx="846294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NACIANCENO M. PACALIOGA, JR.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Municipal Mayor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Developments in government regulations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419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PH" sz="3400" dirty="0" smtClean="0"/>
          </a:p>
          <a:p>
            <a:pPr marL="4763" indent="-4763">
              <a:buNone/>
            </a:pPr>
            <a:r>
              <a:rPr lang="en-PH" sz="4400" dirty="0" smtClean="0"/>
              <a:t>Organic Agriculture Act </a:t>
            </a:r>
          </a:p>
          <a:p>
            <a:pPr marL="4763" indent="-4763">
              <a:buNone/>
            </a:pPr>
            <a:r>
              <a:rPr lang="en-PH" sz="4400" dirty="0" smtClean="0"/>
              <a:t>RA 10068</a:t>
            </a:r>
          </a:p>
          <a:p>
            <a:pPr marL="4763" indent="-4763">
              <a:buNone/>
            </a:pPr>
            <a:r>
              <a:rPr lang="en-US" sz="3400" dirty="0" smtClean="0"/>
              <a:t>Establishment of a comprehensive organic agriculture program:</a:t>
            </a:r>
          </a:p>
          <a:p>
            <a:pPr marL="230188" indent="-230188"/>
            <a:r>
              <a:rPr lang="en-US" sz="3400" dirty="0" smtClean="0"/>
              <a:t>promotion and commercialization of organic  farming practices;</a:t>
            </a:r>
          </a:p>
          <a:p>
            <a:pPr marL="230188" indent="-230188"/>
            <a:r>
              <a:rPr lang="en-US" sz="3400" dirty="0" smtClean="0"/>
              <a:t>cultivation and adoption of production and processing methods;</a:t>
            </a:r>
          </a:p>
          <a:p>
            <a:pPr marL="230188" indent="-230188"/>
            <a:r>
              <a:rPr lang="en-US" sz="3400" dirty="0" smtClean="0"/>
              <a:t>continuing research and upgrading</a:t>
            </a:r>
          </a:p>
          <a:p>
            <a:pPr marL="230188" indent="-230188"/>
            <a:r>
              <a:rPr lang="en-US" sz="3400" dirty="0" smtClean="0"/>
              <a:t>capacity building of farmers</a:t>
            </a:r>
          </a:p>
          <a:p>
            <a:pPr marL="230188" indent="-230188"/>
            <a:r>
              <a:rPr lang="en-US" sz="3400" dirty="0" smtClean="0"/>
              <a:t>education of consumers</a:t>
            </a:r>
          </a:p>
          <a:p>
            <a:pPr marL="230188" indent="-230188"/>
            <a:r>
              <a:rPr lang="en-US" sz="3400" dirty="0" smtClean="0"/>
              <a:t>extension assistance to LGUs, POs, NGOs, and other stakeholders;</a:t>
            </a:r>
          </a:p>
          <a:p>
            <a:pPr marL="230188" indent="-230188"/>
            <a:r>
              <a:rPr lang="en-US" sz="3400" dirty="0" smtClean="0"/>
              <a:t>documentation and evaluation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905000"/>
            <a:ext cx="411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PH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err="1" smtClean="0"/>
              <a:t>Agri-Pinoy</a:t>
            </a:r>
            <a:r>
              <a:rPr lang="en-US" sz="3400" dirty="0" smtClean="0"/>
              <a:t> Rice program: 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/>
              <a:t>removal of subsidies on hybrid rice seeds and chemical inputs </a:t>
            </a: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400" dirty="0" smtClean="0"/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8638"/>
            <a:ext cx="8229600" cy="3230562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An enabling environment for small farmers’ practice of sustainable agriculture is one that </a:t>
            </a:r>
            <a:r>
              <a:rPr lang="en-PH" b="1" dirty="0" smtClean="0">
                <a:solidFill>
                  <a:schemeClr val="accent2">
                    <a:lumMod val="75000"/>
                  </a:schemeClr>
                </a:solidFill>
              </a:rPr>
              <a:t>recognizes and promotes farmers’ rights, especially regarding control over land, genetic resources, technology and knowledge. </a:t>
            </a:r>
            <a:br>
              <a:rPr lang="en-PH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PH" dirty="0" smtClean="0"/>
              <a:t/>
            </a:r>
            <a:br>
              <a:rPr lang="en-PH" dirty="0" smtClean="0"/>
            </a:br>
            <a:endParaRPr lang="en-P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1447800" y="1676400"/>
            <a:ext cx="7773086" cy="5181600"/>
            <a:chOff x="381000" y="152400"/>
            <a:chExt cx="8139742" cy="6553200"/>
          </a:xfrm>
        </p:grpSpPr>
        <p:grpSp>
          <p:nvGrpSpPr>
            <p:cNvPr id="6" name="Group 52"/>
            <p:cNvGrpSpPr/>
            <p:nvPr/>
          </p:nvGrpSpPr>
          <p:grpSpPr>
            <a:xfrm>
              <a:off x="381000" y="152400"/>
              <a:ext cx="8139742" cy="6553200"/>
              <a:chOff x="685800" y="152400"/>
              <a:chExt cx="8139742" cy="6553200"/>
            </a:xfrm>
          </p:grpSpPr>
          <p:grpSp>
            <p:nvGrpSpPr>
              <p:cNvPr id="8" name="Group 29"/>
              <p:cNvGrpSpPr/>
              <p:nvPr/>
            </p:nvGrpSpPr>
            <p:grpSpPr>
              <a:xfrm>
                <a:off x="685800" y="152400"/>
                <a:ext cx="8139742" cy="6553200"/>
                <a:chOff x="685800" y="152400"/>
                <a:chExt cx="8139742" cy="6553200"/>
              </a:xfrm>
            </p:grpSpPr>
            <p:sp>
              <p:nvSpPr>
                <p:cNvPr id="10" name="Oval 4"/>
                <p:cNvSpPr/>
                <p:nvPr/>
              </p:nvSpPr>
              <p:spPr>
                <a:xfrm>
                  <a:off x="1066800" y="2133600"/>
                  <a:ext cx="4800600" cy="4191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1" name="TextBox 6"/>
                <p:cNvSpPr txBox="1"/>
                <p:nvPr/>
              </p:nvSpPr>
              <p:spPr>
                <a:xfrm>
                  <a:off x="2770517" y="2459865"/>
                  <a:ext cx="19050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FOOD AND LIVELIHOOD SECURITY</a:t>
                  </a:r>
                </a:p>
                <a:p>
                  <a:r>
                    <a:rPr lang="en-PH" sz="1400" dirty="0" smtClean="0">
                      <a:solidFill>
                        <a:srgbClr val="FF0000"/>
                      </a:solidFill>
                    </a:rPr>
                    <a:t> </a:t>
                  </a:r>
                  <a:endParaRPr lang="en-PH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038600" y="2133600"/>
                  <a:ext cx="4572000" cy="411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209800" y="152400"/>
                  <a:ext cx="5257800" cy="4191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95400" y="3505200"/>
                  <a:ext cx="167640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PH" sz="1400" dirty="0" smtClean="0"/>
                    <a:t>DIVERSIFIED and integrated farming systems</a:t>
                  </a:r>
                  <a:endParaRPr lang="en-PH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116958" y="3013656"/>
                  <a:ext cx="1598044" cy="1416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PH" sz="1400" b="1" dirty="0" smtClean="0">
                      <a:solidFill>
                        <a:srgbClr val="00B050"/>
                      </a:solidFill>
                    </a:rPr>
                    <a:t>FARMER EMPOWERMENT and FOOD SOVEREIGNTY </a:t>
                  </a:r>
                </a:p>
                <a:p>
                  <a:r>
                    <a:rPr lang="en-PH" sz="1400" dirty="0" smtClean="0">
                      <a:solidFill>
                        <a:srgbClr val="FF0000"/>
                      </a:solidFill>
                    </a:rPr>
                    <a:t> </a:t>
                  </a:r>
                  <a:endParaRPr lang="en-PH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85800" y="5562600"/>
                  <a:ext cx="1219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ECONOMIC</a:t>
                  </a:r>
                  <a:endParaRPr lang="en-PH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149142" y="6012340"/>
                  <a:ext cx="1676400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ENVIRONMENTAL</a:t>
                  </a:r>
                  <a:endParaRPr lang="en-PH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209800" y="457200"/>
                  <a:ext cx="762001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SOCIAL</a:t>
                  </a:r>
                  <a:endParaRPr lang="en-PH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905000" y="4379893"/>
                  <a:ext cx="16002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SECURING ACCESS TO LAND and productive resources</a:t>
                  </a:r>
                  <a:endParaRPr lang="en-PH" sz="14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048000" y="6400800"/>
                  <a:ext cx="4572000" cy="30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/>
                    <a:t>GOALS AND ELEMENTS  OF SUSTAINABLE AGRICULTURE </a:t>
                  </a:r>
                  <a:endParaRPr lang="en-PH" sz="14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267200" y="4572000"/>
                  <a:ext cx="1752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ENVIRONMENTAL REGENERATION</a:t>
                  </a:r>
                  <a:endParaRPr lang="en-PH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38800" y="2438400"/>
                  <a:ext cx="16002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b="1" dirty="0" smtClean="0">
                      <a:solidFill>
                        <a:srgbClr val="FF0000"/>
                      </a:solidFill>
                    </a:rPr>
                    <a:t>SOCIAL ORGANIZATION and promotion of farmers’ rights </a:t>
                  </a:r>
                  <a:endParaRPr lang="en-PH" sz="1400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800600" y="1075386"/>
                  <a:ext cx="2286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REVIVING LOCAL CULTURES AND TRADITIONS </a:t>
                  </a:r>
                  <a:r>
                    <a:rPr lang="en-PH" sz="1400" dirty="0" err="1" smtClean="0"/>
                    <a:t>esp</a:t>
                  </a:r>
                  <a:r>
                    <a:rPr lang="en-PH" sz="1400" dirty="0" smtClean="0"/>
                    <a:t>  indigenous knowledge and </a:t>
                  </a:r>
                  <a:r>
                    <a:rPr lang="en-PH" sz="1400" dirty="0" err="1" smtClean="0"/>
                    <a:t>bayanihan</a:t>
                  </a:r>
                  <a:r>
                    <a:rPr lang="en-PH" sz="1400" dirty="0" smtClean="0"/>
                    <a:t> systems</a:t>
                  </a:r>
                  <a:endParaRPr lang="en-PH" sz="14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67000" y="1167410"/>
                  <a:ext cx="19050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GENDER equity in ownership, access and control of resources</a:t>
                  </a:r>
                  <a:endParaRPr lang="en-PH" sz="1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238999" y="3505200"/>
                  <a:ext cx="1371601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SOIL FERTILITY</a:t>
                  </a:r>
                  <a:endParaRPr lang="en-PH" sz="14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096000" y="4267200"/>
                  <a:ext cx="1905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BIODIVERSITY CONSERVATION, utilization and improvement</a:t>
                  </a:r>
                  <a:endParaRPr lang="en-PH" sz="14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248400" y="3886200"/>
                  <a:ext cx="1828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WATER AVAILABILITY</a:t>
                  </a:r>
                  <a:endParaRPr lang="en-PH" sz="14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486400" y="5410200"/>
                  <a:ext cx="137160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1400" dirty="0" smtClean="0"/>
                    <a:t>RESILIENCE to CLIMATE CHANGE</a:t>
                  </a:r>
                  <a:endParaRPr lang="en-PH" sz="1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352800" y="381000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H" sz="1400" dirty="0" smtClean="0"/>
                  <a:t>ORGANIZING and participation in local decision-making and policy change</a:t>
                </a:r>
                <a:endParaRPr lang="en-PH" sz="1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667000" y="5136524"/>
              <a:ext cx="20574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PH" sz="1400" dirty="0" smtClean="0"/>
                <a:t>REVIVING LOCAL ECONOMIES </a:t>
              </a:r>
              <a:r>
                <a:rPr lang="en-PH" sz="1200" dirty="0" smtClean="0"/>
                <a:t>thru processing and local marketing</a:t>
              </a:r>
              <a:endParaRPr lang="en-PH" sz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3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/>
              <a:t>An enabling environment recognizes and develops the different dimensions of sustainable agriculture with </a:t>
            </a:r>
            <a:r>
              <a:rPr lang="en-PH" sz="2800" b="1" dirty="0" smtClean="0">
                <a:solidFill>
                  <a:schemeClr val="accent2">
                    <a:lumMod val="75000"/>
                  </a:schemeClr>
                </a:solidFill>
              </a:rPr>
              <a:t>collective farmer empowerment  and food sovereignty as the central goals</a:t>
            </a:r>
            <a:r>
              <a:rPr lang="en-PH" sz="2400" b="1" dirty="0" smtClean="0"/>
              <a:t>.  The modern agriculture paradigm, with its technological fixes and </a:t>
            </a:r>
            <a:r>
              <a:rPr lang="en-PH" sz="2400" b="1" dirty="0" smtClean="0"/>
              <a:t>market orientation</a:t>
            </a:r>
            <a:r>
              <a:rPr lang="en-PH" sz="2400" b="1" dirty="0" smtClean="0"/>
              <a:t>, </a:t>
            </a:r>
            <a:r>
              <a:rPr lang="en-PH" sz="2400" b="1" dirty="0" err="1" smtClean="0"/>
              <a:t>favors</a:t>
            </a:r>
            <a:r>
              <a:rPr lang="en-PH" sz="2400" b="1" dirty="0" smtClean="0"/>
              <a:t> agribusiness corporations and fails small farmers.</a:t>
            </a:r>
            <a:endParaRPr lang="en-PH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038600"/>
            <a:ext cx="6477000" cy="2087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PH" sz="3600" b="1" dirty="0" smtClean="0">
                <a:solidFill>
                  <a:schemeClr val="accent2">
                    <a:lumMod val="75000"/>
                  </a:schemeClr>
                </a:solidFill>
              </a:rPr>
              <a:t>Farmers’ organizations </a:t>
            </a:r>
            <a:r>
              <a:rPr lang="en-PH" dirty="0" smtClean="0"/>
              <a:t>themselves must develop strength and lead in creating this enabling environment, and primarily in their own </a:t>
            </a:r>
            <a:r>
              <a:rPr lang="en-PH" dirty="0" smtClean="0"/>
              <a:t>communities first.</a:t>
            </a:r>
            <a:endParaRPr lang="en-PH" dirty="0"/>
          </a:p>
        </p:txBody>
      </p:sp>
      <p:pic>
        <p:nvPicPr>
          <p:cNvPr id="5" name="Picture 2" descr="C:\Users\bess\Downloads\Copy (2) of IMG_6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9431"/>
            <a:ext cx="3733800" cy="2800350"/>
          </a:xfrm>
          <a:prstGeom prst="rect">
            <a:avLst/>
          </a:prstGeom>
          <a:noFill/>
        </p:spPr>
      </p:pic>
      <p:pic>
        <p:nvPicPr>
          <p:cNvPr id="6" name="Picture 4" descr="C:\Documents and Settings\MASIPAG Inc\My Documents\Downloads\assert farmers' rights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33400"/>
            <a:ext cx="484358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PH" dirty="0" smtClean="0"/>
              <a:t>Rural households, who are the majority of our poor and hungry, must be able to feed themselves.</a:t>
            </a:r>
          </a:p>
          <a:p>
            <a:pPr>
              <a:buNone/>
            </a:pPr>
            <a:r>
              <a:rPr lang="en-PH" dirty="0" smtClean="0"/>
              <a:t>Sustainable agriculture is key to food security of rural households, food sovereignty and empowerment of peoples and communities:</a:t>
            </a:r>
          </a:p>
          <a:p>
            <a:pPr>
              <a:buNone/>
            </a:pPr>
            <a:r>
              <a:rPr lang="en-PH" dirty="0" smtClean="0"/>
              <a:t>REVERSE THE IMPACTS AND TRENDS OF GREEN REVOLUTION </a:t>
            </a:r>
          </a:p>
          <a:p>
            <a:pPr>
              <a:buNone/>
            </a:pPr>
            <a:r>
              <a:rPr lang="en-PH" dirty="0" smtClean="0"/>
              <a:t>PUT AGRICULTURE BACK INTO THE HANDS OF FARMERS, AWAY FROM CORPORATIONS AND AGRIBUSINESS.</a:t>
            </a:r>
          </a:p>
          <a:p>
            <a:pPr>
              <a:buNone/>
            </a:pPr>
            <a:endParaRPr lang="en-PH" dirty="0" smtClean="0"/>
          </a:p>
          <a:p>
            <a:pPr>
              <a:buNone/>
            </a:pPr>
            <a:endParaRPr lang="en-P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MASIPAG: Farmer-Scientist Partnership for Agricultural Development </a:t>
            </a:r>
            <a:endParaRPr lang="en-PH" dirty="0"/>
          </a:p>
        </p:txBody>
      </p:sp>
      <p:pic>
        <p:nvPicPr>
          <p:cNvPr id="4" name="Picture 4" descr="100_11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76400"/>
            <a:ext cx="3733800" cy="4800600"/>
          </a:xfrm>
        </p:spPr>
        <p:txBody>
          <a:bodyPr>
            <a:normAutofit fontScale="70000" lnSpcReduction="20000"/>
          </a:bodyPr>
          <a:lstStyle/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518 Peoples Organizations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60 Non-Government Organizations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18 Scientist-partners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67 farmer rice breeders; 21 corn breeders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 100+ farmer-</a:t>
            </a:r>
            <a:r>
              <a:rPr lang="en-US" dirty="0" err="1" smtClean="0">
                <a:solidFill>
                  <a:srgbClr val="FF0000"/>
                </a:solidFill>
              </a:rPr>
              <a:t>trainors</a:t>
            </a:r>
            <a:r>
              <a:rPr lang="en-US" dirty="0" smtClean="0">
                <a:solidFill>
                  <a:srgbClr val="FF0000"/>
                </a:solidFill>
              </a:rPr>
              <a:t> (volunteers)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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On-farm research resources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226 PO-managed trial farms +10 back-up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9 PO-managed chicken gene pools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Rice collections: more than 2000 varieties, including farmer-bred lines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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Practitioners </a:t>
            </a:r>
            <a:r>
              <a:rPr lang="en-US" dirty="0" smtClean="0">
                <a:solidFill>
                  <a:srgbClr val="FF0000"/>
                </a:solidFill>
              </a:rPr>
              <a:t>in 49 provinces, and estimated to have reached 35000 smallholder households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990600"/>
            <a:ext cx="5562600" cy="5410200"/>
            <a:chOff x="228600" y="228600"/>
            <a:chExt cx="8915400" cy="64770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ph idx="1"/>
            </p:nvPr>
          </p:nvGraphicFramePr>
          <p:xfrm>
            <a:off x="2438400" y="990600"/>
            <a:ext cx="4316413" cy="5334000"/>
          </p:xfrm>
          <a:graphic>
            <a:graphicData uri="http://schemas.openxmlformats.org/presentationml/2006/ole">
              <p:oleObj spid="_x0000_s5122" r:id="rId3" imgW="6466667" imgH="7763959" progId="">
                <p:embed/>
              </p:oleObj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858000" y="914400"/>
              <a:ext cx="1463675" cy="273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Cagayan</a:t>
              </a:r>
              <a:r>
                <a:rPr lang="en-GB" altLang="ko-KR" sz="600">
                  <a:ea typeface="Batang" pitchFamily="18" charset="-127"/>
                </a:rPr>
                <a:t> – Elon-elon, Ag 5, M8-3-1, </a:t>
              </a:r>
            </a:p>
            <a:p>
              <a:r>
                <a:rPr lang="en-GB" altLang="ko-KR" sz="600">
                  <a:ea typeface="Batang" pitchFamily="18" charset="-127"/>
                </a:rPr>
                <a:t>M35-1-1, M45-1, M69-4-1 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7" name="Text Box 4"/>
            <p:cNvSpPr>
              <a:spLocks noGrp="1" noChangeArrowheads="1"/>
            </p:cNvSpPr>
            <p:nvPr>
              <p:ph type="title"/>
            </p:nvPr>
          </p:nvSpPr>
          <p:spPr>
            <a:xfrm>
              <a:off x="457200" y="228600"/>
              <a:ext cx="8229600" cy="639763"/>
            </a:xfrm>
            <a:solidFill>
              <a:srgbClr val="FFFFFF"/>
            </a:solidFill>
          </p:spPr>
          <p:txBody>
            <a:bodyPr>
              <a:noAutofit/>
            </a:bodyPr>
            <a:lstStyle/>
            <a:p>
              <a:pPr eaLnBrk="1" hangingPunct="1"/>
              <a:r>
                <a:rPr lang="en-US" sz="2000" dirty="0" smtClean="0"/>
                <a:t>Locally Adapted MASIPAG Rice and </a:t>
              </a:r>
              <a:r>
                <a:rPr lang="en-US" sz="2000" dirty="0" err="1" smtClean="0"/>
                <a:t>Tradiotnal</a:t>
              </a:r>
              <a:r>
                <a:rPr lang="en-US" sz="2000" dirty="0" smtClean="0"/>
                <a:t> Rice Varieties </a:t>
              </a:r>
              <a:endParaRPr lang="en-GB" sz="2000" dirty="0" smtClean="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4495800" y="1143000"/>
              <a:ext cx="2286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505200" y="838200"/>
              <a:ext cx="823913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Kalinga</a:t>
              </a:r>
              <a:r>
                <a:rPr lang="en-GB" altLang="ko-KR" sz="600">
                  <a:ea typeface="Batang" pitchFamily="18" charset="-127"/>
                </a:rPr>
                <a:t> – Onay  </a:t>
              </a:r>
            </a:p>
            <a:p>
              <a:endParaRPr lang="en-GB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886200" y="1066800"/>
              <a:ext cx="304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583363" y="1295400"/>
              <a:ext cx="2560637" cy="273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Nueva Vizcaya </a:t>
              </a:r>
              <a:r>
                <a:rPr lang="en-GB" altLang="ko-KR" sz="600">
                  <a:ea typeface="Batang" pitchFamily="18" charset="-127"/>
                </a:rPr>
                <a:t>– Pinili, Hinomay, Valentino, Ag 19, M11-20, M3-6, M109, M5-6, M45, M90, M11-20SG, M5-1, M30-1, M135-1, M19, 102  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4191000" y="1447800"/>
              <a:ext cx="2362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629400" y="2133600"/>
              <a:ext cx="247015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Nueva Ecija</a:t>
              </a:r>
              <a:r>
                <a:rPr lang="en-GB" altLang="ko-KR" sz="600">
                  <a:ea typeface="Batang" pitchFamily="18" charset="-127"/>
                </a:rPr>
                <a:t> - Wag-wag Aga, Senador, AG5, AG10, Abra white, C22, M115-R, M146-1, M4-3-1, M45-1, M21-2-B2, M104-2R, M108-1R, M35-4-1, M69-2-2, M5-BD-2, M130-3, M48-1-1, M11-5-1, M86-3-1, M21, M11, M69, M5B2, M30, M45, M36-4-2, M4-3-1 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4114800" y="2362200"/>
              <a:ext cx="2514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613525" y="1676400"/>
              <a:ext cx="2378075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 b="1">
                  <a:ea typeface="Batang" pitchFamily="18" charset="-127"/>
                </a:rPr>
                <a:t>Aurora</a:t>
              </a:r>
              <a:r>
                <a:rPr lang="en-US" sz="600">
                  <a:ea typeface="Batang" pitchFamily="18" charset="-127"/>
                </a:rPr>
                <a:t> – Elon-elon, Camoros, Sampaguita, Wag-wag Aga, Palawan, Raminad, Londan-honay, Galo, Ag 5, Ag 17, Kadali, Ag 27, White Borong, Fortuna, M21, M6-11-1, M3, M4, M35  </a:t>
              </a:r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4495800" y="1905000"/>
              <a:ext cx="2057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629400" y="2667000"/>
              <a:ext cx="2195513" cy="365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Laguna</a:t>
              </a:r>
              <a:r>
                <a:rPr lang="en-GB" altLang="ko-KR" sz="600">
                  <a:ea typeface="Batang" pitchFamily="18" charset="-127"/>
                </a:rPr>
                <a:t> – Wag-wag Aga, Sampaguita, BS Nagkarlan, Africa, M5-AS, M8-2-1, M62-1-2, M45, M5-B-2, M13-1-1, M13-1-1B, M36-4-1, M30-10-1B, M4-3-1, M3-2-1, M10-2-1 </a:t>
              </a:r>
              <a:endParaRPr lang="en-GB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4267200" y="2819400"/>
              <a:ext cx="2362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629400" y="3124200"/>
              <a:ext cx="1646238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 altLang="ko-KR" sz="600" b="1">
                  <a:ea typeface="Batang" pitchFamily="18" charset="-127"/>
                </a:rPr>
                <a:t>Quezon</a:t>
              </a:r>
              <a:r>
                <a:rPr lang="de-DE" altLang="ko-KR" sz="600">
                  <a:ea typeface="Batang" pitchFamily="18" charset="-127"/>
                </a:rPr>
                <a:t> – AG17, AG5, M41, M35, M12-21</a:t>
              </a:r>
              <a:endParaRPr lang="en-GB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4343400" y="3200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1555750" cy="365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altLang="ko-KR" sz="600" b="1">
                  <a:ea typeface="Batang" pitchFamily="18" charset="-127"/>
                </a:rPr>
                <a:t>Camarines Sur</a:t>
              </a:r>
              <a:r>
                <a:rPr lang="fr-FR" altLang="ko-KR" sz="600">
                  <a:ea typeface="Batang" pitchFamily="18" charset="-127"/>
                </a:rPr>
                <a:t> – AG24, Elon-elon, M5-A, M48, M70, M102, M103, M106, M107, M110, M112, M128, M131, M143</a:t>
              </a:r>
              <a:endParaRPr lang="en-GB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4876800" y="3352800"/>
              <a:ext cx="1752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1676400" cy="609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 b="1">
                  <a:ea typeface="Batang" pitchFamily="18" charset="-127"/>
                </a:rPr>
                <a:t>Agusan del Norte</a:t>
              </a:r>
              <a:r>
                <a:rPr lang="en-US" sz="600">
                  <a:ea typeface="Batang" pitchFamily="18" charset="-127"/>
                </a:rPr>
                <a:t>- Palay Damo, AG5, AG10, Sta. Maria, San pablo, Carandang, Bengawan, Jap 1, Tapol 1, India, M5-AS, M117, M11-20-1, M11-20-B2, M4-4B, M5C, MC14-2R, M87-W, M6-14-1-1 </a:t>
              </a:r>
              <a:endParaRPr lang="en-GB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5715000" y="4114800"/>
              <a:ext cx="838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6629400" y="4572000"/>
              <a:ext cx="152400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ES" altLang="ko-KR" sz="600" b="1">
                  <a:ea typeface="Batang" pitchFamily="18" charset="-127"/>
                </a:rPr>
                <a:t>Surigao del Sur</a:t>
              </a:r>
              <a:r>
                <a:rPr lang="es-ES" altLang="ko-KR" sz="600">
                  <a:ea typeface="Batang" pitchFamily="18" charset="-127"/>
                </a:rPr>
                <a:t> – San Pablo, M2-1-1, M5-BD, M13-2-1B, M3-4-1, M93-1 </a:t>
              </a:r>
              <a:endParaRPr lang="en-GB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5867400" y="4724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629400" y="4953000"/>
              <a:ext cx="1905000" cy="533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Davao del Norte</a:t>
              </a:r>
              <a:r>
                <a:rPr lang="en-GB" altLang="ko-KR" sz="600">
                  <a:ea typeface="Batang" pitchFamily="18" charset="-127"/>
                </a:rPr>
                <a:t> – AG5, Layong Mabilog, Cicadiz, Sampaguita, Milagrosa, Hinumay, Malagkit, Tinangi, Bogret, Camoros, San Pablo, Red Wag-wag, Wag-wag Aga, M35, 4-11-90, M21-4-1, M58, M50, M59, M75-1, M4-4-B2</a:t>
              </a:r>
              <a:endParaRPr lang="en-GB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5867400" y="5181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629400" y="5562600"/>
              <a:ext cx="167640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t-BR" altLang="ko-KR" sz="600" b="1">
                  <a:ea typeface="Batang" pitchFamily="18" charset="-127"/>
                </a:rPr>
                <a:t>Davao del Sur</a:t>
              </a:r>
              <a:r>
                <a:rPr lang="pt-BR" altLang="ko-KR" sz="600">
                  <a:ea typeface="Batang" pitchFamily="18" charset="-127"/>
                </a:rPr>
                <a:t> – AG5, M117-3, M15-12-1, M117, M95-5, M5-AS </a:t>
              </a:r>
              <a:endParaRPr lang="en-GB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 flipV="1">
              <a:off x="5638800" y="5410200"/>
              <a:ext cx="990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38200" y="838200"/>
              <a:ext cx="1920875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700" b="1">
                  <a:ea typeface="Batang" pitchFamily="18" charset="-127"/>
                </a:rPr>
                <a:t>Pangasinan</a:t>
              </a:r>
              <a:r>
                <a:rPr lang="en-GB" altLang="ko-KR" sz="700">
                  <a:ea typeface="Batang" pitchFamily="18" charset="-127"/>
                </a:rPr>
                <a:t> – Lamyung,  Bulik,  Mogen, Cinamon, , Pandan, Sampaguita, Parirutong, India, Resco, Imp. Milagrosa, C22, M45, M3-4-1-2, M69-2-1, M120-4, M10-2-2-5, M44-3, M4-B1, M5-B1, M40-2-2, M44-1, M140-2, M8-3-1    </a:t>
              </a:r>
              <a:endParaRPr lang="en-GB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743200" y="1219200"/>
              <a:ext cx="10668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1585913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ES" altLang="ko-KR" sz="600" b="1">
                  <a:ea typeface="Batang" pitchFamily="18" charset="-127"/>
                </a:rPr>
                <a:t>Oriental Mindoro</a:t>
              </a:r>
              <a:r>
                <a:rPr lang="es-ES" altLang="ko-KR" sz="600">
                  <a:ea typeface="Batang" pitchFamily="18" charset="-127"/>
                </a:rPr>
                <a:t> – Elon-elon, Ka Luis, AG5, GV3, M13, XO, M97, M11, M45-1 </a:t>
              </a:r>
              <a:endParaRPr lang="en-GB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438400" y="2590800"/>
              <a:ext cx="1828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1646238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Aklan</a:t>
              </a:r>
              <a:r>
                <a:rPr lang="en-GB" altLang="ko-KR" sz="600">
                  <a:ea typeface="Batang" pitchFamily="18" charset="-127"/>
                </a:rPr>
                <a:t> – Imp. Camoros, M45-1, M15-12-1, M11-5-1, M31-37-B4, M21-b1-1, M76-4-1, M2-1-1, M5-CS, M125-2, M140-1, M13-2-1B, M5-A1, M11-5-1, M36-2-1  </a:t>
              </a:r>
              <a:endParaRPr lang="en-GB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286000" y="2819400"/>
              <a:ext cx="2286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228600" y="3429000"/>
              <a:ext cx="16764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Antique</a:t>
              </a:r>
              <a:r>
                <a:rPr lang="en-GB" altLang="ko-KR" sz="600">
                  <a:ea typeface="Batang" pitchFamily="18" charset="-127"/>
                </a:rPr>
                <a:t> – AG5, AG10, 16-70D, San Pablo, Minantika, Red Rice, M5-BD, M5-CS, M21-B3, M21-B1-1, M21-37-B4, M36-1, M36-3, M36-4-1, M62-1-1, M104-2, M139-2 </a:t>
              </a:r>
              <a:endParaRPr lang="en-GB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905000" y="3810000"/>
              <a:ext cx="2590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2209800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Negros Occidental</a:t>
              </a:r>
              <a:r>
                <a:rPr lang="en-GB" altLang="ko-KR" sz="600">
                  <a:ea typeface="Batang" pitchFamily="18" charset="-127"/>
                </a:rPr>
                <a:t> – Wag-wag, AG10, AG5, Binangan, Dinorado, Fortuna, Imp. Borong, Imp. Milagrosa, Inuwak, Macan, Red Borong, Sampaguita, White Borong, Zambales, 2R-IN, 90D-42, 90D-43, 90D-44 Bugana Rice, GL1-8-1, GL4-5-5, GL4-9, M10-2-1, M104-1R, M11-20-1, M117-1R, M127-3, M13-2, M133-1, M139-1, M15-12-1, M20-1, M21-37-B4, M22-2-1, M36-1, M36-4-1, M4-4B, M5-BD, M50-1-1, M50-2, M5-AS, M62-1-1, M62-1-2, M6-6, M69-3-1, M8-2-1, M8-3-1, M90-2, M90-LG, MV4-4, Mv4-8   </a:t>
              </a:r>
              <a:endParaRPr lang="en-GB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2438400" y="4419600"/>
              <a:ext cx="2362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2195513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Zamboanga del Sur</a:t>
              </a:r>
              <a:r>
                <a:rPr lang="en-GB" altLang="ko-KR" sz="600">
                  <a:ea typeface="Batang" pitchFamily="18" charset="-127"/>
                </a:rPr>
                <a:t> – White Bengawan, Red Elon-elon, Red Wag-wag, AG5, AG17, C35, M101-1-1, M112-4, M115-6, M76-3-1, M8-1-1-2, M86-4-1, M97-2-1, M35-1-4-1, M97-ES, M5-AS, M15-12 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2971800" y="5181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990600" y="5486400"/>
              <a:ext cx="17526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t-BR" altLang="ko-KR" sz="600" b="1">
                  <a:ea typeface="Batang" pitchFamily="18" charset="-127"/>
                </a:rPr>
                <a:t>Lanao del Norte</a:t>
              </a:r>
              <a:r>
                <a:rPr lang="pt-BR" altLang="ko-KR" sz="600">
                  <a:ea typeface="Batang" pitchFamily="18" charset="-127"/>
                </a:rPr>
                <a:t> – Ala, Wag-wag Aga, Sulig, Hinumay, AG5, M15-12-1, M19, M68, M91, M86-4-1, M109, M117-1-1R, M108-1R, M36-2, M86-4-1, M8-3-1 </a:t>
              </a:r>
              <a:endParaRPr lang="en-GB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2819400" y="5105400"/>
              <a:ext cx="2362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5943600" y="5943600"/>
              <a:ext cx="2362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North Cotabato</a:t>
              </a:r>
              <a:r>
                <a:rPr lang="en-GB" altLang="ko-KR" sz="600">
                  <a:ea typeface="Batang" pitchFamily="18" charset="-127"/>
                </a:rPr>
                <a:t> – C21, Moguama Africa, Nagdami, Vahari, Vadani, BS Nagkarlan, Maligaya Rice, Pinitumpo, AG5, Puro-puro, San pablo, Tinagi,  M35-1-2-1, M67-2-1, M5-BD, M26-4-1, M115-1A, M108-1R, M5-C3, M5-CS, M4-4B, M36-4-1, M14-1-1, M11-6-1, M123-2, M129-1, M10-2-2-5, M11-20-1, M11-6-1, M30-10-1B, M36-4, M-AS, M5-B2, M94-4-1,, M11-6-1, M126-1-2, M13-21B, M131-1, M146-1, 21-2-B2, M15-12-1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 flipV="1">
              <a:off x="5486400" y="5334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4953000" y="6019800"/>
              <a:ext cx="914400" cy="365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South Cotabato</a:t>
              </a:r>
              <a:r>
                <a:rPr lang="en-GB" altLang="ko-KR" sz="600">
                  <a:ea typeface="Batang" pitchFamily="18" charset="-127"/>
                </a:rPr>
                <a:t> – San Pablo, AG5, M2, M3-1-1, M5-CS </a:t>
              </a:r>
              <a:endParaRPr lang="en-GB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V="1">
              <a:off x="5334000" y="56388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3733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Bukidnon</a:t>
              </a:r>
              <a:r>
                <a:rPr lang="en-GB" altLang="ko-KR" sz="600">
                  <a:ea typeface="Batang" pitchFamily="18" charset="-127"/>
                </a:rPr>
                <a:t> – Lubang, C18, Senador, Wag-wag Aga, Bengawan Puti, red Elon-elon, Red Borong, AG24, Bogret, Makagina, Mamintana, Pungko, Sologanon, SP Red, Sta. Maria, Sto. Niño, Sulig, AG5, Maligaya Rice, AG10, Puro-puro, Red Binato, M5-BD, C11-4, Dong Red, M76-1, M94, M15-12-1, M3-4-1, M35-3-1, M51-1-1, M51-2, M5-C, M70-1W, M75-1, M86-1, M90-LG, M93-1 </a:t>
              </a:r>
              <a:endParaRPr lang="en-GB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 flipV="1">
              <a:off x="3962400" y="5105400"/>
              <a:ext cx="1524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2514600" y="4114800"/>
              <a:ext cx="1447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700" b="1" dirty="0" err="1">
                  <a:ea typeface="Batang" pitchFamily="18" charset="-127"/>
                </a:rPr>
                <a:t>Iloilo</a:t>
              </a:r>
              <a:r>
                <a:rPr lang="es-ES" sz="600" dirty="0">
                  <a:ea typeface="Batang" pitchFamily="18" charset="-127"/>
                </a:rPr>
                <a:t> - </a:t>
              </a:r>
              <a:r>
                <a:rPr lang="es-ES" sz="600" dirty="0" err="1">
                  <a:ea typeface="Batang" pitchFamily="18" charset="-127"/>
                </a:rPr>
                <a:t>Kagingi</a:t>
              </a:r>
              <a:r>
                <a:rPr lang="es-ES" sz="600" dirty="0">
                  <a:ea typeface="Batang" pitchFamily="18" charset="-127"/>
                </a:rPr>
                <a:t>, Imp. </a:t>
              </a:r>
              <a:r>
                <a:rPr lang="es-ES" sz="600" dirty="0" err="1">
                  <a:ea typeface="Batang" pitchFamily="18" charset="-127"/>
                </a:rPr>
                <a:t>Camoros</a:t>
              </a:r>
              <a:r>
                <a:rPr lang="es-ES" sz="600" dirty="0">
                  <a:ea typeface="Batang" pitchFamily="18" charset="-127"/>
                </a:rPr>
                <a:t>, </a:t>
              </a:r>
              <a:r>
                <a:rPr lang="es-ES" sz="600" dirty="0" err="1">
                  <a:ea typeface="Batang" pitchFamily="18" charset="-127"/>
                </a:rPr>
                <a:t>Malido</a:t>
              </a:r>
              <a:r>
                <a:rPr lang="es-ES" sz="600" dirty="0">
                  <a:ea typeface="Batang" pitchFamily="18" charset="-127"/>
                </a:rPr>
                <a:t>, </a:t>
              </a:r>
              <a:r>
                <a:rPr lang="es-ES" sz="600" dirty="0" err="1">
                  <a:ea typeface="Batang" pitchFamily="18" charset="-127"/>
                </a:rPr>
                <a:t>Lubang</a:t>
              </a:r>
              <a:r>
                <a:rPr lang="es-ES" sz="600" dirty="0">
                  <a:ea typeface="Batang" pitchFamily="18" charset="-127"/>
                </a:rPr>
                <a:t>, </a:t>
              </a:r>
              <a:r>
                <a:rPr lang="es-ES" sz="600" dirty="0" err="1">
                  <a:ea typeface="Batang" pitchFamily="18" charset="-127"/>
                </a:rPr>
                <a:t>Inuwak</a:t>
              </a:r>
              <a:r>
                <a:rPr lang="es-ES" sz="600" dirty="0">
                  <a:ea typeface="Batang" pitchFamily="18" charset="-127"/>
                </a:rPr>
                <a:t>, red </a:t>
              </a:r>
              <a:r>
                <a:rPr lang="es-ES" sz="600" dirty="0" err="1">
                  <a:ea typeface="Batang" pitchFamily="18" charset="-127"/>
                </a:rPr>
                <a:t>Borong</a:t>
              </a:r>
              <a:r>
                <a:rPr lang="es-ES" sz="600" dirty="0">
                  <a:ea typeface="Batang" pitchFamily="18" charset="-127"/>
                </a:rPr>
                <a:t>, M15-12-1R, M10-2-1</a:t>
              </a:r>
              <a:endParaRPr lang="en-GB" sz="600" dirty="0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4038600" y="41910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2057400" y="3352800"/>
              <a:ext cx="11430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ko-KR" sz="600" b="1">
                  <a:ea typeface="Batang" pitchFamily="18" charset="-127"/>
                </a:rPr>
                <a:t>Capiz</a:t>
              </a:r>
              <a:r>
                <a:rPr lang="en-GB" altLang="ko-KR" sz="600">
                  <a:ea typeface="Batang" pitchFamily="18" charset="-127"/>
                </a:rPr>
                <a:t> – Libtong Mal, Milagrosa, Kadidit, Ag 23, M16-3, M115-1R, M114-4 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3276600" y="3581400"/>
              <a:ext cx="1447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1644650" y="1676400"/>
              <a:ext cx="109855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ES" altLang="ko-KR" sz="600" b="1">
                  <a:ea typeface="Batang" pitchFamily="18" charset="-127"/>
                </a:rPr>
                <a:t>Zambales</a:t>
              </a:r>
              <a:r>
                <a:rPr lang="es-ES" altLang="ko-KR" sz="600">
                  <a:ea typeface="Batang" pitchFamily="18" charset="-127"/>
                </a:rPr>
                <a:t> -, Fortuna, Pandan, Japanese 3, C21, M45, M11R</a:t>
              </a:r>
              <a:endParaRPr lang="en-GB" sz="600">
                <a:ea typeface="Batang" pitchFamily="18" charset="-127"/>
              </a:endParaRP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2819400" y="1905000"/>
              <a:ext cx="990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52400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 b="1">
                  <a:ea typeface="Batang" pitchFamily="18" charset="-127"/>
                </a:rPr>
                <a:t>Bohol -</a:t>
              </a:r>
              <a:r>
                <a:rPr lang="en-US" sz="600">
                  <a:ea typeface="Batang" pitchFamily="18" charset="-127"/>
                </a:rPr>
                <a:t> Melobina, Maragay, Ag 5, Magsanaya, M148-1, SKK</a:t>
              </a:r>
              <a:endParaRPr lang="en-GB" sz="600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 flipV="1">
              <a:off x="4724400" y="44958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09600" y="381000"/>
            <a:ext cx="831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 smtClean="0"/>
              <a:t>MASIPAG: Farmers’ control over seeds and technologies</a:t>
            </a:r>
            <a:endParaRPr lang="en-PH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1524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Rice Breeders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and their bred-lines: </a:t>
            </a:r>
            <a:r>
              <a:rPr lang="en-US" sz="2400" b="1" dirty="0" err="1" smtClean="0">
                <a:solidFill>
                  <a:srgbClr val="C00000"/>
                </a:solidFill>
              </a:rPr>
              <a:t>Buayan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M’lang</a:t>
            </a:r>
            <a:r>
              <a:rPr lang="en-US" sz="2400" b="1" dirty="0" smtClean="0">
                <a:solidFill>
                  <a:srgbClr val="C00000"/>
                </a:solidFill>
              </a:rPr>
              <a:t>, North </a:t>
            </a:r>
            <a:r>
              <a:rPr lang="en-US" sz="2400" b="1" dirty="0" err="1" smtClean="0">
                <a:solidFill>
                  <a:srgbClr val="C00000"/>
                </a:solidFill>
              </a:rPr>
              <a:t>Cotabato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1219199"/>
          <a:ext cx="5714999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750"/>
                <a:gridCol w="634999"/>
                <a:gridCol w="873124"/>
                <a:gridCol w="1031876"/>
                <a:gridCol w="1111250"/>
              </a:tblGrid>
              <a:tr h="506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Name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Code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No.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of crosses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No. of selection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Filial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Generation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 Arthur  B.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Jurada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JA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21-11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 Jeannette  B.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Jurada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JING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 Armando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Golendes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AGO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 Virginia  S.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Alegre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VSA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 Rosie M.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Fabila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RMF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 Jose Ben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Travilla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JBT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9-6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 Hazel B.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Pedroso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HBP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 Fred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Laudato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JJJ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9. Marietta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Peniero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MBP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10. Ariel B.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Digan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11. Daniel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B. Antes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DBA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12. Belton D. Soriano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BDS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13. John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Jurada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JTJ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Claive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Jurada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CMJ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Jeannar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Jurada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JCJ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16. Syrian Dave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Espino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SDE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9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Harlene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Laudato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Joy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15" name="Content Placeholder 7"/>
          <p:cNvSpPr>
            <a:spLocks noGrp="1"/>
          </p:cNvSpPr>
          <p:nvPr>
            <p:ph sz="half" idx="2"/>
          </p:nvPr>
        </p:nvSpPr>
        <p:spPr>
          <a:xfrm>
            <a:off x="5791200" y="4191000"/>
            <a:ext cx="3352800" cy="2667000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000" smtClean="0"/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Total No. of Rice Breeders:  17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Total No. of Crosses: 49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Total No. of Selection: 100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Rice Breeding Training Conducted : 7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       5 trainings for adults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       2 trainings for youths </a:t>
            </a:r>
          </a:p>
          <a:p>
            <a:endParaRPr lang="en-US" sz="1800" smtClean="0"/>
          </a:p>
        </p:txBody>
      </p:sp>
      <p:pic>
        <p:nvPicPr>
          <p:cNvPr id="4216" name="Picture 121" descr="E:\Rice Festival in Mlang\DSCF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/>
              <a:t>Localized rice </a:t>
            </a:r>
            <a:r>
              <a:rPr lang="en-PH" sz="2400" dirty="0" err="1" smtClean="0"/>
              <a:t>seedbanking</a:t>
            </a:r>
            <a:r>
              <a:rPr lang="en-PH" sz="2400" dirty="0" smtClean="0"/>
              <a:t> and breeding </a:t>
            </a:r>
            <a:endParaRPr lang="en-PH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14313"/>
            <a:ext cx="7793037" cy="776287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Ranked 4</a:t>
            </a:r>
            <a:r>
              <a:rPr lang="en-PH" baseline="30000" dirty="0" smtClean="0"/>
              <a:t>th</a:t>
            </a:r>
            <a:r>
              <a:rPr lang="en-PH" dirty="0" smtClean="0"/>
              <a:t> in share of total area planted in the country, 2002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87" y="1371600"/>
            <a:ext cx="9117013" cy="443706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19800"/>
            <a:ext cx="698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Adoption and Spatial Diversity of Later Generation Modern Rice</a:t>
            </a:r>
          </a:p>
          <a:p>
            <a:r>
              <a:rPr lang="en-PH" dirty="0" smtClean="0"/>
              <a:t>Varieties in the Philippines. C. C. </a:t>
            </a:r>
            <a:r>
              <a:rPr lang="en-PH" dirty="0" err="1" smtClean="0"/>
              <a:t>Launio</a:t>
            </a:r>
            <a:r>
              <a:rPr lang="en-PH" dirty="0" smtClean="0"/>
              <a:t>,* G. O. Redondo, J. C. Beltran, and Y. </a:t>
            </a:r>
            <a:r>
              <a:rPr lang="en-PH" dirty="0" err="1" smtClean="0"/>
              <a:t>Morooka</a:t>
            </a:r>
            <a:r>
              <a:rPr lang="en-PH" dirty="0" smtClean="0"/>
              <a:t>, Agronomy Journal • Volume 100, Issue 5 • 2008</a:t>
            </a:r>
            <a:endParaRPr lang="en-P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 t="3571"/>
          <a:stretch>
            <a:fillRect/>
          </a:stretch>
        </p:blipFill>
        <p:spPr bwMode="auto">
          <a:xfrm>
            <a:off x="1905000" y="381000"/>
            <a:ext cx="52879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324600" y="594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5791200"/>
            <a:ext cx="1752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Salt water intrusion – 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Jasmine,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Kanoni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Elon-elon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Makaginga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Binulawan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</a:t>
            </a:r>
          </a:p>
        </p:txBody>
      </p:sp>
      <p:sp>
        <p:nvSpPr>
          <p:cNvPr id="30725" name="TextBox 17"/>
          <p:cNvSpPr txBox="1">
            <a:spLocks noChangeArrowheads="1"/>
          </p:cNvSpPr>
          <p:nvPr/>
        </p:nvSpPr>
        <p:spPr bwMode="auto">
          <a:xfrm>
            <a:off x="152400" y="5791200"/>
            <a:ext cx="1905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Legends:</a:t>
            </a:r>
          </a:p>
          <a:p>
            <a:r>
              <a:rPr lang="en-US" sz="1000">
                <a:latin typeface="Calibri" pitchFamily="34" charset="0"/>
              </a:rPr>
              <a:t>             Farmer-bred lines </a:t>
            </a:r>
          </a:p>
          <a:p>
            <a:r>
              <a:rPr lang="en-US" sz="1000">
                <a:latin typeface="Calibri" pitchFamily="34" charset="0"/>
              </a:rPr>
              <a:t>             Traditional rice varieties</a:t>
            </a:r>
          </a:p>
          <a:p>
            <a:r>
              <a:rPr lang="en-US" sz="1000">
                <a:latin typeface="Calibri" pitchFamily="34" charset="0"/>
              </a:rPr>
              <a:t>             MASIPAG Selections </a:t>
            </a:r>
          </a:p>
          <a:p>
            <a:endParaRPr lang="en-US" sz="100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6019800"/>
            <a:ext cx="304800" cy="76200"/>
          </a:xfrm>
          <a:prstGeom prst="rect">
            <a:avLst/>
          </a:prstGeom>
          <a:solidFill>
            <a:srgbClr val="FF0000"/>
          </a:solidFill>
          <a:ln w="63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6172200"/>
            <a:ext cx="304800" cy="76200"/>
          </a:xfrm>
          <a:prstGeom prst="rect">
            <a:avLst/>
          </a:prstGeom>
          <a:solidFill>
            <a:srgbClr val="C00000"/>
          </a:solidFill>
          <a:ln w="63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6324600"/>
            <a:ext cx="3048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9" name="TextBox 42"/>
          <p:cNvSpPr txBox="1">
            <a:spLocks noChangeArrowheads="1"/>
          </p:cNvSpPr>
          <p:nvPr/>
        </p:nvSpPr>
        <p:spPr bwMode="auto">
          <a:xfrm>
            <a:off x="4648200" y="5791200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Sultan Kudarat,  Saranggani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5800" y="1752600"/>
            <a:ext cx="8305800" cy="5105400"/>
            <a:chOff x="685800" y="1752600"/>
            <a:chExt cx="8305800" cy="5105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791200" y="3276600"/>
              <a:ext cx="1401763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2" name="TextBox 8"/>
            <p:cNvSpPr txBox="1">
              <a:spLocks noChangeArrowheads="1"/>
            </p:cNvSpPr>
            <p:nvPr/>
          </p:nvSpPr>
          <p:spPr bwMode="auto">
            <a:xfrm>
              <a:off x="7239000" y="3200400"/>
              <a:ext cx="16002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Flood resistant – </a:t>
              </a:r>
              <a:r>
                <a:rPr lang="en-US" sz="1000">
                  <a:solidFill>
                    <a:srgbClr val="0070C0"/>
                  </a:solidFill>
                  <a:latin typeface="Calibri" pitchFamily="34" charset="0"/>
                </a:rPr>
                <a:t>M116-2, M115-1R, M160-1, M45-1, </a:t>
              </a:r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PBB 401</a:t>
              </a:r>
              <a:r>
                <a:rPr lang="en-US" sz="1000">
                  <a:latin typeface="Calibri" pitchFamily="34" charset="0"/>
                </a:rPr>
                <a:t>   </a:t>
              </a:r>
            </a:p>
          </p:txBody>
        </p:sp>
        <p:sp>
          <p:nvSpPr>
            <p:cNvPr id="30733" name="TextBox 11"/>
            <p:cNvSpPr txBox="1">
              <a:spLocks noChangeArrowheads="1"/>
            </p:cNvSpPr>
            <p:nvPr/>
          </p:nvSpPr>
          <p:spPr bwMode="auto">
            <a:xfrm>
              <a:off x="7391400" y="4800600"/>
              <a:ext cx="1447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Flood resistant – </a:t>
              </a:r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JDC 3</a:t>
              </a:r>
              <a:r>
                <a:rPr lang="en-US" sz="1000">
                  <a:latin typeface="Calibri" pitchFamily="34" charset="0"/>
                </a:rPr>
                <a:t> , </a:t>
              </a:r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JDC8,  </a:t>
              </a:r>
              <a:r>
                <a:rPr lang="en-US" sz="1000">
                  <a:solidFill>
                    <a:srgbClr val="C00000"/>
                  </a:solidFill>
                  <a:latin typeface="Calibri" pitchFamily="34" charset="0"/>
                </a:rPr>
                <a:t>Dalagang Bukid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638800" y="2057400"/>
              <a:ext cx="1447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86600" y="1752600"/>
              <a:ext cx="1600200" cy="554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Drought tolerant – </a:t>
              </a:r>
              <a:r>
                <a:rPr lang="en-US" sz="1000" dirty="0" err="1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Elon-elon</a:t>
              </a:r>
              <a:r>
                <a:rPr lang="en-US" sz="1000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San Vicente, Palawan,</a:t>
              </a:r>
              <a:r>
                <a:rPr lang="en-US" sz="1000" dirty="0">
                  <a:solidFill>
                    <a:srgbClr val="0070C0"/>
                  </a:solidFill>
                  <a:latin typeface="+mn-lt"/>
                </a:rPr>
                <a:t> M160-1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477000" y="5410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7" name="TextBox 21"/>
            <p:cNvSpPr txBox="1">
              <a:spLocks noChangeArrowheads="1"/>
            </p:cNvSpPr>
            <p:nvPr/>
          </p:nvSpPr>
          <p:spPr bwMode="auto">
            <a:xfrm>
              <a:off x="7239000" y="5257800"/>
              <a:ext cx="1752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Drought tolerant – </a:t>
              </a:r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M4-3-1,</a:t>
              </a:r>
              <a:r>
                <a:rPr lang="en-US" sz="1000">
                  <a:latin typeface="Calibri" pitchFamily="34" charset="0"/>
                </a:rPr>
                <a:t> </a:t>
              </a:r>
              <a:r>
                <a:rPr lang="en-US" sz="1000">
                  <a:solidFill>
                    <a:srgbClr val="C00000"/>
                  </a:solidFill>
                  <a:latin typeface="Calibri" pitchFamily="34" charset="0"/>
                </a:rPr>
                <a:t>Hinumay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096000" y="2895600"/>
              <a:ext cx="1066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9" name="TextBox 24"/>
            <p:cNvSpPr txBox="1">
              <a:spLocks noChangeArrowheads="1"/>
            </p:cNvSpPr>
            <p:nvPr/>
          </p:nvSpPr>
          <p:spPr bwMode="auto">
            <a:xfrm>
              <a:off x="7162800" y="2590800"/>
              <a:ext cx="16002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Salt Water intrusion– </a:t>
              </a:r>
              <a:r>
                <a:rPr lang="en-US" sz="1000">
                  <a:solidFill>
                    <a:srgbClr val="C00000"/>
                  </a:solidFill>
                  <a:latin typeface="Calibri" pitchFamily="34" charset="0"/>
                </a:rPr>
                <a:t>Loreto, Binulungan, </a:t>
              </a:r>
              <a:r>
                <a:rPr lang="en-US" sz="1000">
                  <a:solidFill>
                    <a:srgbClr val="0070C0"/>
                  </a:solidFill>
                  <a:latin typeface="Calibri" pitchFamily="34" charset="0"/>
                </a:rPr>
                <a:t>M115-1R, M45-1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2133600" y="4419600"/>
              <a:ext cx="2209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1" name="TextBox 30"/>
            <p:cNvSpPr txBox="1">
              <a:spLocks noChangeArrowheads="1"/>
            </p:cNvSpPr>
            <p:nvPr/>
          </p:nvSpPr>
          <p:spPr bwMode="auto">
            <a:xfrm>
              <a:off x="685800" y="4343400"/>
              <a:ext cx="13716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Drought tolerant  – </a:t>
              </a:r>
              <a:r>
                <a:rPr lang="en-US" sz="1000">
                  <a:solidFill>
                    <a:srgbClr val="C00000"/>
                  </a:solidFill>
                  <a:latin typeface="Calibri" pitchFamily="34" charset="0"/>
                </a:rPr>
                <a:t>Red Borong, Zambales  </a:t>
              </a:r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MLD 4-1</a:t>
              </a:r>
            </a:p>
          </p:txBody>
        </p:sp>
        <p:sp>
          <p:nvSpPr>
            <p:cNvPr id="30742" name="TextBox 20"/>
            <p:cNvSpPr txBox="1">
              <a:spLocks noChangeArrowheads="1"/>
            </p:cNvSpPr>
            <p:nvPr/>
          </p:nvSpPr>
          <p:spPr bwMode="auto">
            <a:xfrm>
              <a:off x="4267200" y="2057400"/>
              <a:ext cx="16002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Solano, Nueva Vizcaya</a:t>
              </a:r>
            </a:p>
          </p:txBody>
        </p:sp>
        <p:sp>
          <p:nvSpPr>
            <p:cNvPr id="30743" name="TextBox 31"/>
            <p:cNvSpPr txBox="1">
              <a:spLocks noChangeArrowheads="1"/>
            </p:cNvSpPr>
            <p:nvPr/>
          </p:nvSpPr>
          <p:spPr bwMode="auto">
            <a:xfrm>
              <a:off x="4953000" y="2819400"/>
              <a:ext cx="12192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Calabanga, Cam Sur</a:t>
              </a:r>
            </a:p>
          </p:txBody>
        </p:sp>
        <p:sp>
          <p:nvSpPr>
            <p:cNvPr id="30744" name="TextBox 33"/>
            <p:cNvSpPr txBox="1">
              <a:spLocks noChangeArrowheads="1"/>
            </p:cNvSpPr>
            <p:nvPr/>
          </p:nvSpPr>
          <p:spPr bwMode="auto">
            <a:xfrm>
              <a:off x="4876800" y="3124200"/>
              <a:ext cx="9144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66"/>
                  </a:solidFill>
                  <a:latin typeface="Calibri" pitchFamily="34" charset="0"/>
                </a:rPr>
                <a:t>Bato, Cam Sur</a:t>
              </a:r>
            </a:p>
          </p:txBody>
        </p:sp>
        <p:sp>
          <p:nvSpPr>
            <p:cNvPr id="30745" name="TextBox 36"/>
            <p:cNvSpPr txBox="1">
              <a:spLocks noChangeArrowheads="1"/>
            </p:cNvSpPr>
            <p:nvPr/>
          </p:nvSpPr>
          <p:spPr bwMode="auto">
            <a:xfrm>
              <a:off x="5562600" y="4876800"/>
              <a:ext cx="16002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Sta. Josefa, Agusan del Sur</a:t>
              </a:r>
            </a:p>
          </p:txBody>
        </p:sp>
        <p:sp>
          <p:nvSpPr>
            <p:cNvPr id="30746" name="TextBox 38"/>
            <p:cNvSpPr txBox="1">
              <a:spLocks noChangeArrowheads="1"/>
            </p:cNvSpPr>
            <p:nvPr/>
          </p:nvSpPr>
          <p:spPr bwMode="auto">
            <a:xfrm>
              <a:off x="5181600" y="5334000"/>
              <a:ext cx="14478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Malng, North Cotabato</a:t>
              </a:r>
            </a:p>
          </p:txBody>
        </p:sp>
        <p:sp>
          <p:nvSpPr>
            <p:cNvPr id="30747" name="TextBox 43"/>
            <p:cNvSpPr txBox="1">
              <a:spLocks noChangeArrowheads="1"/>
            </p:cNvSpPr>
            <p:nvPr/>
          </p:nvSpPr>
          <p:spPr bwMode="auto">
            <a:xfrm>
              <a:off x="4343400" y="4191000"/>
              <a:ext cx="1143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Alimodian, Iloilo</a:t>
              </a:r>
            </a:p>
          </p:txBody>
        </p:sp>
        <p:sp>
          <p:nvSpPr>
            <p:cNvPr id="30748" name="TextBox 50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14478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66"/>
                  </a:solidFill>
                  <a:latin typeface="Calibri" pitchFamily="34" charset="0"/>
                </a:rPr>
                <a:t>Libagon, Southern Leyte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934200" y="4343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0" name="TextBox 53"/>
            <p:cNvSpPr txBox="1">
              <a:spLocks noChangeArrowheads="1"/>
            </p:cNvSpPr>
            <p:nvPr/>
          </p:nvSpPr>
          <p:spPr bwMode="auto">
            <a:xfrm>
              <a:off x="7315200" y="4191000"/>
              <a:ext cx="14478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Drought resistant – </a:t>
              </a:r>
              <a:r>
                <a:rPr lang="en-US" sz="1000">
                  <a:solidFill>
                    <a:srgbClr val="0070C0"/>
                  </a:solidFill>
                  <a:latin typeface="Calibri" pitchFamily="34" charset="0"/>
                </a:rPr>
                <a:t>M148-2, M394-1, M51-2, M177-3,  M74-1</a:t>
              </a:r>
              <a:r>
                <a:rPr lang="en-US" sz="1000">
                  <a:latin typeface="Calibri" pitchFamily="34" charset="0"/>
                </a:rPr>
                <a:t>  </a:t>
              </a:r>
            </a:p>
          </p:txBody>
        </p:sp>
        <p:sp>
          <p:nvSpPr>
            <p:cNvPr id="30751" name="TextBox 55"/>
            <p:cNvSpPr txBox="1">
              <a:spLocks noChangeArrowheads="1"/>
            </p:cNvSpPr>
            <p:nvPr/>
          </p:nvSpPr>
          <p:spPr bwMode="auto">
            <a:xfrm>
              <a:off x="5486400" y="3810000"/>
              <a:ext cx="1143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66"/>
                  </a:solidFill>
                  <a:latin typeface="Calibri" pitchFamily="34" charset="0"/>
                </a:rPr>
                <a:t>Batbatngon, Leyte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086600" y="5029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3" name="TextBox 58"/>
            <p:cNvSpPr txBox="1">
              <a:spLocks noChangeArrowheads="1"/>
            </p:cNvSpPr>
            <p:nvPr/>
          </p:nvSpPr>
          <p:spPr bwMode="auto">
            <a:xfrm>
              <a:off x="7010400" y="3733800"/>
              <a:ext cx="1371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Drought resistant – </a:t>
              </a:r>
              <a:r>
                <a:rPr lang="en-US" sz="1000">
                  <a:solidFill>
                    <a:srgbClr val="C00000"/>
                  </a:solidFill>
                  <a:latin typeface="Calibri" pitchFamily="34" charset="0"/>
                </a:rPr>
                <a:t> Senador, Hubanib</a:t>
              </a:r>
              <a:endParaRPr lang="en-US" sz="1000">
                <a:latin typeface="Calibri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705600" y="3962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5" name="TextBox 63"/>
            <p:cNvSpPr txBox="1">
              <a:spLocks noChangeArrowheads="1"/>
            </p:cNvSpPr>
            <p:nvPr/>
          </p:nvSpPr>
          <p:spPr bwMode="auto">
            <a:xfrm>
              <a:off x="3810000" y="3962400"/>
              <a:ext cx="12192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Patnongon, Antique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>
              <a:off x="1981200" y="4038600"/>
              <a:ext cx="1828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7" name="TextBox 66"/>
            <p:cNvSpPr txBox="1">
              <a:spLocks noChangeArrowheads="1"/>
            </p:cNvSpPr>
            <p:nvPr/>
          </p:nvSpPr>
          <p:spPr bwMode="auto">
            <a:xfrm>
              <a:off x="762000" y="3810000"/>
              <a:ext cx="1219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Drought tolerant  –  </a:t>
              </a:r>
              <a:r>
                <a:rPr lang="en-US" sz="1000" dirty="0">
                  <a:solidFill>
                    <a:srgbClr val="0070C0"/>
                  </a:solidFill>
                  <a:latin typeface="Calibri" pitchFamily="34" charset="0"/>
                </a:rPr>
                <a:t>M6-14-1R</a:t>
              </a:r>
            </a:p>
          </p:txBody>
        </p:sp>
        <p:sp>
          <p:nvSpPr>
            <p:cNvPr id="30758" name="TextBox 36"/>
            <p:cNvSpPr txBox="1">
              <a:spLocks noChangeArrowheads="1"/>
            </p:cNvSpPr>
            <p:nvPr/>
          </p:nvSpPr>
          <p:spPr bwMode="auto">
            <a:xfrm>
              <a:off x="1389445" y="6150114"/>
              <a:ext cx="69925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Some MASIPAG rice varieties adaptive to climate disaster risks, </a:t>
              </a:r>
            </a:p>
            <a:p>
              <a:r>
                <a:rPr lang="en-US" sz="2000" b="1" dirty="0"/>
                <a:t>as tested by farmers, 2009 wet season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4800" y="152400"/>
            <a:ext cx="842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dirty="0" smtClean="0"/>
              <a:t>Farmers breeding  rice varieties that prove to be climate resilient</a:t>
            </a:r>
            <a:endParaRPr lang="en-P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PH" sz="4000" dirty="0" smtClean="0"/>
              <a:t>Adaptive technologies and innovations: FDAT </a:t>
            </a:r>
            <a:r>
              <a:rPr lang="en-PH" sz="3600" dirty="0" smtClean="0"/>
              <a:t>(Farmer-developed and adapted technologies)</a:t>
            </a:r>
            <a:r>
              <a:rPr lang="en-PH" dirty="0" smtClean="0"/>
              <a:t/>
            </a:r>
            <a:br>
              <a:rPr lang="en-PH" dirty="0" smtClean="0"/>
            </a:b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3276600"/>
          </a:xfrm>
          <a:solidFill>
            <a:srgbClr val="00FF00"/>
          </a:solidFill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rgbClr val="66FF33"/>
              </a:buClr>
            </a:pPr>
            <a:r>
              <a:rPr lang="en-US" sz="2200" b="1" dirty="0" smtClean="0">
                <a:solidFill>
                  <a:srgbClr val="CC3300"/>
                </a:solidFill>
                <a:latin typeface="Tahoma" pitchFamily="34" charset="0"/>
              </a:rPr>
              <a:t>Decreased chemical </a:t>
            </a:r>
            <a:r>
              <a:rPr lang="en-US" sz="2200" b="1" dirty="0" err="1" smtClean="0">
                <a:solidFill>
                  <a:srgbClr val="CC3300"/>
                </a:solidFill>
                <a:latin typeface="Tahoma" pitchFamily="34" charset="0"/>
              </a:rPr>
              <a:t>fertiliser</a:t>
            </a:r>
            <a:r>
              <a:rPr lang="en-US" sz="2200" b="1" dirty="0" smtClean="0">
                <a:solidFill>
                  <a:srgbClr val="CC3300"/>
                </a:solidFill>
                <a:latin typeface="Tahoma" pitchFamily="34" charset="0"/>
              </a:rPr>
              <a:t> and pesticide use</a:t>
            </a:r>
          </a:p>
          <a:p>
            <a:pPr>
              <a:spcBef>
                <a:spcPts val="600"/>
              </a:spcBef>
              <a:buClr>
                <a:srgbClr val="66FF33"/>
              </a:buClr>
            </a:pPr>
            <a:r>
              <a:rPr lang="en-US" sz="1900" dirty="0" smtClean="0">
                <a:solidFill>
                  <a:srgbClr val="993366"/>
                </a:solidFill>
                <a:latin typeface="Tahoma" pitchFamily="34" charset="0"/>
              </a:rPr>
              <a:t>Organic farmers have eliminated the use of chemical </a:t>
            </a:r>
            <a:r>
              <a:rPr lang="en-US" sz="1900" dirty="0" err="1" smtClean="0">
                <a:solidFill>
                  <a:srgbClr val="993366"/>
                </a:solidFill>
                <a:latin typeface="Tahoma" pitchFamily="34" charset="0"/>
              </a:rPr>
              <a:t>fertilisers</a:t>
            </a:r>
            <a:r>
              <a:rPr lang="en-US" sz="1900" dirty="0" smtClean="0">
                <a:solidFill>
                  <a:srgbClr val="993366"/>
                </a:solidFill>
                <a:latin typeface="Tahoma" pitchFamily="34" charset="0"/>
              </a:rPr>
              <a:t> and pesticides and use a variety of organic methods. In contrast 85% of conventional farmers use </a:t>
            </a:r>
            <a:r>
              <a:rPr lang="en-US" sz="1900" dirty="0" err="1" smtClean="0">
                <a:solidFill>
                  <a:srgbClr val="993366"/>
                </a:solidFill>
                <a:latin typeface="Tahoma" pitchFamily="34" charset="0"/>
              </a:rPr>
              <a:t>fertiliser</a:t>
            </a:r>
            <a:r>
              <a:rPr lang="en-US" sz="1900" dirty="0" smtClean="0">
                <a:solidFill>
                  <a:srgbClr val="993366"/>
                </a:solidFill>
                <a:latin typeface="Tahoma" pitchFamily="34" charset="0"/>
              </a:rPr>
              <a:t> and 80% continue to use pesticides. </a:t>
            </a:r>
          </a:p>
          <a:p>
            <a:pPr>
              <a:spcBef>
                <a:spcPts val="600"/>
              </a:spcBef>
              <a:buClr>
                <a:srgbClr val="66FF33"/>
              </a:buClr>
            </a:pPr>
            <a:r>
              <a:rPr lang="en-US" sz="1900" dirty="0" smtClean="0">
                <a:solidFill>
                  <a:srgbClr val="993366"/>
                </a:solidFill>
                <a:latin typeface="Tahoma" pitchFamily="34" charset="0"/>
              </a:rPr>
              <a:t>97% of the full organic group use alternative pest management</a:t>
            </a:r>
            <a:r>
              <a:rPr lang="en-US" sz="1900" dirty="0" smtClean="0">
                <a:latin typeface="Tahoma" pitchFamily="34" charset="0"/>
              </a:rPr>
              <a:t>.</a:t>
            </a:r>
          </a:p>
          <a:p>
            <a:endParaRPr lang="en-PH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708275" cy="3065520"/>
          </a:xfrm>
          <a:prstGeom prst="rect">
            <a:avLst/>
          </a:prstGeom>
          <a:noFill/>
        </p:spPr>
      </p:pic>
      <p:pic>
        <p:nvPicPr>
          <p:cNvPr id="6" name="Picture 6" descr="Düng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2362200" cy="157480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86600" y="53295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>
                <a:solidFill>
                  <a:srgbClr val="CC0000"/>
                </a:solidFill>
              </a:rPr>
              <a:t>Ibabao</a:t>
            </a:r>
            <a:r>
              <a:rPr lang="en-US" sz="1200" b="1" dirty="0">
                <a:solidFill>
                  <a:srgbClr val="CC0000"/>
                </a:solidFill>
              </a:rPr>
              <a:t> </a:t>
            </a:r>
            <a:r>
              <a:rPr lang="en-US" sz="1200" b="1" dirty="0" err="1">
                <a:solidFill>
                  <a:srgbClr val="CC0000"/>
                </a:solidFill>
              </a:rPr>
              <a:t>Bana</a:t>
            </a:r>
            <a:r>
              <a:rPr lang="en-US" sz="1200" b="1" dirty="0">
                <a:solidFill>
                  <a:srgbClr val="CC0000"/>
                </a:solidFill>
              </a:rPr>
              <a:t>, Cabanatuan, </a:t>
            </a:r>
            <a:r>
              <a:rPr lang="en-US" sz="1200" b="1" dirty="0" smtClean="0">
                <a:solidFill>
                  <a:srgbClr val="CC0000"/>
                </a:solidFill>
              </a:rPr>
              <a:t>Nueva </a:t>
            </a:r>
            <a:r>
              <a:rPr lang="en-US" sz="1200" b="1" dirty="0" err="1">
                <a:solidFill>
                  <a:srgbClr val="CC0000"/>
                </a:solidFill>
              </a:rPr>
              <a:t>Ecija</a:t>
            </a:r>
            <a:endParaRPr lang="en-US" sz="1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Farmers develop ability to adapt and innovate based on study of local conditions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3352800"/>
            <a:ext cx="4111752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PH" sz="2400" dirty="0" smtClean="0"/>
              <a:t>Farmer </a:t>
            </a:r>
            <a:r>
              <a:rPr lang="en-PH" sz="2400" dirty="0" err="1" smtClean="0"/>
              <a:t>Lucio</a:t>
            </a:r>
            <a:r>
              <a:rPr lang="en-PH" sz="2400" dirty="0" smtClean="0"/>
              <a:t> </a:t>
            </a:r>
            <a:r>
              <a:rPr lang="en-PH" sz="2400" dirty="0" err="1" smtClean="0"/>
              <a:t>Gurango</a:t>
            </a:r>
            <a:r>
              <a:rPr lang="en-PH" sz="2400" dirty="0" smtClean="0"/>
              <a:t> plants a drought-resistant variety ahead of the regular planting season, hoping to determine new cropping schedules.</a:t>
            </a:r>
            <a:endParaRPr lang="en-PH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2568122" cy="19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2882900" cy="38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</TotalTime>
  <Words>2484</Words>
  <Application>Microsoft Office PowerPoint</Application>
  <PresentationFormat>On-screen Show (4:3)</PresentationFormat>
  <Paragraphs>364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MASIPAG: Farmer-Scientist Partnership for Agricultural Development </vt:lpstr>
      <vt:lpstr>Locally Adapted MASIPAG Rice and Tradiotnal Rice Varieties </vt:lpstr>
      <vt:lpstr>Rice Breeders  and their bred-lines: Buayan, M’lang, North Cotabato </vt:lpstr>
      <vt:lpstr>Ranked 4th in share of total area planted in the country, 2002</vt:lpstr>
      <vt:lpstr>Slide 7</vt:lpstr>
      <vt:lpstr>Adaptive technologies and innovations: FDAT (Farmer-developed and adapted technologies) </vt:lpstr>
      <vt:lpstr>Farmers develop ability to adapt and innovate based on study of local conditions</vt:lpstr>
      <vt:lpstr>Rice paddy yields 2000-2007 (kg/ha) </vt:lpstr>
      <vt:lpstr>Slide 11</vt:lpstr>
      <vt:lpstr>Average annual agricultural expenses are significantly lower for MASIPAG farmers</vt:lpstr>
      <vt:lpstr>Total reduction of production expenses through Bayanihan (shared labor)</vt:lpstr>
      <vt:lpstr>Collective marketing of organic products: Masipag Farmer Guarantee System in ASAPP  </vt:lpstr>
      <vt:lpstr>Farmers influencing local governments </vt:lpstr>
      <vt:lpstr>Developments in government regulations</vt:lpstr>
      <vt:lpstr>An enabling environment for small farmers’ practice of sustainable agriculture is one that recognizes and promotes farmers’ rights, especially regarding control over land, genetic resources, technology and knowledge.   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Environment and Policy Support to Agro-ecology</dc:title>
  <dc:creator>bess</dc:creator>
  <cp:lastModifiedBy>bess</cp:lastModifiedBy>
  <cp:revision>32</cp:revision>
  <dcterms:created xsi:type="dcterms:W3CDTF">2012-03-07T03:43:27Z</dcterms:created>
  <dcterms:modified xsi:type="dcterms:W3CDTF">2012-03-10T07:02:05Z</dcterms:modified>
</cp:coreProperties>
</file>