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handoutMasterIdLst>
    <p:handoutMasterId r:id="rId12"/>
  </p:handoutMasterIdLst>
  <p:sldIdLst>
    <p:sldId id="256" r:id="rId2"/>
    <p:sldId id="264" r:id="rId3"/>
    <p:sldId id="262" r:id="rId4"/>
    <p:sldId id="257" r:id="rId5"/>
    <p:sldId id="258" r:id="rId6"/>
    <p:sldId id="259" r:id="rId7"/>
    <p:sldId id="260" r:id="rId8"/>
    <p:sldId id="261" r:id="rId9"/>
    <p:sldId id="265" r:id="rId1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C1A"/>
    <a:srgbClr val="11A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p:scale>
          <a:sx n="114" d="100"/>
          <a:sy n="114" d="100"/>
        </p:scale>
        <p:origin x="-91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B5FA900-29C6-4EBD-AF4B-F8879600A22F}" type="datetimeFigureOut">
              <a:rPr lang="en-US" smtClean="0"/>
              <a:t>5/7/2013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DBE5533-83B2-418B-B6B0-446322326D6D}" type="slidenum">
              <a:rPr lang="en-US" smtClean="0"/>
              <a:t>‹#›</a:t>
            </a:fld>
            <a:endParaRPr lang="en-US"/>
          </a:p>
        </p:txBody>
      </p:sp>
    </p:spTree>
    <p:extLst>
      <p:ext uri="{BB962C8B-B14F-4D97-AF65-F5344CB8AC3E}">
        <p14:creationId xmlns:p14="http://schemas.microsoft.com/office/powerpoint/2010/main" val="113710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88DA29D-331E-4AC3-936F-186E593691FD}" type="datetimeFigureOut">
              <a:rPr lang="en-US" smtClean="0"/>
              <a:pPr/>
              <a:t>5/7/2013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058D782-7BB4-4218-B6A8-9BE6D86C0E24}" type="slidenum">
              <a:rPr lang="en-US" smtClean="0"/>
              <a:pPr/>
              <a:t>‹#›</a:t>
            </a:fld>
            <a:endParaRPr lang="en-US"/>
          </a:p>
        </p:txBody>
      </p:sp>
    </p:spTree>
    <p:extLst>
      <p:ext uri="{BB962C8B-B14F-4D97-AF65-F5344CB8AC3E}">
        <p14:creationId xmlns:p14="http://schemas.microsoft.com/office/powerpoint/2010/main" val="323032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58D782-7BB4-4218-B6A8-9BE6D86C0E2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B81627-16ED-440F-8E16-F133287DCA5E}" type="datetime1">
              <a:rPr lang="en-US" smtClean="0"/>
              <a:pPr/>
              <a:t>5/7/2013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63E70D6-C56C-4126-A4E9-F936EA5412D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CEA00F-C7B7-4AB0-9BBB-247222467DDE}" type="datetime1">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E70D6-C56C-4126-A4E9-F936EA5412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33B3C0-35FD-4EFD-B0C1-3D0F28F15106}" type="datetime1">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E70D6-C56C-4126-A4E9-F936EA5412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96C03E-6639-4D3F-B8EA-73D34E06FEAB}" type="datetime1">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E70D6-C56C-4126-A4E9-F936EA5412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C8275F2-4CF7-4B64-A158-DEA2DBE80DA5}" type="datetime1">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E70D6-C56C-4126-A4E9-F936EA5412D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163CA8-9503-4E8F-B065-B5FD89D665D9}" type="datetime1">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E70D6-C56C-4126-A4E9-F936EA5412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9D0F15-0CD1-464F-8C37-3562631CF098}" type="datetime1">
              <a:rPr lang="en-US" smtClean="0"/>
              <a:pPr/>
              <a:t>5/7/2013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E70D6-C56C-4126-A4E9-F936EA5412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5CB1214-0312-4838-AC21-36E9BC31586F}" type="datetime1">
              <a:rPr lang="en-US" smtClean="0"/>
              <a:pPr/>
              <a:t>5/7/2013</a:t>
            </a:fld>
            <a:endParaRPr lang="en-US"/>
          </a:p>
        </p:txBody>
      </p:sp>
      <p:sp>
        <p:nvSpPr>
          <p:cNvPr id="8" name="Slide Number Placeholder 7"/>
          <p:cNvSpPr>
            <a:spLocks noGrp="1"/>
          </p:cNvSpPr>
          <p:nvPr>
            <p:ph type="sldNum" sz="quarter" idx="11"/>
          </p:nvPr>
        </p:nvSpPr>
        <p:spPr/>
        <p:txBody>
          <a:bodyPr/>
          <a:lstStyle/>
          <a:p>
            <a:fld id="{963E70D6-C56C-4126-A4E9-F936EA5412D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8C6C7-10D3-4F07-9AFD-BC1CCD264938}" type="datetime1">
              <a:rPr lang="en-US" smtClean="0"/>
              <a:pPr/>
              <a:t>5/7/2013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E70D6-C56C-4126-A4E9-F936EA5412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66338E-9387-40FD-984E-BA89AC16B207}" type="datetime1">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963E70D6-C56C-4126-A4E9-F936EA5412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514ECF9-7BF6-435F-BE5C-894B090863A2}" type="datetime1">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E70D6-C56C-4126-A4E9-F936EA5412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56CFB0D-E895-4235-B9CD-9F78D83D1C83}" type="datetime1">
              <a:rPr lang="en-US" smtClean="0"/>
              <a:pPr/>
              <a:t>5/7/2013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63E70D6-C56C-4126-A4E9-F936EA5412D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68375"/>
            <a:ext cx="7772400" cy="1470025"/>
          </a:xfrm>
        </p:spPr>
        <p:txBody>
          <a:bodyPr>
            <a:normAutofit fontScale="90000"/>
          </a:bodyPr>
          <a:lstStyle/>
          <a:p>
            <a:pPr algn="l"/>
            <a:r>
              <a:rPr lang="en-US" dirty="0" smtClean="0">
                <a:solidFill>
                  <a:schemeClr val="bg1"/>
                </a:solidFill>
                <a:effectLst/>
              </a:rPr>
              <a:t>Case of Successful Marketing Arrangements in Cambodia</a:t>
            </a:r>
            <a:br>
              <a:rPr lang="en-US" dirty="0" smtClean="0">
                <a:solidFill>
                  <a:schemeClr val="bg1"/>
                </a:solidFill>
                <a:effectLst/>
              </a:rPr>
            </a:br>
            <a:r>
              <a:rPr lang="en-US" dirty="0" smtClean="0">
                <a:solidFill>
                  <a:schemeClr val="bg1"/>
                </a:solidFill>
                <a:effectLst/>
              </a:rPr>
              <a:t>(Rice, Pig and Vegetable)</a:t>
            </a:r>
            <a:endParaRPr lang="en-US" dirty="0">
              <a:solidFill>
                <a:schemeClr val="bg1"/>
              </a:solidFill>
              <a:effectLst/>
            </a:endParaRPr>
          </a:p>
        </p:txBody>
      </p:sp>
      <p:sp>
        <p:nvSpPr>
          <p:cNvPr id="3" name="Subtitle 2"/>
          <p:cNvSpPr>
            <a:spLocks noGrp="1"/>
          </p:cNvSpPr>
          <p:nvPr>
            <p:ph type="subTitle" idx="1"/>
          </p:nvPr>
        </p:nvSpPr>
        <p:spPr>
          <a:xfrm>
            <a:off x="457200" y="3886200"/>
            <a:ext cx="6400800" cy="1752600"/>
          </a:xfrm>
        </p:spPr>
        <p:txBody>
          <a:bodyPr>
            <a:normAutofit fontScale="92500" lnSpcReduction="20000"/>
          </a:bodyPr>
          <a:lstStyle/>
          <a:p>
            <a:pPr algn="l"/>
            <a:endParaRPr lang="en-US" dirty="0" smtClean="0">
              <a:solidFill>
                <a:schemeClr val="bg1"/>
              </a:solidFill>
            </a:endParaRPr>
          </a:p>
          <a:p>
            <a:pPr algn="l"/>
            <a:endParaRPr lang="en-US" dirty="0" smtClean="0">
              <a:solidFill>
                <a:schemeClr val="bg1"/>
              </a:solidFill>
            </a:endParaRPr>
          </a:p>
          <a:p>
            <a:pPr algn="l"/>
            <a:r>
              <a:rPr lang="en-US" sz="2800" dirty="0" smtClean="0">
                <a:solidFill>
                  <a:schemeClr val="bg1"/>
                </a:solidFill>
              </a:rPr>
              <a:t>Prepared </a:t>
            </a:r>
            <a:r>
              <a:rPr lang="en-US" sz="2800" dirty="0" err="1" smtClean="0">
                <a:solidFill>
                  <a:schemeClr val="bg1"/>
                </a:solidFill>
              </a:rPr>
              <a:t>by:FNN</a:t>
            </a:r>
            <a:endParaRPr lang="en-US" sz="2800" dirty="0" smtClean="0">
              <a:solidFill>
                <a:schemeClr val="bg1"/>
              </a:solidFill>
            </a:endParaRPr>
          </a:p>
          <a:p>
            <a:pPr algn="l"/>
            <a:r>
              <a:rPr lang="en-US" sz="2800" dirty="0">
                <a:solidFill>
                  <a:schemeClr val="bg1"/>
                </a:solidFill>
              </a:rPr>
              <a:t>		</a:t>
            </a:r>
            <a:r>
              <a:rPr lang="en-US" sz="2800" dirty="0" smtClean="0">
                <a:solidFill>
                  <a:schemeClr val="bg1"/>
                </a:solidFill>
              </a:rPr>
              <a:t>April 22, 2013</a:t>
            </a:r>
          </a:p>
          <a:p>
            <a:pPr algn="l"/>
            <a:r>
              <a:rPr lang="en-US" dirty="0" smtClean="0">
                <a:solidFill>
                  <a:schemeClr val="bg1"/>
                </a:solidFill>
              </a:rPr>
              <a:t>	</a:t>
            </a:r>
          </a:p>
        </p:txBody>
      </p:sp>
      <p:cxnSp>
        <p:nvCxnSpPr>
          <p:cNvPr id="5" name="Straight Connector 4"/>
          <p:cNvCxnSpPr/>
          <p:nvPr/>
        </p:nvCxnSpPr>
        <p:spPr>
          <a:xfrm>
            <a:off x="533400" y="2819400"/>
            <a:ext cx="8153400" cy="1588"/>
          </a:xfrm>
          <a:prstGeom prst="line">
            <a:avLst/>
          </a:prstGeom>
          <a:ln>
            <a:solidFill>
              <a:srgbClr val="DDEC1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467600" cy="838200"/>
          </a:xfrm>
        </p:spPr>
        <p:txBody>
          <a:bodyPr>
            <a:normAutofit/>
          </a:bodyPr>
          <a:lstStyle/>
          <a:p>
            <a:pPr algn="l"/>
            <a:r>
              <a:rPr lang="en-US" sz="2400" dirty="0" smtClean="0">
                <a:solidFill>
                  <a:schemeClr val="bg1"/>
                </a:solidFill>
              </a:rPr>
              <a:t>1. </a:t>
            </a:r>
            <a:r>
              <a:rPr lang="en-US" sz="2400" u="sng" dirty="0" smtClean="0">
                <a:solidFill>
                  <a:schemeClr val="bg1"/>
                </a:solidFill>
              </a:rPr>
              <a:t>The case of rice marketing arrangement</a:t>
            </a:r>
            <a:endParaRPr lang="en-US" sz="2400" u="sng" dirty="0">
              <a:solidFill>
                <a:schemeClr val="bg1"/>
              </a:solidFill>
            </a:endParaRPr>
          </a:p>
        </p:txBody>
      </p:sp>
      <p:sp>
        <p:nvSpPr>
          <p:cNvPr id="3" name="Content Placeholder 2"/>
          <p:cNvSpPr>
            <a:spLocks noGrp="1"/>
          </p:cNvSpPr>
          <p:nvPr>
            <p:ph idx="1"/>
          </p:nvPr>
        </p:nvSpPr>
        <p:spPr>
          <a:xfrm>
            <a:off x="609600" y="1752600"/>
            <a:ext cx="7543800" cy="4038600"/>
          </a:xfrm>
        </p:spPr>
        <p:txBody>
          <a:bodyPr>
            <a:normAutofit fontScale="32500" lnSpcReduction="20000"/>
          </a:bodyPr>
          <a:lstStyle/>
          <a:p>
            <a:pPr>
              <a:buNone/>
            </a:pPr>
            <a:r>
              <a:rPr lang="en-US" sz="1400" dirty="0" smtClean="0">
                <a:solidFill>
                  <a:schemeClr val="bg1"/>
                </a:solidFill>
              </a:rPr>
              <a:t>	</a:t>
            </a:r>
            <a:r>
              <a:rPr lang="en-US" sz="4900" dirty="0" smtClean="0">
                <a:solidFill>
                  <a:schemeClr val="bg1"/>
                </a:solidFill>
              </a:rPr>
              <a:t>CEDAC Enterprise and farmers living in </a:t>
            </a:r>
            <a:r>
              <a:rPr lang="en-US" sz="4900" dirty="0" err="1" smtClean="0">
                <a:solidFill>
                  <a:schemeClr val="bg1"/>
                </a:solidFill>
              </a:rPr>
              <a:t>Sdok</a:t>
            </a:r>
            <a:r>
              <a:rPr lang="en-US" sz="4900" dirty="0" smtClean="0">
                <a:solidFill>
                  <a:schemeClr val="bg1"/>
                </a:solidFill>
              </a:rPr>
              <a:t> Development Community located in </a:t>
            </a:r>
            <a:r>
              <a:rPr lang="en-US" sz="4900" dirty="0" err="1" smtClean="0">
                <a:solidFill>
                  <a:schemeClr val="bg1"/>
                </a:solidFill>
              </a:rPr>
              <a:t>Tropangsdok</a:t>
            </a:r>
            <a:r>
              <a:rPr lang="en-US" sz="4900" dirty="0" smtClean="0">
                <a:solidFill>
                  <a:schemeClr val="bg1"/>
                </a:solidFill>
              </a:rPr>
              <a:t> village, </a:t>
            </a:r>
            <a:r>
              <a:rPr lang="en-US" sz="4900" dirty="0" err="1" smtClean="0">
                <a:solidFill>
                  <a:schemeClr val="bg1"/>
                </a:solidFill>
              </a:rPr>
              <a:t>Tangyap</a:t>
            </a:r>
            <a:r>
              <a:rPr lang="en-US" sz="4900" dirty="0" smtClean="0">
                <a:solidFill>
                  <a:schemeClr val="bg1"/>
                </a:solidFill>
              </a:rPr>
              <a:t> commune, </a:t>
            </a:r>
            <a:r>
              <a:rPr lang="en-US" sz="4900" dirty="0" err="1" smtClean="0">
                <a:solidFill>
                  <a:schemeClr val="bg1"/>
                </a:solidFill>
              </a:rPr>
              <a:t>Preykabas</a:t>
            </a:r>
            <a:r>
              <a:rPr lang="en-US" sz="4900" dirty="0" smtClean="0">
                <a:solidFill>
                  <a:schemeClr val="bg1"/>
                </a:solidFill>
              </a:rPr>
              <a:t> district, Takeo province, are in the marketing arrangement.</a:t>
            </a:r>
          </a:p>
          <a:p>
            <a:pPr>
              <a:buNone/>
            </a:pPr>
            <a:endParaRPr lang="en-US" sz="4900" dirty="0" smtClean="0">
              <a:solidFill>
                <a:schemeClr val="bg1"/>
              </a:solidFill>
            </a:endParaRPr>
          </a:p>
          <a:p>
            <a:pPr>
              <a:buNone/>
            </a:pPr>
            <a:r>
              <a:rPr lang="en-US" sz="4900" dirty="0" smtClean="0">
                <a:solidFill>
                  <a:schemeClr val="bg1"/>
                </a:solidFill>
              </a:rPr>
              <a:t>	By the end of 2008, the initiative was processed by CEDAC Enterprise itself to market farmers’ products directly, particularly organic fragrant rice. </a:t>
            </a:r>
          </a:p>
          <a:p>
            <a:pPr>
              <a:buNone/>
            </a:pPr>
            <a:endParaRPr lang="en-US" sz="4900" dirty="0" smtClean="0">
              <a:solidFill>
                <a:schemeClr val="bg1"/>
              </a:solidFill>
            </a:endParaRPr>
          </a:p>
          <a:p>
            <a:pPr>
              <a:buNone/>
            </a:pPr>
            <a:r>
              <a:rPr lang="en-US" sz="4900" dirty="0" smtClean="0">
                <a:solidFill>
                  <a:schemeClr val="bg1"/>
                </a:solidFill>
              </a:rPr>
              <a:t>	In operational mechanism, those farmers supply organic fragrant rice to CEDAC Enterprise after milling by their own rice mill cooperative. The enterprise provides farmers only with Rice Intensification System Training (SRI). By following the techniques as a whole, certified by CEDAC Internal Control System (ICS), the products have been purchased by CEDAC Enterprise. The Enterprise provides them a better price compared to middlemen. The price is 2,950 Riel per kg (about US$ 0.74), while the middlemen offered 2,500 Riel per kg (about US$ 0.63). However, 450 Riel per kg (about US$ 0.11) higher from CEDAC Enterprise is included the price of product transportation. It means that farmers are responsible to directly send the product to the enterprise in Phnom Penh.</a:t>
            </a:r>
            <a:endParaRPr lang="en-US" sz="4900" dirty="0">
              <a:solidFill>
                <a:schemeClr val="bg1"/>
              </a:solidFill>
            </a:endParaRPr>
          </a:p>
        </p:txBody>
      </p:sp>
      <p:sp>
        <p:nvSpPr>
          <p:cNvPr id="5" name="Slide Number Placeholder 4"/>
          <p:cNvSpPr>
            <a:spLocks noGrp="1"/>
          </p:cNvSpPr>
          <p:nvPr>
            <p:ph type="sldNum" sz="quarter" idx="12"/>
          </p:nvPr>
        </p:nvSpPr>
        <p:spPr/>
        <p:txBody>
          <a:bodyPr/>
          <a:lstStyle/>
          <a:p>
            <a:fld id="{963E70D6-C56C-4126-A4E9-F936EA5412DE}"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4419600" cy="5715000"/>
          </a:xfrm>
        </p:spPr>
        <p:txBody>
          <a:bodyPr>
            <a:noAutofit/>
          </a:bodyPr>
          <a:lstStyle/>
          <a:p>
            <a:pPr algn="l"/>
            <a:r>
              <a:rPr lang="en-US" sz="1600" dirty="0" smtClean="0">
                <a:solidFill>
                  <a:schemeClr val="bg1"/>
                </a:solidFill>
              </a:rPr>
              <a:t>The objectives of the marketing arrangement are:</a:t>
            </a:r>
            <a:br>
              <a:rPr lang="en-US" sz="1600" dirty="0" smtClean="0">
                <a:solidFill>
                  <a:schemeClr val="bg1"/>
                </a:solidFill>
              </a:rPr>
            </a:br>
            <a:r>
              <a:rPr lang="en-US" sz="1600" dirty="0" smtClean="0">
                <a:solidFill>
                  <a:schemeClr val="bg1"/>
                </a:solidFill>
              </a:rPr>
              <a:t>- Link or engage farmers to the markets</a:t>
            </a:r>
            <a:br>
              <a:rPr lang="en-US" sz="1600" dirty="0" smtClean="0">
                <a:solidFill>
                  <a:schemeClr val="bg1"/>
                </a:solidFill>
              </a:rPr>
            </a:br>
            <a:r>
              <a:rPr lang="en-US" sz="1600" dirty="0" smtClean="0">
                <a:solidFill>
                  <a:schemeClr val="bg1"/>
                </a:solidFill>
              </a:rPr>
              <a:t>- Enhance farmers to adapt and adopt the new innovation system</a:t>
            </a:r>
            <a:br>
              <a:rPr lang="en-US" sz="1600" dirty="0" smtClean="0">
                <a:solidFill>
                  <a:schemeClr val="bg1"/>
                </a:solidFill>
              </a:rPr>
            </a:br>
            <a:r>
              <a:rPr lang="en-US" sz="1600" dirty="0" smtClean="0">
                <a:solidFill>
                  <a:schemeClr val="bg1"/>
                </a:solidFill>
              </a:rPr>
              <a:t>- Keep farmers with value add of their products </a:t>
            </a:r>
            <a:br>
              <a:rPr lang="en-US" sz="1600" dirty="0" smtClean="0">
                <a:solidFill>
                  <a:schemeClr val="bg1"/>
                </a:solidFill>
              </a:rPr>
            </a:br>
            <a:r>
              <a:rPr lang="en-US" sz="1600" dirty="0" smtClean="0">
                <a:solidFill>
                  <a:schemeClr val="bg1"/>
                </a:solidFill>
              </a:rPr>
              <a:t>- Gain profit from this work to CEDAC Enterprise</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As a result, after over 4 year process, farmer access to believable market with CEDAC Enterprise. Value added of their product is prevented as a whole. And CEDAC Enterprise keeps playing as a domestic enterprise with its acceptable profits. Interestingly, as it is observed, there this still have a limitation of new innovation adoption among farmers, while the adaptation is regularly seen.</a:t>
            </a:r>
            <a:endParaRPr lang="en-US" sz="1600" dirty="0">
              <a:solidFill>
                <a:schemeClr val="bg1"/>
              </a:solidFill>
            </a:endParaRPr>
          </a:p>
        </p:txBody>
      </p:sp>
      <p:sp>
        <p:nvSpPr>
          <p:cNvPr id="5" name="Slide Number Placeholder 4"/>
          <p:cNvSpPr>
            <a:spLocks noGrp="1"/>
          </p:cNvSpPr>
          <p:nvPr>
            <p:ph type="sldNum" sz="quarter" idx="12"/>
          </p:nvPr>
        </p:nvSpPr>
        <p:spPr/>
        <p:txBody>
          <a:bodyPr/>
          <a:lstStyle/>
          <a:p>
            <a:fld id="{963E70D6-C56C-4126-A4E9-F936EA5412DE}" type="slidenum">
              <a:rPr lang="en-US" smtClean="0"/>
              <a:pPr/>
              <a:t>3</a:t>
            </a:fld>
            <a:endParaRPr lang="en-US"/>
          </a:p>
        </p:txBody>
      </p:sp>
      <p:pic>
        <p:nvPicPr>
          <p:cNvPr id="2050" name="Picture 2" descr="DSCN6330"/>
          <p:cNvPicPr>
            <a:picLocks noChangeAspect="1" noChangeArrowheads="1"/>
          </p:cNvPicPr>
          <p:nvPr/>
        </p:nvPicPr>
        <p:blipFill>
          <a:blip r:embed="rId2"/>
          <a:srcRect/>
          <a:stretch>
            <a:fillRect/>
          </a:stretch>
        </p:blipFill>
        <p:spPr bwMode="auto">
          <a:xfrm>
            <a:off x="5029200" y="1828800"/>
            <a:ext cx="404495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609600"/>
            <a:ext cx="7467600" cy="838200"/>
          </a:xfrm>
        </p:spPr>
        <p:txBody>
          <a:bodyPr>
            <a:normAutofit fontScale="90000"/>
          </a:bodyPr>
          <a:lstStyle/>
          <a:p>
            <a:pPr algn="l"/>
            <a:r>
              <a:rPr lang="en-US" sz="2700" dirty="0" smtClean="0">
                <a:solidFill>
                  <a:schemeClr val="bg1"/>
                </a:solidFill>
              </a:rPr>
              <a:t>2. </a:t>
            </a:r>
            <a:r>
              <a:rPr lang="en-US" sz="2700" u="sng" dirty="0" smtClean="0">
                <a:solidFill>
                  <a:schemeClr val="bg1"/>
                </a:solidFill>
              </a:rPr>
              <a:t>The case of pig marketing arrangement</a:t>
            </a:r>
            <a:r>
              <a:rPr lang="en-US" sz="3200" u="sng" dirty="0" smtClean="0">
                <a:solidFill>
                  <a:schemeClr val="bg1"/>
                </a:solidFill>
              </a:rPr>
              <a:t/>
            </a:r>
            <a:br>
              <a:rPr lang="en-US" sz="3200" u="sng" dirty="0" smtClean="0">
                <a:solidFill>
                  <a:schemeClr val="bg1"/>
                </a:solidFill>
              </a:rPr>
            </a:br>
            <a:r>
              <a:rPr lang="en-US" sz="3200" dirty="0" smtClean="0">
                <a:solidFill>
                  <a:schemeClr val="bg1"/>
                </a:solidFill>
              </a:rPr>
              <a:t>   </a:t>
            </a:r>
            <a:r>
              <a:rPr lang="en-US" sz="2200" dirty="0" smtClean="0">
                <a:solidFill>
                  <a:schemeClr val="bg1"/>
                </a:solidFill>
              </a:rPr>
              <a:t>2-1 </a:t>
            </a:r>
            <a:r>
              <a:rPr lang="en-US" sz="2200" u="sng" dirty="0" smtClean="0">
                <a:solidFill>
                  <a:schemeClr val="bg1"/>
                </a:solidFill>
              </a:rPr>
              <a:t>Between CP Enterprise and Individual Farmers</a:t>
            </a:r>
            <a:endParaRPr lang="en-US" sz="3200" u="sng" dirty="0">
              <a:solidFill>
                <a:schemeClr val="bg1"/>
              </a:solidFill>
            </a:endParaRPr>
          </a:p>
        </p:txBody>
      </p:sp>
      <p:sp>
        <p:nvSpPr>
          <p:cNvPr id="3" name="Content Placeholder 2"/>
          <p:cNvSpPr>
            <a:spLocks noGrp="1"/>
          </p:cNvSpPr>
          <p:nvPr>
            <p:ph idx="1"/>
          </p:nvPr>
        </p:nvSpPr>
        <p:spPr>
          <a:xfrm>
            <a:off x="228600" y="1676400"/>
            <a:ext cx="4724400" cy="4724400"/>
          </a:xfrm>
        </p:spPr>
        <p:txBody>
          <a:bodyPr>
            <a:normAutofit fontScale="85000" lnSpcReduction="20000"/>
          </a:bodyPr>
          <a:lstStyle/>
          <a:p>
            <a:pPr>
              <a:buNone/>
            </a:pPr>
            <a:r>
              <a:rPr lang="en-US" sz="1600" dirty="0" smtClean="0">
                <a:solidFill>
                  <a:schemeClr val="bg1"/>
                </a:solidFill>
              </a:rPr>
              <a:t>	C.P. Cambodia Co. Ltd, located at 25 kilometers on National Road No. 4, </a:t>
            </a:r>
            <a:r>
              <a:rPr lang="en-US" sz="1600" dirty="0" err="1" smtClean="0">
                <a:solidFill>
                  <a:schemeClr val="bg1"/>
                </a:solidFill>
              </a:rPr>
              <a:t>Chak</a:t>
            </a:r>
            <a:r>
              <a:rPr lang="en-US" sz="1600" dirty="0" smtClean="0">
                <a:solidFill>
                  <a:schemeClr val="bg1"/>
                </a:solidFill>
              </a:rPr>
              <a:t> village, </a:t>
            </a:r>
            <a:r>
              <a:rPr lang="en-US" sz="1600" dirty="0" err="1" smtClean="0">
                <a:solidFill>
                  <a:schemeClr val="bg1"/>
                </a:solidFill>
              </a:rPr>
              <a:t>Baek</a:t>
            </a:r>
            <a:r>
              <a:rPr lang="en-US" sz="1600" dirty="0" smtClean="0">
                <a:solidFill>
                  <a:schemeClr val="bg1"/>
                </a:solidFill>
              </a:rPr>
              <a:t> Chan commune, </a:t>
            </a:r>
            <a:r>
              <a:rPr lang="en-US" sz="1600" dirty="0" err="1" smtClean="0">
                <a:solidFill>
                  <a:schemeClr val="bg1"/>
                </a:solidFill>
              </a:rPr>
              <a:t>Ang</a:t>
            </a:r>
            <a:r>
              <a:rPr lang="en-US" sz="1600" dirty="0" smtClean="0">
                <a:solidFill>
                  <a:schemeClr val="bg1"/>
                </a:solidFill>
              </a:rPr>
              <a:t> </a:t>
            </a:r>
            <a:r>
              <a:rPr lang="en-US" sz="1600" dirty="0" err="1" smtClean="0">
                <a:solidFill>
                  <a:schemeClr val="bg1"/>
                </a:solidFill>
              </a:rPr>
              <a:t>Snuol</a:t>
            </a:r>
            <a:r>
              <a:rPr lang="en-US" sz="1600" dirty="0" smtClean="0">
                <a:solidFill>
                  <a:schemeClr val="bg1"/>
                </a:solidFill>
              </a:rPr>
              <a:t> district, </a:t>
            </a:r>
            <a:r>
              <a:rPr lang="en-US" sz="1600" dirty="0" err="1" smtClean="0">
                <a:solidFill>
                  <a:schemeClr val="bg1"/>
                </a:solidFill>
              </a:rPr>
              <a:t>Kandal</a:t>
            </a:r>
            <a:r>
              <a:rPr lang="en-US" sz="1600" dirty="0" smtClean="0">
                <a:solidFill>
                  <a:schemeClr val="bg1"/>
                </a:solidFill>
              </a:rPr>
              <a:t> province, does the marketing arrangement with farmers living in </a:t>
            </a:r>
            <a:r>
              <a:rPr lang="en-US" sz="1600" dirty="0" err="1" smtClean="0">
                <a:solidFill>
                  <a:schemeClr val="bg1"/>
                </a:solidFill>
              </a:rPr>
              <a:t>Krang</a:t>
            </a:r>
            <a:r>
              <a:rPr lang="en-US" sz="1600" dirty="0" smtClean="0">
                <a:solidFill>
                  <a:schemeClr val="bg1"/>
                </a:solidFill>
              </a:rPr>
              <a:t> </a:t>
            </a:r>
            <a:r>
              <a:rPr lang="en-US" sz="1600" dirty="0" err="1" smtClean="0">
                <a:solidFill>
                  <a:schemeClr val="bg1"/>
                </a:solidFill>
              </a:rPr>
              <a:t>Thnal</a:t>
            </a:r>
            <a:r>
              <a:rPr lang="en-US" sz="1600" dirty="0" smtClean="0">
                <a:solidFill>
                  <a:schemeClr val="bg1"/>
                </a:solidFill>
              </a:rPr>
              <a:t> village, </a:t>
            </a:r>
            <a:r>
              <a:rPr lang="en-US" sz="1600" dirty="0" err="1" smtClean="0">
                <a:solidFill>
                  <a:schemeClr val="bg1"/>
                </a:solidFill>
              </a:rPr>
              <a:t>Mohasaing</a:t>
            </a:r>
            <a:r>
              <a:rPr lang="en-US" sz="1600" dirty="0" smtClean="0">
                <a:solidFill>
                  <a:schemeClr val="bg1"/>
                </a:solidFill>
              </a:rPr>
              <a:t> commune, </a:t>
            </a:r>
            <a:r>
              <a:rPr lang="en-US" sz="1600" dirty="0" err="1" smtClean="0">
                <a:solidFill>
                  <a:schemeClr val="bg1"/>
                </a:solidFill>
              </a:rPr>
              <a:t>Phnomsruoch</a:t>
            </a:r>
            <a:r>
              <a:rPr lang="en-US" sz="1600" dirty="0" smtClean="0">
                <a:solidFill>
                  <a:schemeClr val="bg1"/>
                </a:solidFill>
              </a:rPr>
              <a:t> district, </a:t>
            </a:r>
            <a:r>
              <a:rPr lang="en-US" sz="1600" dirty="0" err="1" smtClean="0">
                <a:solidFill>
                  <a:schemeClr val="bg1"/>
                </a:solidFill>
              </a:rPr>
              <a:t>Kompong</a:t>
            </a:r>
            <a:r>
              <a:rPr lang="en-US" sz="1600" dirty="0" smtClean="0">
                <a:solidFill>
                  <a:schemeClr val="bg1"/>
                </a:solidFill>
              </a:rPr>
              <a:t> </a:t>
            </a:r>
            <a:r>
              <a:rPr lang="en-US" sz="1600" dirty="0" err="1" smtClean="0">
                <a:solidFill>
                  <a:schemeClr val="bg1"/>
                </a:solidFill>
              </a:rPr>
              <a:t>Speu</a:t>
            </a:r>
            <a:r>
              <a:rPr lang="en-US" sz="1600" dirty="0" smtClean="0">
                <a:solidFill>
                  <a:schemeClr val="bg1"/>
                </a:solidFill>
              </a:rPr>
              <a:t> province.</a:t>
            </a:r>
          </a:p>
          <a:p>
            <a:pPr>
              <a:buNone/>
            </a:pPr>
            <a:endParaRPr lang="en-US" sz="1700" dirty="0" smtClean="0">
              <a:solidFill>
                <a:schemeClr val="bg1"/>
              </a:solidFill>
            </a:endParaRPr>
          </a:p>
          <a:p>
            <a:pPr>
              <a:buNone/>
            </a:pPr>
            <a:r>
              <a:rPr lang="en-US" sz="1700" dirty="0" smtClean="0">
                <a:solidFill>
                  <a:schemeClr val="bg1"/>
                </a:solidFill>
              </a:rPr>
              <a:t>	</a:t>
            </a:r>
            <a:r>
              <a:rPr lang="en-US" sz="1600" dirty="0" smtClean="0">
                <a:solidFill>
                  <a:schemeClr val="bg1"/>
                </a:solidFill>
              </a:rPr>
              <a:t>From year 2008, the initiative has been processed by CP Enterprise along with individual farmers. </a:t>
            </a:r>
          </a:p>
          <a:p>
            <a:pPr>
              <a:buNone/>
            </a:pPr>
            <a:endParaRPr lang="en-US" sz="1700" dirty="0" smtClean="0">
              <a:solidFill>
                <a:schemeClr val="bg1"/>
              </a:solidFill>
            </a:endParaRPr>
          </a:p>
          <a:p>
            <a:pPr>
              <a:buNone/>
            </a:pPr>
            <a:r>
              <a:rPr lang="en-US" sz="1700" dirty="0" smtClean="0">
                <a:solidFill>
                  <a:schemeClr val="bg1"/>
                </a:solidFill>
              </a:rPr>
              <a:t>	</a:t>
            </a:r>
            <a:r>
              <a:rPr lang="en-US" sz="1600" dirty="0" smtClean="0">
                <a:solidFill>
                  <a:schemeClr val="bg1"/>
                </a:solidFill>
              </a:rPr>
              <a:t>The enterprise provides piglets, vaccination and foods to individual farmers. Individual farmers are responsible for proper farm, irrigation and nurture.</a:t>
            </a:r>
          </a:p>
          <a:p>
            <a:pPr>
              <a:buNone/>
            </a:pPr>
            <a:endParaRPr lang="en-US" sz="1700" dirty="0" smtClean="0">
              <a:solidFill>
                <a:schemeClr val="bg1"/>
              </a:solidFill>
            </a:endParaRPr>
          </a:p>
          <a:p>
            <a:pPr>
              <a:buNone/>
            </a:pPr>
            <a:r>
              <a:rPr lang="en-US" sz="1700" dirty="0" smtClean="0">
                <a:solidFill>
                  <a:schemeClr val="bg1"/>
                </a:solidFill>
              </a:rPr>
              <a:t>	</a:t>
            </a:r>
            <a:r>
              <a:rPr lang="en-US" sz="1600" dirty="0" smtClean="0">
                <a:solidFill>
                  <a:schemeClr val="bg1"/>
                </a:solidFill>
              </a:rPr>
              <a:t>CP Enterprise has two objectives of the marketing arrangement:</a:t>
            </a:r>
          </a:p>
          <a:p>
            <a:pPr>
              <a:buNone/>
            </a:pPr>
            <a:r>
              <a:rPr lang="en-US" sz="1600" dirty="0" smtClean="0">
                <a:solidFill>
                  <a:schemeClr val="bg1"/>
                </a:solidFill>
              </a:rPr>
              <a:t>	- Link or engage farmers to market </a:t>
            </a:r>
          </a:p>
          <a:p>
            <a:pPr>
              <a:buNone/>
            </a:pPr>
            <a:r>
              <a:rPr lang="en-US" sz="1600" dirty="0" smtClean="0">
                <a:solidFill>
                  <a:schemeClr val="bg1"/>
                </a:solidFill>
              </a:rPr>
              <a:t>	- Gain profit from the arrangement to the enterprises</a:t>
            </a:r>
          </a:p>
          <a:p>
            <a:pPr>
              <a:buNone/>
            </a:pPr>
            <a:endParaRPr lang="en-US" sz="1600" dirty="0" smtClean="0">
              <a:solidFill>
                <a:schemeClr val="bg1"/>
              </a:solidFill>
            </a:endParaRPr>
          </a:p>
          <a:p>
            <a:pPr>
              <a:buNone/>
            </a:pPr>
            <a:r>
              <a:rPr lang="en-US" sz="1600" dirty="0" smtClean="0">
                <a:solidFill>
                  <a:schemeClr val="bg1"/>
                </a:solidFill>
              </a:rPr>
              <a:t>	As a result, farmer can access to believable market with CP Enterprise. There is no price trick anymore to farmers. CP Enterprise itself can get suitable profits.</a:t>
            </a:r>
            <a:endParaRPr lang="en-US" sz="1600" dirty="0">
              <a:solidFill>
                <a:schemeClr val="bg1"/>
              </a:solidFill>
            </a:endParaRPr>
          </a:p>
        </p:txBody>
      </p:sp>
      <p:sp>
        <p:nvSpPr>
          <p:cNvPr id="6" name="Slide Number Placeholder 5"/>
          <p:cNvSpPr>
            <a:spLocks noGrp="1"/>
          </p:cNvSpPr>
          <p:nvPr>
            <p:ph type="sldNum" sz="quarter" idx="12"/>
          </p:nvPr>
        </p:nvSpPr>
        <p:spPr/>
        <p:txBody>
          <a:bodyPr/>
          <a:lstStyle/>
          <a:p>
            <a:fld id="{963E70D6-C56C-4126-A4E9-F936EA5412DE}" type="slidenum">
              <a:rPr lang="en-US" smtClean="0"/>
              <a:pPr/>
              <a:t>4</a:t>
            </a:fld>
            <a:endParaRPr lang="en-US" dirty="0"/>
          </a:p>
        </p:txBody>
      </p:sp>
      <p:pic>
        <p:nvPicPr>
          <p:cNvPr id="3074" name="Picture 6" descr="C:\Users\dentist\AppData\Local\Microsoft\Windows\Temporary Internet Files\Content.Word\IMG_9502.jpg"/>
          <p:cNvPicPr>
            <a:picLocks noChangeAspect="1" noChangeArrowheads="1"/>
          </p:cNvPicPr>
          <p:nvPr/>
        </p:nvPicPr>
        <p:blipFill>
          <a:blip r:embed="rId2"/>
          <a:srcRect/>
          <a:stretch>
            <a:fillRect/>
          </a:stretch>
        </p:blipFill>
        <p:spPr bwMode="auto">
          <a:xfrm>
            <a:off x="5029200" y="1752600"/>
            <a:ext cx="4038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6934200" cy="914400"/>
          </a:xfrm>
        </p:spPr>
        <p:txBody>
          <a:bodyPr>
            <a:normAutofit/>
          </a:bodyPr>
          <a:lstStyle/>
          <a:p>
            <a:pPr algn="l"/>
            <a:r>
              <a:rPr lang="en-US" sz="1800" dirty="0" smtClean="0">
                <a:solidFill>
                  <a:schemeClr val="bg1"/>
                </a:solidFill>
              </a:rPr>
              <a:t>2-2 </a:t>
            </a:r>
            <a:r>
              <a:rPr lang="en-US" sz="1800" u="sng" dirty="0" smtClean="0">
                <a:solidFill>
                  <a:schemeClr val="bg1"/>
                </a:solidFill>
              </a:rPr>
              <a:t>Between CEDAC Enterprise and Farmer Groups</a:t>
            </a:r>
            <a:endParaRPr lang="en-US" sz="1800" dirty="0">
              <a:solidFill>
                <a:schemeClr val="bg1"/>
              </a:solidFill>
            </a:endParaRPr>
          </a:p>
        </p:txBody>
      </p:sp>
      <p:sp>
        <p:nvSpPr>
          <p:cNvPr id="6" name="Content Placeholder 2"/>
          <p:cNvSpPr>
            <a:spLocks noGrp="1"/>
          </p:cNvSpPr>
          <p:nvPr>
            <p:ph idx="1"/>
          </p:nvPr>
        </p:nvSpPr>
        <p:spPr>
          <a:xfrm>
            <a:off x="914400" y="1524000"/>
            <a:ext cx="7010400" cy="5029200"/>
          </a:xfrm>
        </p:spPr>
        <p:txBody>
          <a:bodyPr>
            <a:normAutofit fontScale="92500" lnSpcReduction="10000"/>
          </a:bodyPr>
          <a:lstStyle/>
          <a:p>
            <a:pPr>
              <a:buNone/>
            </a:pPr>
            <a:r>
              <a:rPr lang="en-US" sz="1400" dirty="0" smtClean="0">
                <a:solidFill>
                  <a:schemeClr val="bg1"/>
                </a:solidFill>
              </a:rPr>
              <a:t>	</a:t>
            </a:r>
            <a:r>
              <a:rPr lang="en-US" sz="1800" dirty="0" smtClean="0">
                <a:solidFill>
                  <a:schemeClr val="bg1"/>
                </a:solidFill>
              </a:rPr>
              <a:t>CEDAC Enterprise and farmers living in </a:t>
            </a:r>
            <a:r>
              <a:rPr lang="en-US" sz="1800" dirty="0" err="1" smtClean="0">
                <a:solidFill>
                  <a:schemeClr val="bg1"/>
                </a:solidFill>
              </a:rPr>
              <a:t>Chorkchey</a:t>
            </a:r>
            <a:r>
              <a:rPr lang="en-US" sz="1800" dirty="0" smtClean="0">
                <a:solidFill>
                  <a:schemeClr val="bg1"/>
                </a:solidFill>
              </a:rPr>
              <a:t> Development Community located in </a:t>
            </a:r>
            <a:r>
              <a:rPr lang="en-US" sz="1800" dirty="0" err="1" smtClean="0">
                <a:solidFill>
                  <a:schemeClr val="bg1"/>
                </a:solidFill>
              </a:rPr>
              <a:t>Trapaing</a:t>
            </a:r>
            <a:r>
              <a:rPr lang="en-US" sz="1800" dirty="0" smtClean="0">
                <a:solidFill>
                  <a:schemeClr val="bg1"/>
                </a:solidFill>
              </a:rPr>
              <a:t> </a:t>
            </a:r>
            <a:r>
              <a:rPr lang="en-US" sz="1800" dirty="0" err="1" smtClean="0">
                <a:solidFill>
                  <a:schemeClr val="bg1"/>
                </a:solidFill>
              </a:rPr>
              <a:t>Thmor</a:t>
            </a:r>
            <a:r>
              <a:rPr lang="en-US" sz="1800" dirty="0" smtClean="0">
                <a:solidFill>
                  <a:schemeClr val="bg1"/>
                </a:solidFill>
              </a:rPr>
              <a:t> village, </a:t>
            </a:r>
            <a:r>
              <a:rPr lang="en-US" sz="1800" dirty="0" err="1" smtClean="0">
                <a:solidFill>
                  <a:schemeClr val="bg1"/>
                </a:solidFill>
              </a:rPr>
              <a:t>Trapaing</a:t>
            </a:r>
            <a:r>
              <a:rPr lang="en-US" sz="1800" dirty="0" smtClean="0">
                <a:solidFill>
                  <a:schemeClr val="bg1"/>
                </a:solidFill>
              </a:rPr>
              <a:t> </a:t>
            </a:r>
            <a:r>
              <a:rPr lang="en-US" sz="1800" dirty="0" err="1" smtClean="0">
                <a:solidFill>
                  <a:schemeClr val="bg1"/>
                </a:solidFill>
              </a:rPr>
              <a:t>Kor</a:t>
            </a:r>
            <a:r>
              <a:rPr lang="en-US" sz="1800" dirty="0" smtClean="0">
                <a:solidFill>
                  <a:schemeClr val="bg1"/>
                </a:solidFill>
              </a:rPr>
              <a:t> commune, Cheung Prey district, Kampong Cham province do the arrangement.</a:t>
            </a:r>
          </a:p>
          <a:p>
            <a:pPr>
              <a:buNone/>
            </a:pPr>
            <a:endParaRPr lang="en-US" sz="1800" dirty="0" smtClean="0">
              <a:solidFill>
                <a:schemeClr val="bg1"/>
              </a:solidFill>
            </a:endParaRPr>
          </a:p>
          <a:p>
            <a:pPr>
              <a:buNone/>
            </a:pPr>
            <a:r>
              <a:rPr lang="en-US" sz="1800" dirty="0" smtClean="0">
                <a:solidFill>
                  <a:schemeClr val="bg1"/>
                </a:solidFill>
              </a:rPr>
              <a:t>	From year 2005, the initiative has been processed by CEDAC Enterprise to market farmers’ products.</a:t>
            </a:r>
          </a:p>
          <a:p>
            <a:pPr>
              <a:buNone/>
            </a:pPr>
            <a:endParaRPr lang="en-US" sz="1800" dirty="0" smtClean="0">
              <a:solidFill>
                <a:schemeClr val="bg1"/>
              </a:solidFill>
            </a:endParaRPr>
          </a:p>
          <a:p>
            <a:pPr>
              <a:buNone/>
            </a:pPr>
            <a:r>
              <a:rPr lang="en-US" sz="1800" dirty="0" smtClean="0">
                <a:solidFill>
                  <a:schemeClr val="bg1"/>
                </a:solidFill>
              </a:rPr>
              <a:t>	In operational mechanism, those farmers supply organic pigs to CEDAC Enterprise. The enterprise provides farmers only with organic raising technique training. Following the technique as a whole, the products have been bought by CEDAC Enterprise. With such kind of products, CEDAC Enterprise provides them with a better price compared to middlemen’s. The price is 8,500 Riel per kg (about US$ 2.13), while the middlemen only offered 7,900 to 8,000 Riel per kg (about US$ 1.98 – 2). However, 500-600 Riel per kg higher from CEDAC Enterprise is included the price of product transportation. Farmers are responsible to directly send the products to CEDAC Enterprise.</a:t>
            </a:r>
            <a:endParaRPr lang="en-US" sz="1800" dirty="0">
              <a:solidFill>
                <a:schemeClr val="bg1"/>
              </a:solidFill>
            </a:endParaRPr>
          </a:p>
        </p:txBody>
      </p:sp>
      <p:sp>
        <p:nvSpPr>
          <p:cNvPr id="5" name="Slide Number Placeholder 4"/>
          <p:cNvSpPr>
            <a:spLocks noGrp="1"/>
          </p:cNvSpPr>
          <p:nvPr>
            <p:ph type="sldNum" sz="quarter" idx="12"/>
          </p:nvPr>
        </p:nvSpPr>
        <p:spPr/>
        <p:txBody>
          <a:bodyPr/>
          <a:lstStyle/>
          <a:p>
            <a:fld id="{963E70D6-C56C-4126-A4E9-F936EA5412DE}"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4343400" cy="4038600"/>
          </a:xfrm>
        </p:spPr>
        <p:txBody>
          <a:bodyPr>
            <a:normAutofit lnSpcReduction="10000"/>
          </a:bodyPr>
          <a:lstStyle/>
          <a:p>
            <a:pPr>
              <a:buNone/>
            </a:pPr>
            <a:r>
              <a:rPr lang="en-US" sz="1400" dirty="0" smtClean="0">
                <a:solidFill>
                  <a:schemeClr val="bg1"/>
                </a:solidFill>
              </a:rPr>
              <a:t>	</a:t>
            </a:r>
            <a:r>
              <a:rPr lang="en-US" sz="1800" dirty="0" smtClean="0">
                <a:solidFill>
                  <a:schemeClr val="bg1"/>
                </a:solidFill>
              </a:rPr>
              <a:t>CEDAC Enterprise has two main objectives of the marketing arrangement:</a:t>
            </a:r>
          </a:p>
          <a:p>
            <a:pPr>
              <a:buNone/>
            </a:pPr>
            <a:r>
              <a:rPr lang="en-US" sz="1800" dirty="0" smtClean="0">
                <a:solidFill>
                  <a:schemeClr val="bg1"/>
                </a:solidFill>
              </a:rPr>
              <a:t>	- Link or engage farmers to the market </a:t>
            </a:r>
          </a:p>
          <a:p>
            <a:pPr>
              <a:buNone/>
            </a:pPr>
            <a:r>
              <a:rPr lang="en-US" sz="1800" dirty="0" smtClean="0">
                <a:solidFill>
                  <a:schemeClr val="bg1"/>
                </a:solidFill>
              </a:rPr>
              <a:t>	- Gain profit from the arrangement to the enterprises</a:t>
            </a:r>
          </a:p>
          <a:p>
            <a:pPr>
              <a:buNone/>
            </a:pPr>
            <a:endParaRPr lang="en-US" sz="1800" dirty="0" smtClean="0">
              <a:solidFill>
                <a:schemeClr val="bg1"/>
              </a:solidFill>
            </a:endParaRPr>
          </a:p>
          <a:p>
            <a:pPr>
              <a:buNone/>
            </a:pPr>
            <a:r>
              <a:rPr lang="en-US" sz="1800" dirty="0" smtClean="0">
                <a:solidFill>
                  <a:schemeClr val="bg1"/>
                </a:solidFill>
              </a:rPr>
              <a:t>	As a result, farmer can access to believable market with CEDAC Enterprise. There is no price trick anymore to farmers. CEDAC Enterprise itself can get suitable profits.</a:t>
            </a:r>
            <a:endParaRPr lang="en-US" sz="1800" dirty="0">
              <a:solidFill>
                <a:schemeClr val="bg1"/>
              </a:solidFill>
            </a:endParaRPr>
          </a:p>
        </p:txBody>
      </p:sp>
      <p:sp>
        <p:nvSpPr>
          <p:cNvPr id="5" name="Slide Number Placeholder 4"/>
          <p:cNvSpPr>
            <a:spLocks noGrp="1"/>
          </p:cNvSpPr>
          <p:nvPr>
            <p:ph type="sldNum" sz="quarter" idx="12"/>
          </p:nvPr>
        </p:nvSpPr>
        <p:spPr/>
        <p:txBody>
          <a:bodyPr/>
          <a:lstStyle/>
          <a:p>
            <a:fld id="{963E70D6-C56C-4126-A4E9-F936EA5412DE}" type="slidenum">
              <a:rPr lang="en-US" smtClean="0"/>
              <a:pPr/>
              <a:t>6</a:t>
            </a:fld>
            <a:endParaRPr lang="en-US"/>
          </a:p>
        </p:txBody>
      </p:sp>
      <p:pic>
        <p:nvPicPr>
          <p:cNvPr id="4098" name="Picture 1" descr="C:\Users\dentist\AppData\Local\Microsoft\Windows\Temporary Internet Files\Content.Word\DSC08384.jpg"/>
          <p:cNvPicPr>
            <a:picLocks noChangeAspect="1" noChangeArrowheads="1"/>
          </p:cNvPicPr>
          <p:nvPr/>
        </p:nvPicPr>
        <p:blipFill>
          <a:blip r:embed="rId2"/>
          <a:srcRect/>
          <a:stretch>
            <a:fillRect/>
          </a:stretch>
        </p:blipFill>
        <p:spPr bwMode="auto">
          <a:xfrm>
            <a:off x="4572000" y="1752600"/>
            <a:ext cx="4114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609600"/>
            <a:ext cx="7467600" cy="838200"/>
          </a:xfrm>
        </p:spPr>
        <p:txBody>
          <a:bodyPr>
            <a:normAutofit/>
          </a:bodyPr>
          <a:lstStyle/>
          <a:p>
            <a:pPr algn="l"/>
            <a:r>
              <a:rPr lang="en-US" sz="2700" dirty="0" smtClean="0">
                <a:solidFill>
                  <a:schemeClr val="bg1"/>
                </a:solidFill>
              </a:rPr>
              <a:t>3. </a:t>
            </a:r>
            <a:r>
              <a:rPr lang="en-US" sz="2700" u="sng" dirty="0" smtClean="0">
                <a:solidFill>
                  <a:schemeClr val="bg1"/>
                </a:solidFill>
              </a:rPr>
              <a:t>The case of vegetable marketing arrangement</a:t>
            </a:r>
            <a:endParaRPr lang="en-US" sz="3200" u="sng" dirty="0">
              <a:solidFill>
                <a:schemeClr val="bg1"/>
              </a:solidFill>
            </a:endParaRPr>
          </a:p>
        </p:txBody>
      </p:sp>
      <p:sp>
        <p:nvSpPr>
          <p:cNvPr id="3" name="Content Placeholder 2"/>
          <p:cNvSpPr>
            <a:spLocks noGrp="1"/>
          </p:cNvSpPr>
          <p:nvPr>
            <p:ph idx="1"/>
          </p:nvPr>
        </p:nvSpPr>
        <p:spPr>
          <a:xfrm>
            <a:off x="838200" y="1447800"/>
            <a:ext cx="7010400" cy="4953000"/>
          </a:xfrm>
        </p:spPr>
        <p:txBody>
          <a:bodyPr>
            <a:normAutofit fontScale="92500" lnSpcReduction="20000"/>
          </a:bodyPr>
          <a:lstStyle/>
          <a:p>
            <a:pPr>
              <a:buNone/>
            </a:pPr>
            <a:r>
              <a:rPr lang="en-US" sz="1400" dirty="0" smtClean="0">
                <a:solidFill>
                  <a:schemeClr val="bg1"/>
                </a:solidFill>
              </a:rPr>
              <a:t>	</a:t>
            </a:r>
            <a:r>
              <a:rPr lang="en-US" sz="1900" dirty="0" smtClean="0">
                <a:solidFill>
                  <a:schemeClr val="bg1"/>
                </a:solidFill>
              </a:rPr>
              <a:t>There is a case in arrangement between enterprise and farmers on organic vegetables with individual contract. CEDAC enterprise and farmers living in </a:t>
            </a:r>
            <a:r>
              <a:rPr lang="en-US" sz="1900" dirty="0" err="1" smtClean="0">
                <a:solidFill>
                  <a:schemeClr val="bg1"/>
                </a:solidFill>
              </a:rPr>
              <a:t>Thmor</a:t>
            </a:r>
            <a:r>
              <a:rPr lang="en-US" sz="1900" dirty="0" smtClean="0">
                <a:solidFill>
                  <a:schemeClr val="bg1"/>
                </a:solidFill>
              </a:rPr>
              <a:t> Reap Vegetable Community located in </a:t>
            </a:r>
            <a:r>
              <a:rPr lang="en-US" sz="1900" dirty="0" err="1" smtClean="0">
                <a:solidFill>
                  <a:schemeClr val="bg1"/>
                </a:solidFill>
              </a:rPr>
              <a:t>Thmor</a:t>
            </a:r>
            <a:r>
              <a:rPr lang="en-US" sz="1900" dirty="0" smtClean="0">
                <a:solidFill>
                  <a:schemeClr val="bg1"/>
                </a:solidFill>
              </a:rPr>
              <a:t> Reap village, </a:t>
            </a:r>
            <a:r>
              <a:rPr lang="en-US" sz="1900" dirty="0" err="1" smtClean="0">
                <a:solidFill>
                  <a:schemeClr val="bg1"/>
                </a:solidFill>
              </a:rPr>
              <a:t>Pongror</a:t>
            </a:r>
            <a:r>
              <a:rPr lang="en-US" sz="1900" dirty="0" smtClean="0">
                <a:solidFill>
                  <a:schemeClr val="bg1"/>
                </a:solidFill>
              </a:rPr>
              <a:t> commune, </a:t>
            </a:r>
            <a:r>
              <a:rPr lang="en-US" sz="1900" dirty="0" err="1" smtClean="0">
                <a:solidFill>
                  <a:schemeClr val="bg1"/>
                </a:solidFill>
              </a:rPr>
              <a:t>Rolea</a:t>
            </a:r>
            <a:r>
              <a:rPr lang="en-US" sz="1900" dirty="0" smtClean="0">
                <a:solidFill>
                  <a:schemeClr val="bg1"/>
                </a:solidFill>
              </a:rPr>
              <a:t> </a:t>
            </a:r>
            <a:r>
              <a:rPr lang="en-US" sz="1900" dirty="0" err="1" smtClean="0">
                <a:solidFill>
                  <a:schemeClr val="bg1"/>
                </a:solidFill>
              </a:rPr>
              <a:t>Ph’Ear</a:t>
            </a:r>
            <a:r>
              <a:rPr lang="en-US" sz="1900" dirty="0" smtClean="0">
                <a:solidFill>
                  <a:schemeClr val="bg1"/>
                </a:solidFill>
              </a:rPr>
              <a:t> district, Kampong </a:t>
            </a:r>
            <a:r>
              <a:rPr lang="en-US" sz="1900" dirty="0" err="1" smtClean="0">
                <a:solidFill>
                  <a:schemeClr val="bg1"/>
                </a:solidFill>
              </a:rPr>
              <a:t>Chhnang</a:t>
            </a:r>
            <a:r>
              <a:rPr lang="en-US" sz="1900" dirty="0" smtClean="0">
                <a:solidFill>
                  <a:schemeClr val="bg1"/>
                </a:solidFill>
              </a:rPr>
              <a:t> province, done the arrangement.</a:t>
            </a:r>
          </a:p>
          <a:p>
            <a:pPr>
              <a:buNone/>
            </a:pPr>
            <a:endParaRPr lang="en-US" sz="1900" dirty="0" smtClean="0">
              <a:solidFill>
                <a:schemeClr val="bg1"/>
              </a:solidFill>
            </a:endParaRPr>
          </a:p>
          <a:p>
            <a:pPr>
              <a:buNone/>
            </a:pPr>
            <a:r>
              <a:rPr lang="en-US" sz="1900" dirty="0" smtClean="0">
                <a:solidFill>
                  <a:schemeClr val="bg1"/>
                </a:solidFill>
              </a:rPr>
              <a:t>	From year 2005, the initiative has been processed by CEDAC Enterprise to market farmers’ products.</a:t>
            </a:r>
          </a:p>
          <a:p>
            <a:pPr>
              <a:buNone/>
            </a:pPr>
            <a:endParaRPr lang="en-US" sz="1900" dirty="0" smtClean="0">
              <a:solidFill>
                <a:schemeClr val="bg1"/>
              </a:solidFill>
            </a:endParaRPr>
          </a:p>
          <a:p>
            <a:pPr>
              <a:buNone/>
            </a:pPr>
            <a:r>
              <a:rPr lang="en-US" sz="1900" dirty="0" smtClean="0">
                <a:solidFill>
                  <a:schemeClr val="bg1"/>
                </a:solidFill>
              </a:rPr>
              <a:t>	In operational mechanism, signing farmers supply organic vegetables to CEDAC Enterprise. The enterprise provides farmers only with organic growing technique training. Following the technique as a whole, the products have been bought by CEDAC Enterprise. With such kind of products, CEDAC Enterprise provides them with a better price compared to middlemen. Generally, the price is 400-500 Riel (about US$ 0.10-0.13) per kg higher than middlemen. It is included the price of product transportation. Farmers are responsible to directly send the products to CEDAC Enterprise.</a:t>
            </a:r>
            <a:endParaRPr lang="en-US" sz="1900" dirty="0">
              <a:solidFill>
                <a:schemeClr val="bg1"/>
              </a:solidFill>
            </a:endParaRPr>
          </a:p>
        </p:txBody>
      </p:sp>
      <p:sp>
        <p:nvSpPr>
          <p:cNvPr id="5" name="Slide Number Placeholder 4"/>
          <p:cNvSpPr>
            <a:spLocks noGrp="1"/>
          </p:cNvSpPr>
          <p:nvPr>
            <p:ph type="sldNum" sz="quarter" idx="12"/>
          </p:nvPr>
        </p:nvSpPr>
        <p:spPr/>
        <p:txBody>
          <a:bodyPr/>
          <a:lstStyle/>
          <a:p>
            <a:fld id="{963E70D6-C56C-4126-A4E9-F936EA5412DE}"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4419600" cy="3733800"/>
          </a:xfrm>
        </p:spPr>
        <p:txBody>
          <a:bodyPr>
            <a:normAutofit/>
          </a:bodyPr>
          <a:lstStyle/>
          <a:p>
            <a:pPr>
              <a:buNone/>
            </a:pPr>
            <a:r>
              <a:rPr lang="en-US" sz="1400" dirty="0" smtClean="0">
                <a:solidFill>
                  <a:schemeClr val="bg1"/>
                </a:solidFill>
              </a:rPr>
              <a:t>	</a:t>
            </a:r>
            <a:r>
              <a:rPr lang="en-US" sz="1800" dirty="0" smtClean="0">
                <a:solidFill>
                  <a:schemeClr val="bg1"/>
                </a:solidFill>
              </a:rPr>
              <a:t>The objectives of the marketing arrangement are:</a:t>
            </a:r>
          </a:p>
          <a:p>
            <a:pPr>
              <a:buNone/>
            </a:pPr>
            <a:r>
              <a:rPr lang="en-US" sz="1800" dirty="0" smtClean="0">
                <a:solidFill>
                  <a:schemeClr val="bg1"/>
                </a:solidFill>
              </a:rPr>
              <a:t>	- Link or engage farmers to market </a:t>
            </a:r>
          </a:p>
          <a:p>
            <a:pPr>
              <a:buNone/>
            </a:pPr>
            <a:r>
              <a:rPr lang="en-US" sz="1800" dirty="0" smtClean="0">
                <a:solidFill>
                  <a:schemeClr val="bg1"/>
                </a:solidFill>
              </a:rPr>
              <a:t>	- Gain profits from the arrangement to the Enterprise</a:t>
            </a:r>
          </a:p>
          <a:p>
            <a:pPr>
              <a:buNone/>
            </a:pPr>
            <a:endParaRPr lang="en-US" sz="1800" dirty="0" smtClean="0">
              <a:solidFill>
                <a:schemeClr val="bg1"/>
              </a:solidFill>
            </a:endParaRPr>
          </a:p>
          <a:p>
            <a:pPr>
              <a:buNone/>
            </a:pPr>
            <a:r>
              <a:rPr lang="en-US" sz="1800" dirty="0" smtClean="0">
                <a:solidFill>
                  <a:schemeClr val="bg1"/>
                </a:solidFill>
              </a:rPr>
              <a:t>	As a result, farmer can access to believable market with CEDAC Enterprise. There is no price trick anymore to farmers. CEDAC Enterprise itself can get suitable profits.</a:t>
            </a:r>
            <a:endParaRPr lang="en-US" sz="1800" dirty="0">
              <a:solidFill>
                <a:schemeClr val="bg1"/>
              </a:solidFill>
            </a:endParaRPr>
          </a:p>
        </p:txBody>
      </p:sp>
      <p:sp>
        <p:nvSpPr>
          <p:cNvPr id="5" name="Slide Number Placeholder 4"/>
          <p:cNvSpPr>
            <a:spLocks noGrp="1"/>
          </p:cNvSpPr>
          <p:nvPr>
            <p:ph type="sldNum" sz="quarter" idx="12"/>
          </p:nvPr>
        </p:nvSpPr>
        <p:spPr/>
        <p:txBody>
          <a:bodyPr/>
          <a:lstStyle/>
          <a:p>
            <a:fld id="{963E70D6-C56C-4126-A4E9-F936EA5412DE}" type="slidenum">
              <a:rPr lang="en-US" smtClean="0"/>
              <a:pPr/>
              <a:t>8</a:t>
            </a:fld>
            <a:endParaRPr lang="en-US"/>
          </a:p>
        </p:txBody>
      </p:sp>
      <p:pic>
        <p:nvPicPr>
          <p:cNvPr id="6146" name="Picture 4" descr="C:\Users\dentist\Desktop\Picture for case study\_MG_6860.jpg"/>
          <p:cNvPicPr>
            <a:picLocks noChangeAspect="1" noChangeArrowheads="1"/>
          </p:cNvPicPr>
          <p:nvPr/>
        </p:nvPicPr>
        <p:blipFill>
          <a:blip r:embed="rId2"/>
          <a:srcRect/>
          <a:stretch>
            <a:fillRect/>
          </a:stretch>
        </p:blipFill>
        <p:spPr bwMode="auto">
          <a:xfrm>
            <a:off x="4724400" y="1554192"/>
            <a:ext cx="4283364"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114800" y="685800"/>
            <a:ext cx="4038600" cy="5867400"/>
          </a:xfrm>
        </p:spPr>
        <p:txBody>
          <a:bodyPr>
            <a:normAutofit fontScale="90000"/>
          </a:bodyPr>
          <a:lstStyle/>
          <a:p>
            <a:pPr algn="l"/>
            <a:r>
              <a:rPr lang="en-US" sz="1600" dirty="0" smtClean="0">
                <a:solidFill>
                  <a:schemeClr val="bg1"/>
                </a:solidFill>
              </a:rPr>
              <a:t>It is a good opportunity for farmers if they form in group and do farming together. The successful marketing arrangement is prepared in group or cooperative. But all farmers are asked to sign in farming contract individually. The ability of farming in group guarantees the production capacity. Besides getting high price from their products individually, farmers can get more benefit from shares of group. Along with the process, technical problem needs to be solved in order to improve the process of the arrangement. So far, to market their products, farmers seem to be in the dream. There is no certainty in selling their products to. The market from middlemen sets low price for their products. Farmers do not trust in such kind of market. Now farmers likely trust in market from the arrangement. The high price factor and market factor seem to be the same, but the word “High Price” to the products is the only word which farmers interestingly want to listen at the first time. There is the link between these four factors contribute to the successful marking arrangement. Each factor should be performed and ensured well at the same time in order to increase the level of success in marketing arrangement.</a:t>
            </a:r>
            <a:endParaRPr lang="en-US" sz="1600" u="sng" dirty="0">
              <a:solidFill>
                <a:schemeClr val="bg1"/>
              </a:solidFill>
            </a:endParaRPr>
          </a:p>
        </p:txBody>
      </p:sp>
      <p:sp>
        <p:nvSpPr>
          <p:cNvPr id="4" name="Slide Number Placeholder 3"/>
          <p:cNvSpPr>
            <a:spLocks noGrp="1"/>
          </p:cNvSpPr>
          <p:nvPr>
            <p:ph type="sldNum" sz="quarter" idx="12"/>
          </p:nvPr>
        </p:nvSpPr>
        <p:spPr/>
        <p:txBody>
          <a:bodyPr/>
          <a:lstStyle/>
          <a:p>
            <a:fld id="{963E70D6-C56C-4126-A4E9-F936EA5412DE}" type="slidenum">
              <a:rPr lang="en-US" smtClean="0"/>
              <a:pPr/>
              <a:t>9</a:t>
            </a:fld>
            <a:endParaRPr lang="en-US"/>
          </a:p>
        </p:txBody>
      </p:sp>
      <p:sp>
        <p:nvSpPr>
          <p:cNvPr id="7" name="Title 1"/>
          <p:cNvSpPr txBox="1">
            <a:spLocks/>
          </p:cNvSpPr>
          <p:nvPr/>
        </p:nvSpPr>
        <p:spPr>
          <a:xfrm>
            <a:off x="533400" y="533400"/>
            <a:ext cx="1143000" cy="6858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sng" strike="noStrike" kern="1200" cap="none" spc="0" normalizeH="0" baseline="0" noProof="0" dirty="0" smtClean="0">
                <a:ln>
                  <a:noFill/>
                </a:ln>
                <a:solidFill>
                  <a:schemeClr val="bg1"/>
                </a:solidFill>
                <a:effectLst/>
                <a:uLnTx/>
                <a:uFillTx/>
                <a:latin typeface="+mj-lt"/>
                <a:ea typeface="+mj-ea"/>
                <a:cs typeface="+mj-cs"/>
              </a:rPr>
              <a:t>Findings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0" i="0" u="sng" strike="noStrike" kern="1200" cap="none" spc="0" normalizeH="0" baseline="0" noProof="0" dirty="0">
              <a:ln>
                <a:noFill/>
              </a:ln>
              <a:solidFill>
                <a:schemeClr val="bg1"/>
              </a:solidFill>
              <a:effectLst/>
              <a:uLnTx/>
              <a:uFillTx/>
              <a:latin typeface="+mj-lt"/>
              <a:ea typeface="+mj-ea"/>
              <a:cs typeface="+mj-cs"/>
            </a:endParaRPr>
          </a:p>
        </p:txBody>
      </p:sp>
      <p:grpSp>
        <p:nvGrpSpPr>
          <p:cNvPr id="7170" name="Group 2"/>
          <p:cNvGrpSpPr>
            <a:grpSpLocks/>
          </p:cNvGrpSpPr>
          <p:nvPr/>
        </p:nvGrpSpPr>
        <p:grpSpPr bwMode="auto">
          <a:xfrm>
            <a:off x="152400" y="1905000"/>
            <a:ext cx="3962400" cy="3733800"/>
            <a:chOff x="2610" y="1250"/>
            <a:chExt cx="5925" cy="5400"/>
          </a:xfrm>
        </p:grpSpPr>
        <p:sp>
          <p:nvSpPr>
            <p:cNvPr id="7171" name="Oval 3"/>
            <p:cNvSpPr>
              <a:spLocks noChangeArrowheads="1"/>
            </p:cNvSpPr>
            <p:nvPr/>
          </p:nvSpPr>
          <p:spPr bwMode="auto">
            <a:xfrm>
              <a:off x="2610" y="2207"/>
              <a:ext cx="3645" cy="3315"/>
            </a:xfrm>
            <a:prstGeom prst="ellipse">
              <a:avLst/>
            </a:prstGeom>
            <a:gradFill rotWithShape="1">
              <a:gsLst>
                <a:gs pos="0">
                  <a:srgbClr val="FFFF00">
                    <a:alpha val="0"/>
                  </a:srgbClr>
                </a:gs>
                <a:gs pos="100000">
                  <a:srgbClr val="FFFF00">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DaunPenh" charset="0"/>
                <a:ea typeface="Arial" pitchFamily="34" charset="0"/>
                <a:cs typeface="DaunPenh"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DaunPenh" charset="0"/>
                <a:ea typeface="Arial" pitchFamily="34" charset="0"/>
                <a:cs typeface="DaunPenh"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Arial" pitchFamily="34" charset="0"/>
                  <a:cs typeface="DaunPenh" charset="0"/>
                </a:rPr>
                <a:t>High price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72" name="Oval 4"/>
            <p:cNvSpPr>
              <a:spLocks noChangeArrowheads="1"/>
            </p:cNvSpPr>
            <p:nvPr/>
          </p:nvSpPr>
          <p:spPr bwMode="auto">
            <a:xfrm>
              <a:off x="3885" y="1250"/>
              <a:ext cx="3480" cy="3225"/>
            </a:xfrm>
            <a:prstGeom prst="ellipse">
              <a:avLst/>
            </a:prstGeom>
            <a:gradFill rotWithShape="1">
              <a:gsLst>
                <a:gs pos="0">
                  <a:srgbClr val="7030A0">
                    <a:alpha val="0"/>
                  </a:srgbClr>
                </a:gs>
                <a:gs pos="100000">
                  <a:srgbClr val="7030A0">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Arial" pitchFamily="34" charset="0"/>
                  <a:cs typeface="Arial" pitchFamily="34" charset="0"/>
                </a:rPr>
                <a:t>Technical enhancement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73" name="Oval 5"/>
            <p:cNvSpPr>
              <a:spLocks noChangeArrowheads="1"/>
            </p:cNvSpPr>
            <p:nvPr/>
          </p:nvSpPr>
          <p:spPr bwMode="auto">
            <a:xfrm>
              <a:off x="4947" y="2158"/>
              <a:ext cx="3588" cy="3315"/>
            </a:xfrm>
            <a:prstGeom prst="ellipse">
              <a:avLst/>
            </a:prstGeom>
            <a:gradFill rotWithShape="1">
              <a:gsLst>
                <a:gs pos="0">
                  <a:srgbClr val="00B0F0">
                    <a:alpha val="0"/>
                  </a:srgbClr>
                </a:gs>
                <a:gs pos="100000">
                  <a:srgbClr val="00B0F0">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DaunPenh" charset="0"/>
                <a:ea typeface="Arial" pitchFamily="34" charset="0"/>
                <a:cs typeface="Arial" pitchFamily="34"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DaunPenh" charset="0"/>
                <a:ea typeface="Arial" pitchFamily="34" charset="0"/>
                <a:cs typeface="Arial" pitchFamily="34" charset="0"/>
              </a:endParaRPr>
            </a:p>
            <a:p>
              <a:pPr marL="0" marR="0" lvl="0" indent="0" algn="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Arial" pitchFamily="34" charset="0"/>
                  <a:cs typeface="Arial" pitchFamily="34" charset="0"/>
                </a:rPr>
                <a:t>Market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74" name="Oval 6"/>
            <p:cNvSpPr>
              <a:spLocks noChangeArrowheads="1"/>
            </p:cNvSpPr>
            <p:nvPr/>
          </p:nvSpPr>
          <p:spPr bwMode="auto">
            <a:xfrm>
              <a:off x="3900" y="3335"/>
              <a:ext cx="3510" cy="3315"/>
            </a:xfrm>
            <a:prstGeom prst="ellipse">
              <a:avLst/>
            </a:prstGeom>
            <a:gradFill rotWithShape="1">
              <a:gsLst>
                <a:gs pos="0">
                  <a:srgbClr val="C0504D">
                    <a:alpha val="0"/>
                  </a:srgbClr>
                </a:gs>
                <a:gs pos="100000">
                  <a:srgbClr val="C0504D">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DaunPenh"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DaunPenh"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DaunPenh"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Arial" pitchFamily="34" charset="0"/>
                  <a:cs typeface="Arial" pitchFamily="34" charset="0"/>
                </a:rPr>
                <a:t>Working in group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75" name="AutoShape 7"/>
            <p:cNvSpPr>
              <a:spLocks noChangeArrowheads="1"/>
            </p:cNvSpPr>
            <p:nvPr/>
          </p:nvSpPr>
          <p:spPr bwMode="auto">
            <a:xfrm>
              <a:off x="4947" y="3335"/>
              <a:ext cx="1293" cy="1140"/>
            </a:xfrm>
            <a:prstGeom prst="roundRect">
              <a:avLst>
                <a:gd name="adj" fmla="val 16667"/>
              </a:avLst>
            </a:prstGeom>
            <a:gradFill rotWithShape="1">
              <a:gsLst>
                <a:gs pos="0">
                  <a:srgbClr val="00B050"/>
                </a:gs>
                <a:gs pos="100000">
                  <a:srgbClr val="00B050">
                    <a:gamma/>
                    <a:shade val="46275"/>
                    <a:invGamma/>
                  </a:srgbClr>
                </a:gs>
              </a:gsLst>
              <a:lin ang="5400000" scaled="1"/>
            </a:gradFill>
            <a:ln w="9525" algn="ctr">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      </a:t>
              </a:r>
              <a:r>
                <a:rPr kumimoji="0" lang="en-US" sz="1100" b="1" i="0" u="none" strike="noStrike" cap="none" normalizeH="0" baseline="0" smtClean="0">
                  <a:ln>
                    <a:noFill/>
                  </a:ln>
                  <a:solidFill>
                    <a:schemeClr val="tx1"/>
                  </a:solidFill>
                  <a:effectLst/>
                  <a:latin typeface="Calibri" pitchFamily="34" charset="0"/>
                  <a:ea typeface="Arial" pitchFamily="34" charset="0"/>
                  <a:cs typeface="Arial" pitchFamily="34" charset="0"/>
                </a:rPr>
                <a:t>Success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257</TotalTime>
  <Words>293</Words>
  <Application>Microsoft Office PowerPoint</Application>
  <PresentationFormat>On-screen Show (4:3)</PresentationFormat>
  <Paragraphs>70</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Technic</vt:lpstr>
      <vt:lpstr>Case of Successful Marketing Arrangements in Cambodia (Rice, Pig and Vegetable)</vt:lpstr>
      <vt:lpstr>1. The case of rice marketing arrangement</vt:lpstr>
      <vt:lpstr>The objectives of the marketing arrangement are: - Link or engage farmers to the markets - Enhance farmers to adapt and adopt the new innovation system - Keep farmers with value add of their products  - Gain profit from this work to CEDAC Enterprise  As a result, after over 4 year process, farmer access to believable market with CEDAC Enterprise. Value added of their product is prevented as a whole. And CEDAC Enterprise keeps playing as a domestic enterprise with its acceptable profits. Interestingly, as it is observed, there this still have a limitation of new innovation adoption among farmers, while the adaptation is regularly seen.</vt:lpstr>
      <vt:lpstr>2. The case of pig marketing arrangement    2-1 Between CP Enterprise and Individual Farmers</vt:lpstr>
      <vt:lpstr>2-2 Between CEDAC Enterprise and Farmer Groups</vt:lpstr>
      <vt:lpstr>PowerPoint Presentation</vt:lpstr>
      <vt:lpstr>3. The case of vegetable marketing arrangement</vt:lpstr>
      <vt:lpstr>PowerPoint Presentation</vt:lpstr>
      <vt:lpstr>It is a good opportunity for farmers if they form in group and do farming together. The successful marketing arrangement is prepared in group or cooperative. But all farmers are asked to sign in farming contract individually. The ability of farming in group guarantees the production capacity. Besides getting high price from their products individually, farmers can get more benefit from shares of group. Along with the process, technical problem needs to be solved in order to improve the process of the arrangement. So far, to market their products, farmers seem to be in the dream. There is no certainty in selling their products to. The market from middlemen sets low price for their products. Farmers do not trust in such kind of market. Now farmers likely trust in market from the arrangement. The high price factor and market factor seem to be the same, but the word “High Price” to the products is the only word which farmers interestingly want to listen at the first time. There is the link between these four factors contribute to the successful marking arrangement. Each factor should be performed and ensured well at the same time in order to increase the level of success in marketing arrangement.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RADIOGRAPHY PRESENTATION (periapical, panoramic, and cephalomatrix radiography)</dc:title>
  <dc:creator>dentist</dc:creator>
  <cp:lastModifiedBy>AFA</cp:lastModifiedBy>
  <cp:revision>60</cp:revision>
  <cp:lastPrinted>2013-05-07T11:36:04Z</cp:lastPrinted>
  <dcterms:created xsi:type="dcterms:W3CDTF">2012-11-05T03:43:57Z</dcterms:created>
  <dcterms:modified xsi:type="dcterms:W3CDTF">2013-05-07T11:36:14Z</dcterms:modified>
</cp:coreProperties>
</file>