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2" r:id="rId6"/>
    <p:sldId id="260" r:id="rId7"/>
    <p:sldId id="261" r:id="rId8"/>
    <p:sldId id="263" r:id="rId9"/>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26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Growing Business with Smallholders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7837A8-7060-4732-B58A-B6AA252C4C27}" type="datetimeFigureOut">
              <a:rPr lang="en-US" smtClean="0"/>
              <a:pPr/>
              <a:t>5/3/2013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Sustainable Agriculture and Environment Development Association (SAEDA)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D16FDE-DBB1-4BF8-912C-3EA38F046B32}" type="slidenum">
              <a:rPr lang="en-US" smtClean="0"/>
              <a:pPr/>
              <a:t>‹#›</a:t>
            </a:fld>
            <a:endParaRPr lang="en-US"/>
          </a:p>
        </p:txBody>
      </p:sp>
    </p:spTree>
    <p:extLst>
      <p:ext uri="{BB962C8B-B14F-4D97-AF65-F5344CB8AC3E}">
        <p14:creationId xmlns:p14="http://schemas.microsoft.com/office/powerpoint/2010/main" val="236267150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Growing Business with Smallholders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E90B8-9910-4A50-90E8-78CC2592A081}" type="datetimeFigureOut">
              <a:rPr lang="en-US" smtClean="0"/>
              <a:pPr/>
              <a:t>5/3/2013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Sustainable Agriculture and Environment Development Association (SAEDA)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B6A2B-2170-49D8-8DCE-D53858A12936}" type="slidenum">
              <a:rPr lang="en-US" smtClean="0"/>
              <a:pPr/>
              <a:t>‹#›</a:t>
            </a:fld>
            <a:endParaRPr lang="en-US"/>
          </a:p>
        </p:txBody>
      </p:sp>
    </p:spTree>
    <p:extLst>
      <p:ext uri="{BB962C8B-B14F-4D97-AF65-F5344CB8AC3E}">
        <p14:creationId xmlns:p14="http://schemas.microsoft.com/office/powerpoint/2010/main" val="415631010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nvworld.org/en/countries/laos/our-work/projects/rice-building-income-independence-and-empowerment-for-farmers-bii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EMRIP was successful in connecting a large number of smallholder rice farmers and rice millers to establish fair and equitable trading relations.  Smallholder rice farmers significantly increased their production and income from improved input and extension support from partner millers.  Around 300 farmer groups were established in six provinces during the project.  These groups require additional on-going support to improve their operational efficiency.  SNV envisages the establishment of more groups that will require capacity building support for start-up and management.</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Building Income, Independence and Empowerment for Farmers (BIIE) project supports capacity building for existing and new farmer groups in </a:t>
            </a:r>
            <a:r>
              <a:rPr lang="en-US" sz="1200" b="0" i="0" kern="1200" dirty="0" err="1" smtClean="0">
                <a:solidFill>
                  <a:schemeClr val="tx1"/>
                </a:solidFill>
                <a:latin typeface="+mn-lt"/>
                <a:ea typeface="+mn-ea"/>
                <a:cs typeface="+mn-cs"/>
              </a:rPr>
              <a:t>Khammouane</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Savannakhet</a:t>
            </a:r>
            <a:r>
              <a:rPr lang="en-US" sz="1200" b="0" i="0" kern="1200" dirty="0" smtClean="0">
                <a:solidFill>
                  <a:schemeClr val="tx1"/>
                </a:solidFill>
                <a:latin typeface="+mn-lt"/>
                <a:ea typeface="+mn-ea"/>
                <a:cs typeface="+mn-cs"/>
              </a:rPr>
              <a:t> provinces. Rural farmers are empowered to access information which will afford them economic leverage opportunities, and assist them to better negotiate trading conditions, resulting in increased income potential and decreased risk.</a:t>
            </a:r>
          </a:p>
          <a:p>
            <a:r>
              <a:rPr lang="en-US" sz="1200" b="0" i="0" kern="1200" dirty="0" smtClean="0">
                <a:solidFill>
                  <a:schemeClr val="tx1"/>
                </a:solidFill>
                <a:latin typeface="+mn-lt"/>
                <a:ea typeface="+mn-ea"/>
                <a:cs typeface="+mn-cs"/>
              </a:rPr>
              <a:t>The BIIE project aims to increase income for 2,500 smallholder rice farmers by 20% by 2015.</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BIIE project supports selected rice mills and farmer groups to build their capacity in the following areas: forming and strengthening producer groups and associations; gaining access to input, extension and credit; and leadership and management skills.  The project also supports farmers, miller groups, and associations to </a:t>
            </a:r>
            <a:r>
              <a:rPr lang="en-US" sz="1200" b="0" i="0" kern="1200" dirty="0" err="1" smtClean="0">
                <a:solidFill>
                  <a:schemeClr val="tx1"/>
                </a:solidFill>
                <a:latin typeface="+mn-lt"/>
                <a:ea typeface="+mn-ea"/>
                <a:cs typeface="+mn-cs"/>
              </a:rPr>
              <a:t>organise</a:t>
            </a:r>
            <a:r>
              <a:rPr lang="en-US" sz="1200" b="0" i="0" kern="1200" dirty="0" smtClean="0">
                <a:solidFill>
                  <a:schemeClr val="tx1"/>
                </a:solidFill>
                <a:latin typeface="+mn-lt"/>
                <a:ea typeface="+mn-ea"/>
                <a:cs typeface="+mn-cs"/>
              </a:rPr>
              <a:t> policy dialogue with relevant government agencies to improve framework conditions for the rice sector in Laos.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Source: </a:t>
            </a:r>
            <a:r>
              <a:rPr lang="en-US" dirty="0" smtClean="0">
                <a:hlinkClick r:id="rId3"/>
              </a:rPr>
              <a:t>http://www.snvworld.org/en/countries/laos/our-work/projects/rice-building-income-independence-and-empowerment-for-farmers-biie</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ABB6A2B-2170-49D8-8DCE-D53858A12936}" type="slidenum">
              <a:rPr lang="en-US" smtClean="0"/>
              <a:pPr/>
              <a:t>1</a:t>
            </a:fld>
            <a:endParaRPr lang="en-US"/>
          </a:p>
        </p:txBody>
      </p:sp>
      <p:sp>
        <p:nvSpPr>
          <p:cNvPr id="5" name="Date Placeholder 4"/>
          <p:cNvSpPr>
            <a:spLocks noGrp="1"/>
          </p:cNvSpPr>
          <p:nvPr>
            <p:ph type="dt" idx="11"/>
          </p:nvPr>
        </p:nvSpPr>
        <p:spPr/>
        <p:txBody>
          <a:bodyPr/>
          <a:lstStyle/>
          <a:p>
            <a:fld id="{EE8E90B8-9910-4A50-90E8-78CC2592A081}" type="datetimeFigureOut">
              <a:rPr lang="en-US" smtClean="0"/>
              <a:pPr/>
              <a:t>5/3/2013</a:t>
            </a:fld>
            <a:endParaRPr lang="en-US"/>
          </a:p>
        </p:txBody>
      </p:sp>
      <p:sp>
        <p:nvSpPr>
          <p:cNvPr id="6" name="Footer Placeholder 5"/>
          <p:cNvSpPr>
            <a:spLocks noGrp="1"/>
          </p:cNvSpPr>
          <p:nvPr>
            <p:ph type="ftr" sz="quarter" idx="12"/>
          </p:nvPr>
        </p:nvSpPr>
        <p:spPr/>
        <p:txBody>
          <a:bodyPr/>
          <a:lstStyle/>
          <a:p>
            <a:r>
              <a:rPr lang="en-US" smtClean="0"/>
              <a:t>Sustainable Agriculture and Environment Development Association (SAEDA)</a:t>
            </a:r>
            <a:endParaRPr lang="en-US"/>
          </a:p>
        </p:txBody>
      </p:sp>
      <p:sp>
        <p:nvSpPr>
          <p:cNvPr id="7" name="Header Placeholder 6"/>
          <p:cNvSpPr>
            <a:spLocks noGrp="1"/>
          </p:cNvSpPr>
          <p:nvPr>
            <p:ph type="hdr" sz="quarter" idx="13"/>
          </p:nvPr>
        </p:nvSpPr>
        <p:spPr/>
        <p:txBody>
          <a:bodyPr/>
          <a:lstStyle/>
          <a:p>
            <a:r>
              <a:rPr lang="en-US" smtClean="0"/>
              <a:t>Growing Business with Smallholders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The project provided a cold storage facility for farmers so they can store their unsold produce. It also buys back these produce at cost so no loss is incurred by the farmers. The project is also demand-based or performance driven as farmers has to adhere to certain standards that must be met to enhance sale-ability of produce.</a:t>
            </a:r>
            <a:endParaRPr lang="en-US" dirty="0"/>
          </a:p>
        </p:txBody>
      </p:sp>
      <p:sp>
        <p:nvSpPr>
          <p:cNvPr id="4" name="Slide Number Placeholder 3"/>
          <p:cNvSpPr>
            <a:spLocks noGrp="1"/>
          </p:cNvSpPr>
          <p:nvPr>
            <p:ph type="sldNum" sz="quarter" idx="10"/>
          </p:nvPr>
        </p:nvSpPr>
        <p:spPr/>
        <p:txBody>
          <a:bodyPr/>
          <a:lstStyle/>
          <a:p>
            <a:fld id="{7ABB6A2B-2170-49D8-8DCE-D53858A12936}" type="slidenum">
              <a:rPr lang="en-US" smtClean="0"/>
              <a:pPr/>
              <a:t>2</a:t>
            </a:fld>
            <a:endParaRPr lang="en-US"/>
          </a:p>
        </p:txBody>
      </p:sp>
      <p:sp>
        <p:nvSpPr>
          <p:cNvPr id="5" name="Date Placeholder 4"/>
          <p:cNvSpPr>
            <a:spLocks noGrp="1"/>
          </p:cNvSpPr>
          <p:nvPr>
            <p:ph type="dt" idx="11"/>
          </p:nvPr>
        </p:nvSpPr>
        <p:spPr/>
        <p:txBody>
          <a:bodyPr/>
          <a:lstStyle/>
          <a:p>
            <a:fld id="{EE8E90B8-9910-4A50-90E8-78CC2592A081}" type="datetimeFigureOut">
              <a:rPr lang="en-US" smtClean="0"/>
              <a:pPr/>
              <a:t>5/3/2013</a:t>
            </a:fld>
            <a:endParaRPr lang="en-US"/>
          </a:p>
        </p:txBody>
      </p:sp>
      <p:sp>
        <p:nvSpPr>
          <p:cNvPr id="6" name="Footer Placeholder 5"/>
          <p:cNvSpPr>
            <a:spLocks noGrp="1"/>
          </p:cNvSpPr>
          <p:nvPr>
            <p:ph type="ftr" sz="quarter" idx="12"/>
          </p:nvPr>
        </p:nvSpPr>
        <p:spPr/>
        <p:txBody>
          <a:bodyPr/>
          <a:lstStyle/>
          <a:p>
            <a:r>
              <a:rPr lang="en-US" smtClean="0"/>
              <a:t>Sustainable Agriculture and Environment Development Association (SAEDA)</a:t>
            </a:r>
            <a:endParaRPr lang="en-US"/>
          </a:p>
        </p:txBody>
      </p:sp>
      <p:sp>
        <p:nvSpPr>
          <p:cNvPr id="7" name="Header Placeholder 6"/>
          <p:cNvSpPr>
            <a:spLocks noGrp="1"/>
          </p:cNvSpPr>
          <p:nvPr>
            <p:ph type="hdr" sz="quarter" idx="13"/>
          </p:nvPr>
        </p:nvSpPr>
        <p:spPr/>
        <p:txBody>
          <a:bodyPr/>
          <a:lstStyle/>
          <a:p>
            <a:r>
              <a:rPr lang="en-US" smtClean="0"/>
              <a:t>Growing Business with Smallholders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err="1" smtClean="0">
                <a:solidFill>
                  <a:schemeClr val="tx1"/>
                </a:solidFill>
                <a:latin typeface="+mn-lt"/>
                <a:ea typeface="+mn-ea"/>
                <a:cs typeface="+mn-cs"/>
              </a:rPr>
              <a:t>AgroAsie</a:t>
            </a:r>
            <a:r>
              <a:rPr lang="en-US" sz="1200" kern="1200" dirty="0" smtClean="0">
                <a:solidFill>
                  <a:schemeClr val="tx1"/>
                </a:solidFill>
                <a:latin typeface="+mn-lt"/>
                <a:ea typeface="+mn-ea"/>
                <a:cs typeface="+mn-cs"/>
              </a:rPr>
              <a:t> loans the seed, provides training and basic extension service and buys the product at a fair price for sale to ASEAN markets.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AgroAsie</a:t>
            </a:r>
            <a:r>
              <a:rPr lang="en-US" sz="1200" kern="1200" dirty="0" smtClean="0">
                <a:solidFill>
                  <a:schemeClr val="tx1"/>
                </a:solidFill>
                <a:latin typeface="+mn-lt"/>
                <a:ea typeface="+mn-ea"/>
                <a:cs typeface="+mn-cs"/>
              </a:rPr>
              <a:t> intends to profitably sell quality organic long-grain brown rice from Lao farmers into niche organic or health food shops throughout the ASEAN community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selling quality organic brown rice from Laos into ASEAN community, </a:t>
            </a:r>
            <a:r>
              <a:rPr lang="en-US" sz="1200" kern="1200" dirty="0" err="1" smtClean="0">
                <a:solidFill>
                  <a:schemeClr val="tx1"/>
                </a:solidFill>
                <a:latin typeface="+mn-lt"/>
                <a:ea typeface="+mn-ea"/>
                <a:cs typeface="+mn-cs"/>
              </a:rPr>
              <a:t>AgroAsie</a:t>
            </a:r>
            <a:r>
              <a:rPr lang="en-US" sz="1200" kern="1200" dirty="0" smtClean="0">
                <a:solidFill>
                  <a:schemeClr val="tx1"/>
                </a:solidFill>
                <a:latin typeface="+mn-lt"/>
                <a:ea typeface="+mn-ea"/>
                <a:cs typeface="+mn-cs"/>
              </a:rPr>
              <a:t> will be showcasing natural products from Laos and helping Lao farmers to begin to adjust to the future ASEAN economic community </a:t>
            </a:r>
          </a:p>
          <a:p>
            <a:endParaRPr lang="en-US" dirty="0"/>
          </a:p>
        </p:txBody>
      </p:sp>
      <p:sp>
        <p:nvSpPr>
          <p:cNvPr id="4" name="Slide Number Placeholder 3"/>
          <p:cNvSpPr>
            <a:spLocks noGrp="1"/>
          </p:cNvSpPr>
          <p:nvPr>
            <p:ph type="sldNum" sz="quarter" idx="10"/>
          </p:nvPr>
        </p:nvSpPr>
        <p:spPr/>
        <p:txBody>
          <a:bodyPr/>
          <a:lstStyle/>
          <a:p>
            <a:fld id="{7ABB6A2B-2170-49D8-8DCE-D53858A12936}" type="slidenum">
              <a:rPr lang="en-US" smtClean="0"/>
              <a:pPr/>
              <a:t>3</a:t>
            </a:fld>
            <a:endParaRPr lang="en-US"/>
          </a:p>
        </p:txBody>
      </p:sp>
      <p:sp>
        <p:nvSpPr>
          <p:cNvPr id="5" name="Date Placeholder 4"/>
          <p:cNvSpPr>
            <a:spLocks noGrp="1"/>
          </p:cNvSpPr>
          <p:nvPr>
            <p:ph type="dt" idx="11"/>
          </p:nvPr>
        </p:nvSpPr>
        <p:spPr/>
        <p:txBody>
          <a:bodyPr/>
          <a:lstStyle/>
          <a:p>
            <a:fld id="{EE8E90B8-9910-4A50-90E8-78CC2592A081}" type="datetimeFigureOut">
              <a:rPr lang="en-US" smtClean="0"/>
              <a:pPr/>
              <a:t>5/3/2013</a:t>
            </a:fld>
            <a:endParaRPr lang="en-US"/>
          </a:p>
        </p:txBody>
      </p:sp>
      <p:sp>
        <p:nvSpPr>
          <p:cNvPr id="6" name="Footer Placeholder 5"/>
          <p:cNvSpPr>
            <a:spLocks noGrp="1"/>
          </p:cNvSpPr>
          <p:nvPr>
            <p:ph type="ftr" sz="quarter" idx="12"/>
          </p:nvPr>
        </p:nvSpPr>
        <p:spPr/>
        <p:txBody>
          <a:bodyPr/>
          <a:lstStyle/>
          <a:p>
            <a:r>
              <a:rPr lang="en-US" smtClean="0"/>
              <a:t>Sustainable Agriculture and Environment Development Association (SAEDA)</a:t>
            </a:r>
            <a:endParaRPr lang="en-US"/>
          </a:p>
        </p:txBody>
      </p:sp>
      <p:sp>
        <p:nvSpPr>
          <p:cNvPr id="7" name="Header Placeholder 6"/>
          <p:cNvSpPr>
            <a:spLocks noGrp="1"/>
          </p:cNvSpPr>
          <p:nvPr>
            <p:ph type="hdr" sz="quarter" idx="13"/>
          </p:nvPr>
        </p:nvSpPr>
        <p:spPr/>
        <p:txBody>
          <a:bodyPr/>
          <a:lstStyle/>
          <a:p>
            <a:r>
              <a:rPr lang="en-US" smtClean="0"/>
              <a:t>Growing Business with Smallholders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To limit farmers’ expenses, SWIFT provides farmers with components necessary to create organic compost that are not available in nature (e.g. sugar, dried fish oil, soy beans).</a:t>
            </a:r>
          </a:p>
          <a:p>
            <a:r>
              <a:rPr lang="en-US" sz="1200" kern="1200" dirty="0" smtClean="0">
                <a:solidFill>
                  <a:schemeClr val="tx1"/>
                </a:solidFill>
                <a:latin typeface="+mn-lt"/>
                <a:ea typeface="+mn-ea"/>
                <a:cs typeface="+mn-cs"/>
              </a:rPr>
              <a:t>Moreover, to facilitate the export of fresh vegetable, asparagus as well as other crops, SWIFT is planning to open a packaging factory in </a:t>
            </a:r>
            <a:r>
              <a:rPr lang="en-US" sz="1200" kern="1200" dirty="0" err="1" smtClean="0">
                <a:solidFill>
                  <a:schemeClr val="tx1"/>
                </a:solidFill>
                <a:latin typeface="+mn-lt"/>
                <a:ea typeface="+mn-ea"/>
                <a:cs typeface="+mn-cs"/>
              </a:rPr>
              <a:t>Attapeu</a:t>
            </a:r>
            <a:r>
              <a:rPr lang="en-US" sz="1200" kern="1200" dirty="0" smtClean="0">
                <a:solidFill>
                  <a:schemeClr val="tx1"/>
                </a:solidFill>
                <a:latin typeface="+mn-lt"/>
                <a:ea typeface="+mn-ea"/>
                <a:cs typeface="+mn-cs"/>
              </a:rPr>
              <a:t> which would also provide a new source of employment for local people.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Infrastructure has improved, a new school has been built and a bridge is also being constructed to facilitate transportation during the raining season. The forest area has now been replaced by the fields, where asparagus and other crops are cultivated.</a:t>
            </a:r>
          </a:p>
          <a:p>
            <a:r>
              <a:rPr lang="en-US" sz="1200" kern="1200" dirty="0" smtClean="0">
                <a:solidFill>
                  <a:schemeClr val="tx1"/>
                </a:solidFill>
                <a:latin typeface="+mn-lt"/>
                <a:ea typeface="+mn-ea"/>
                <a:cs typeface="+mn-cs"/>
              </a:rPr>
              <a:t>Asparagus production takes 3.3 ha. on an overall surface of 5 ha.  cultivated by the 21 families.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ABB6A2B-2170-49D8-8DCE-D53858A12936}" type="slidenum">
              <a:rPr lang="en-US" smtClean="0"/>
              <a:pPr/>
              <a:t>4</a:t>
            </a:fld>
            <a:endParaRPr lang="en-US"/>
          </a:p>
        </p:txBody>
      </p:sp>
      <p:sp>
        <p:nvSpPr>
          <p:cNvPr id="5" name="Date Placeholder 4"/>
          <p:cNvSpPr>
            <a:spLocks noGrp="1"/>
          </p:cNvSpPr>
          <p:nvPr>
            <p:ph type="dt" idx="11"/>
          </p:nvPr>
        </p:nvSpPr>
        <p:spPr/>
        <p:txBody>
          <a:bodyPr/>
          <a:lstStyle/>
          <a:p>
            <a:fld id="{EE8E90B8-9910-4A50-90E8-78CC2592A081}" type="datetimeFigureOut">
              <a:rPr lang="en-US" smtClean="0"/>
              <a:pPr/>
              <a:t>5/3/2013</a:t>
            </a:fld>
            <a:endParaRPr lang="en-US"/>
          </a:p>
        </p:txBody>
      </p:sp>
      <p:sp>
        <p:nvSpPr>
          <p:cNvPr id="6" name="Footer Placeholder 5"/>
          <p:cNvSpPr>
            <a:spLocks noGrp="1"/>
          </p:cNvSpPr>
          <p:nvPr>
            <p:ph type="ftr" sz="quarter" idx="12"/>
          </p:nvPr>
        </p:nvSpPr>
        <p:spPr/>
        <p:txBody>
          <a:bodyPr/>
          <a:lstStyle/>
          <a:p>
            <a:r>
              <a:rPr lang="en-US" smtClean="0"/>
              <a:t>Sustainable Agriculture and Environment Development Association (SAEDA)</a:t>
            </a:r>
            <a:endParaRPr lang="en-US"/>
          </a:p>
        </p:txBody>
      </p:sp>
      <p:sp>
        <p:nvSpPr>
          <p:cNvPr id="7" name="Header Placeholder 6"/>
          <p:cNvSpPr>
            <a:spLocks noGrp="1"/>
          </p:cNvSpPr>
          <p:nvPr>
            <p:ph type="hdr" sz="quarter" idx="13"/>
          </p:nvPr>
        </p:nvSpPr>
        <p:spPr/>
        <p:txBody>
          <a:bodyPr/>
          <a:lstStyle/>
          <a:p>
            <a:r>
              <a:rPr lang="en-US" smtClean="0"/>
              <a:t>Growing Business with Smallholders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Improvement of infrastructure and equipment for the extension of the organic coffee production as well as capacity building on coffee cultivation practices through various training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Most importantly, the establishment of a stable partnership between a Laotian coffee company and the producers by RLIP ensures market access and alternative sources of income for the villagers.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PPP established between the village and the Lao Coffee Company allows producers to sell their products at a fixed price, protecting them from potential market price fluctuations.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ABB6A2B-2170-49D8-8DCE-D53858A12936}" type="slidenum">
              <a:rPr lang="en-US" smtClean="0"/>
              <a:pPr/>
              <a:t>5</a:t>
            </a:fld>
            <a:endParaRPr lang="en-US"/>
          </a:p>
        </p:txBody>
      </p:sp>
      <p:sp>
        <p:nvSpPr>
          <p:cNvPr id="5" name="Date Placeholder 4"/>
          <p:cNvSpPr>
            <a:spLocks noGrp="1"/>
          </p:cNvSpPr>
          <p:nvPr>
            <p:ph type="dt" idx="11"/>
          </p:nvPr>
        </p:nvSpPr>
        <p:spPr/>
        <p:txBody>
          <a:bodyPr/>
          <a:lstStyle/>
          <a:p>
            <a:fld id="{EE8E90B8-9910-4A50-90E8-78CC2592A081}" type="datetimeFigureOut">
              <a:rPr lang="en-US" smtClean="0"/>
              <a:pPr/>
              <a:t>5/3/2013</a:t>
            </a:fld>
            <a:endParaRPr lang="en-US"/>
          </a:p>
        </p:txBody>
      </p:sp>
      <p:sp>
        <p:nvSpPr>
          <p:cNvPr id="6" name="Footer Placeholder 5"/>
          <p:cNvSpPr>
            <a:spLocks noGrp="1"/>
          </p:cNvSpPr>
          <p:nvPr>
            <p:ph type="ftr" sz="quarter" idx="12"/>
          </p:nvPr>
        </p:nvSpPr>
        <p:spPr/>
        <p:txBody>
          <a:bodyPr/>
          <a:lstStyle/>
          <a:p>
            <a:r>
              <a:rPr lang="en-US" smtClean="0"/>
              <a:t>Sustainable Agriculture and Environment Development Association (SAEDA)</a:t>
            </a:r>
            <a:endParaRPr lang="en-US"/>
          </a:p>
        </p:txBody>
      </p:sp>
      <p:sp>
        <p:nvSpPr>
          <p:cNvPr id="7" name="Header Placeholder 6"/>
          <p:cNvSpPr>
            <a:spLocks noGrp="1"/>
          </p:cNvSpPr>
          <p:nvPr>
            <p:ph type="hdr" sz="quarter" idx="13"/>
          </p:nvPr>
        </p:nvSpPr>
        <p:spPr/>
        <p:txBody>
          <a:bodyPr/>
          <a:lstStyle/>
          <a:p>
            <a:r>
              <a:rPr lang="en-US" smtClean="0"/>
              <a:t>Growing Business with Smallholders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Individual producers purchase their own vegetable seeds and farm inputs, and organize their own production schedules as they see fit. In cases in which producers need credit to produce enough to fulfill their individual quotas, they apply for loans for this purpose from the provincial agricultural bank. These loans in turn are guaranteed by the field representatives operating in the area where the farmers are located. To ensure that the provincial agricultural banks have sufficient cash on hand to satisfy producers’ demand for credit, the company deposits </a:t>
            </a:r>
            <a:r>
              <a:rPr lang="en-US" sz="1200" kern="1200" dirty="0" err="1" smtClean="0">
                <a:solidFill>
                  <a:schemeClr val="tx1"/>
                </a:solidFill>
                <a:latin typeface="+mn-lt"/>
                <a:ea typeface="+mn-ea"/>
                <a:cs typeface="+mn-cs"/>
              </a:rPr>
              <a:t>ThB</a:t>
            </a:r>
            <a:r>
              <a:rPr lang="en-US" sz="1200" kern="1200" dirty="0" smtClean="0">
                <a:solidFill>
                  <a:schemeClr val="tx1"/>
                </a:solidFill>
                <a:latin typeface="+mn-lt"/>
                <a:ea typeface="+mn-ea"/>
                <a:cs typeface="+mn-cs"/>
              </a:rPr>
              <a:t> 10 million with the provincial banks. Producers then pay interest to the bank on their loans, these interest payments being used by the banks to cover their administrative and overhead costs.</a:t>
            </a:r>
          </a:p>
          <a:p>
            <a:r>
              <a:rPr lang="en-US" sz="1200" kern="1200" dirty="0" err="1" smtClean="0">
                <a:solidFill>
                  <a:schemeClr val="tx1"/>
                </a:solidFill>
                <a:latin typeface="+mn-lt"/>
                <a:ea typeface="+mn-ea"/>
                <a:cs typeface="+mn-cs"/>
              </a:rPr>
              <a:t>Boonpon</a:t>
            </a:r>
            <a:r>
              <a:rPr lang="en-US" sz="1200" kern="1200" dirty="0" smtClean="0">
                <a:solidFill>
                  <a:schemeClr val="tx1"/>
                </a:solidFill>
                <a:latin typeface="+mn-lt"/>
                <a:ea typeface="+mn-ea"/>
                <a:cs typeface="+mn-cs"/>
              </a:rPr>
              <a:t> and other officials [of the provincial trade department] encourage farmers to form groups for producing crops to match orders from traders, usually Laotians, who in turn are exporting to customers in Thailand.</a:t>
            </a:r>
          </a:p>
          <a:p>
            <a:r>
              <a:rPr lang="en-US" sz="1200" kern="1200" dirty="0" smtClean="0">
                <a:solidFill>
                  <a:schemeClr val="tx1"/>
                </a:solidFill>
                <a:latin typeface="+mn-lt"/>
                <a:ea typeface="+mn-ea"/>
                <a:cs typeface="+mn-cs"/>
              </a:rPr>
              <a:t>Meanwhile he tries to find companies to place orders and helps find groups to match the needs of companies that come into the district seeking supplies.</a:t>
            </a:r>
          </a:p>
          <a:p>
            <a:r>
              <a:rPr lang="en-US" sz="1200" kern="1200" dirty="0" smtClean="0">
                <a:solidFill>
                  <a:schemeClr val="tx1"/>
                </a:solidFill>
                <a:latin typeface="+mn-lt"/>
                <a:ea typeface="+mn-ea"/>
                <a:cs typeface="+mn-cs"/>
              </a:rPr>
              <a:t>“I introduce buyers to production groups and farmers, if the farmers want to see the company representative I will arrange a meeting. For example if the company wants to export 200 tons of vegetables, the company has to work with the trade unit. I will go to see the farmers to find who wants to grow these vegetables and collect data about their production. The unit tells the farmers to produce 200 tons with a guaranteed minimum price,” says </a:t>
            </a:r>
            <a:r>
              <a:rPr lang="en-US" sz="1200" kern="1200" dirty="0" err="1" smtClean="0">
                <a:solidFill>
                  <a:schemeClr val="tx1"/>
                </a:solidFill>
                <a:latin typeface="+mn-lt"/>
                <a:ea typeface="+mn-ea"/>
                <a:cs typeface="+mn-cs"/>
              </a:rPr>
              <a:t>Boonpon</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Boonpon’s</a:t>
            </a:r>
            <a:r>
              <a:rPr lang="en-US" sz="1200" kern="1200" dirty="0" smtClean="0">
                <a:solidFill>
                  <a:schemeClr val="tx1"/>
                </a:solidFill>
                <a:latin typeface="+mn-lt"/>
                <a:ea typeface="+mn-ea"/>
                <a:cs typeface="+mn-cs"/>
              </a:rPr>
              <a:t> unit has good reason to match farmers and companies: its budget increasingly depends on charges levied on production for helping to manage the production process.</a:t>
            </a:r>
          </a:p>
          <a:p>
            <a:r>
              <a:rPr lang="en-US" sz="1200" kern="1200" dirty="0" smtClean="0">
                <a:solidFill>
                  <a:schemeClr val="tx1"/>
                </a:solidFill>
                <a:latin typeface="+mn-lt"/>
                <a:ea typeface="+mn-ea"/>
                <a:cs typeface="+mn-cs"/>
              </a:rPr>
              <a:t>Buying produce under this managed contract system incurs a tax of 1.25 kip per kilogram, another 5 kip is levied per kilo for extension services, and 7.75 kip for the units running costs, including salaries; a total of 14 kip per kilo.</a:t>
            </a:r>
          </a:p>
          <a:p>
            <a:r>
              <a:rPr lang="en-US" sz="1200" kern="1200" dirty="0" smtClean="0">
                <a:solidFill>
                  <a:schemeClr val="tx1"/>
                </a:solidFill>
                <a:latin typeface="+mn-lt"/>
                <a:ea typeface="+mn-ea"/>
                <a:cs typeface="+mn-cs"/>
              </a:rPr>
              <a:t>Energetic </a:t>
            </a:r>
            <a:r>
              <a:rPr lang="en-US" sz="1200" kern="1200" dirty="0" err="1" smtClean="0">
                <a:solidFill>
                  <a:schemeClr val="tx1"/>
                </a:solidFill>
                <a:latin typeface="+mn-lt"/>
                <a:ea typeface="+mn-ea"/>
                <a:cs typeface="+mn-cs"/>
              </a:rPr>
              <a:t>Boonpon’s</a:t>
            </a:r>
            <a:r>
              <a:rPr lang="en-US" sz="1200" kern="1200" dirty="0" smtClean="0">
                <a:solidFill>
                  <a:schemeClr val="tx1"/>
                </a:solidFill>
                <a:latin typeface="+mn-lt"/>
                <a:ea typeface="+mn-ea"/>
                <a:cs typeface="+mn-cs"/>
              </a:rPr>
              <a:t> involvement does not stop with such production agreements. “I monitor the implementation of the contract between the company and the farmers. I try to resolve disputes, for example if the company does not pay the minimum price.”</a:t>
            </a:r>
            <a:r>
              <a:rPr lang="en-US" dirty="0" smtClean="0"/>
              <a:t> </a:t>
            </a:r>
            <a:r>
              <a:rPr lang="en-US" sz="1200" kern="1200" dirty="0" smtClean="0">
                <a:solidFill>
                  <a:schemeClr val="tx1"/>
                </a:solidFill>
                <a:latin typeface="+mn-lt"/>
                <a:ea typeface="+mn-ea"/>
                <a:cs typeface="+mn-cs"/>
              </a:rPr>
              <a:t>Thai Baht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Cross-border contract farming provides small farmers with a secure income. It guarantees sales, at daily market price. Farmers benefit as the market price may be higher than the agreed minimum price. Farmers can either sell the cabbage to the company in the town or they can take their produce to the Thai buyers at the border themselves. If farmers request inputs or other services, such as fertilizer and seed, the company provides them. The company deducts the cost of the inputs from the sale, with the farmers receiving the balance.</a:t>
            </a:r>
          </a:p>
          <a:p>
            <a:r>
              <a:rPr lang="en-US" sz="1200" kern="1200" dirty="0" smtClean="0">
                <a:solidFill>
                  <a:schemeClr val="tx1"/>
                </a:solidFill>
                <a:latin typeface="+mn-lt"/>
                <a:ea typeface="+mn-ea"/>
                <a:cs typeface="+mn-cs"/>
              </a:rPr>
              <a:t>[Before] the farmers could only make profits in two months a year. Now they can make profits in seven months out of the eight month the cabbage season.”. . The consequences are striking: Hyundai light trucks are now common, parked in fields beside </a:t>
            </a:r>
            <a:r>
              <a:rPr lang="en-US" sz="1200" kern="1200" dirty="0" err="1" smtClean="0">
                <a:solidFill>
                  <a:schemeClr val="tx1"/>
                </a:solidFill>
                <a:latin typeface="+mn-lt"/>
                <a:ea typeface="+mn-ea"/>
                <a:cs typeface="+mn-cs"/>
              </a:rPr>
              <a:t>salas</a:t>
            </a:r>
            <a:r>
              <a:rPr lang="en-US" sz="1200" kern="1200" dirty="0" smtClean="0">
                <a:solidFill>
                  <a:schemeClr val="tx1"/>
                </a:solidFill>
                <a:latin typeface="+mn-lt"/>
                <a:ea typeface="+mn-ea"/>
                <a:cs typeface="+mn-cs"/>
              </a:rPr>
              <a:t> or being loaded high with cabbage along the roads weaving between the verdant fields. Farmers reckon a Hyundai, which costs 57,000,000 kip ($5,876) in </a:t>
            </a:r>
            <a:r>
              <a:rPr lang="en-US" sz="1200" kern="1200" dirty="0" err="1" smtClean="0">
                <a:solidFill>
                  <a:schemeClr val="tx1"/>
                </a:solidFill>
                <a:latin typeface="+mn-lt"/>
                <a:ea typeface="+mn-ea"/>
                <a:cs typeface="+mn-cs"/>
              </a:rPr>
              <a:t>Pakse</a:t>
            </a:r>
            <a:r>
              <a:rPr lang="en-US" sz="1200" kern="1200" dirty="0" smtClean="0">
                <a:solidFill>
                  <a:schemeClr val="tx1"/>
                </a:solidFill>
                <a:latin typeface="+mn-lt"/>
                <a:ea typeface="+mn-ea"/>
                <a:cs typeface="+mn-cs"/>
              </a:rPr>
              <a:t>, is a good investment because each season they can save 20,000 baht ($571) that would otherwise be spent on hiring transport to take cabbages to the Thai border.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ABB6A2B-2170-49D8-8DCE-D53858A12936}" type="slidenum">
              <a:rPr lang="en-US" smtClean="0"/>
              <a:pPr/>
              <a:t>6</a:t>
            </a:fld>
            <a:endParaRPr lang="en-US"/>
          </a:p>
        </p:txBody>
      </p:sp>
      <p:sp>
        <p:nvSpPr>
          <p:cNvPr id="5" name="Date Placeholder 4"/>
          <p:cNvSpPr>
            <a:spLocks noGrp="1"/>
          </p:cNvSpPr>
          <p:nvPr>
            <p:ph type="dt" idx="11"/>
          </p:nvPr>
        </p:nvSpPr>
        <p:spPr/>
        <p:txBody>
          <a:bodyPr/>
          <a:lstStyle/>
          <a:p>
            <a:fld id="{EE8E90B8-9910-4A50-90E8-78CC2592A081}" type="datetimeFigureOut">
              <a:rPr lang="en-US" smtClean="0"/>
              <a:pPr/>
              <a:t>5/3/2013</a:t>
            </a:fld>
            <a:endParaRPr lang="en-US"/>
          </a:p>
        </p:txBody>
      </p:sp>
      <p:sp>
        <p:nvSpPr>
          <p:cNvPr id="6" name="Footer Placeholder 5"/>
          <p:cNvSpPr>
            <a:spLocks noGrp="1"/>
          </p:cNvSpPr>
          <p:nvPr>
            <p:ph type="ftr" sz="quarter" idx="12"/>
          </p:nvPr>
        </p:nvSpPr>
        <p:spPr/>
        <p:txBody>
          <a:bodyPr/>
          <a:lstStyle/>
          <a:p>
            <a:r>
              <a:rPr lang="en-US" smtClean="0"/>
              <a:t>Sustainable Agriculture and Environment Development Association (SAEDA)</a:t>
            </a:r>
            <a:endParaRPr lang="en-US"/>
          </a:p>
        </p:txBody>
      </p:sp>
      <p:sp>
        <p:nvSpPr>
          <p:cNvPr id="7" name="Header Placeholder 6"/>
          <p:cNvSpPr>
            <a:spLocks noGrp="1"/>
          </p:cNvSpPr>
          <p:nvPr>
            <p:ph type="hdr" sz="quarter" idx="13"/>
          </p:nvPr>
        </p:nvSpPr>
        <p:spPr/>
        <p:txBody>
          <a:bodyPr/>
          <a:lstStyle/>
          <a:p>
            <a:r>
              <a:rPr lang="en-US" smtClean="0"/>
              <a:t>Growing Business with Smallholders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kern="1200" dirty="0" smtClean="0">
                <a:solidFill>
                  <a:schemeClr val="tx1"/>
                </a:solidFill>
                <a:latin typeface="+mn-lt"/>
                <a:ea typeface="+mn-ea"/>
                <a:cs typeface="+mn-cs"/>
              </a:rPr>
              <a:t>Every Wednesday and Saturday morning, the bulk of organic vegetable product is sold through the organic market supplied by  40 target members in 5 villages of </a:t>
            </a:r>
            <a:r>
              <a:rPr lang="en-GB" sz="1200" kern="1200" dirty="0" err="1" smtClean="0">
                <a:solidFill>
                  <a:schemeClr val="tx1"/>
                </a:solidFill>
                <a:latin typeface="+mn-lt"/>
                <a:ea typeface="+mn-ea"/>
                <a:cs typeface="+mn-cs"/>
              </a:rPr>
              <a:t>Pek</a:t>
            </a:r>
            <a:r>
              <a:rPr lang="en-GB" sz="1200" kern="1200" dirty="0" smtClean="0">
                <a:solidFill>
                  <a:schemeClr val="tx1"/>
                </a:solidFill>
                <a:latin typeface="+mn-lt"/>
                <a:ea typeface="+mn-ea"/>
                <a:cs typeface="+mn-cs"/>
              </a:rPr>
              <a:t> District. After the establishment of Organic Farmers Association (OFA), market management was fused into its organizational structure. Three OFA committee leaders were elected by farmer members to manage and to take care of the money of market operation.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SAMADP provided a template to every member of the producer group to record their income from sales of organic vegetables. The SAMADP team is also giving advice on accounting and management as well as in monitoring and supporting the operation of the organic market.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2012, market data showed that farmers sold around 145 million Kip of vegetables from a land area of 18,358 m</a:t>
            </a:r>
            <a:r>
              <a:rPr lang="en-GB" sz="1200" kern="1200" baseline="30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 organic vegetable production is more labour intensive than conventional farming, it involves the whole family. This shows that organic vegetable production is well suited for smallholder farmers.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OFA takes a crucial role in marketing and sales of organic vegetables for its members. The management of the OFA has developed ideas where to take their farmer organization in the future. The association also provides active and competent support to its members by providing technical advice and managing their internal control system and organic input supply. It is currently working on a production plan to match the demand of the market.</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organic market has benefitted 40 vegetable farmers.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Recently, the </a:t>
            </a:r>
            <a:r>
              <a:rPr lang="en-GB" sz="1200" kern="1200" dirty="0" err="1" smtClean="0">
                <a:solidFill>
                  <a:schemeClr val="tx1"/>
                </a:solidFill>
                <a:latin typeface="+mn-lt"/>
                <a:ea typeface="+mn-ea"/>
                <a:cs typeface="+mn-cs"/>
              </a:rPr>
              <a:t>Pek</a:t>
            </a:r>
            <a:r>
              <a:rPr lang="en-GB" sz="1200" kern="1200" dirty="0" smtClean="0">
                <a:solidFill>
                  <a:schemeClr val="tx1"/>
                </a:solidFill>
                <a:latin typeface="+mn-lt"/>
                <a:ea typeface="+mn-ea"/>
                <a:cs typeface="+mn-cs"/>
              </a:rPr>
              <a:t> district governor gave assurance that the organic market will stay in its present location.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ABB6A2B-2170-49D8-8DCE-D53858A12936}" type="slidenum">
              <a:rPr lang="en-US" smtClean="0"/>
              <a:pPr/>
              <a:t>7</a:t>
            </a:fld>
            <a:endParaRPr lang="en-US"/>
          </a:p>
        </p:txBody>
      </p:sp>
      <p:sp>
        <p:nvSpPr>
          <p:cNvPr id="5" name="Date Placeholder 4"/>
          <p:cNvSpPr>
            <a:spLocks noGrp="1"/>
          </p:cNvSpPr>
          <p:nvPr>
            <p:ph type="dt" idx="11"/>
          </p:nvPr>
        </p:nvSpPr>
        <p:spPr/>
        <p:txBody>
          <a:bodyPr/>
          <a:lstStyle/>
          <a:p>
            <a:fld id="{EE8E90B8-9910-4A50-90E8-78CC2592A081}" type="datetimeFigureOut">
              <a:rPr lang="en-US" smtClean="0"/>
              <a:pPr/>
              <a:t>5/3/2013</a:t>
            </a:fld>
            <a:endParaRPr lang="en-US"/>
          </a:p>
        </p:txBody>
      </p:sp>
      <p:sp>
        <p:nvSpPr>
          <p:cNvPr id="6" name="Footer Placeholder 5"/>
          <p:cNvSpPr>
            <a:spLocks noGrp="1"/>
          </p:cNvSpPr>
          <p:nvPr>
            <p:ph type="ftr" sz="quarter" idx="12"/>
          </p:nvPr>
        </p:nvSpPr>
        <p:spPr/>
        <p:txBody>
          <a:bodyPr/>
          <a:lstStyle/>
          <a:p>
            <a:r>
              <a:rPr lang="en-US" smtClean="0"/>
              <a:t>Sustainable Agriculture and Environment Development Association (SAEDA)</a:t>
            </a:r>
            <a:endParaRPr lang="en-US"/>
          </a:p>
        </p:txBody>
      </p:sp>
      <p:sp>
        <p:nvSpPr>
          <p:cNvPr id="7" name="Header Placeholder 6"/>
          <p:cNvSpPr>
            <a:spLocks noGrp="1"/>
          </p:cNvSpPr>
          <p:nvPr>
            <p:ph type="hdr" sz="quarter" idx="13"/>
          </p:nvPr>
        </p:nvSpPr>
        <p:spPr/>
        <p:txBody>
          <a:bodyPr/>
          <a:lstStyle/>
          <a:p>
            <a:r>
              <a:rPr lang="en-US" smtClean="0"/>
              <a:t>Growing Business with Smallholders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Experiences confirm market access to be a more sustained pathway through which rural smallholder farmers can increase agricultural production, profit from market opportunities and emerge from poverty.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Collective action is essential to furthering the integration of smallholders into commercial agriculture. When acting alone, farmers in Laos have virtually no bargaining power. Small farmers cannot produce the volumes necessary to satisfy the needs of buyers that want to reduce transaction costs, increase economies of scale and obtain a reliable supply. </a:t>
            </a:r>
          </a:p>
          <a:p>
            <a:r>
              <a:rPr lang="en-US" sz="1200" kern="1200" baseline="0" dirty="0" smtClean="0">
                <a:solidFill>
                  <a:schemeClr val="tx1"/>
                </a:solidFill>
                <a:latin typeface="+mn-lt"/>
                <a:ea typeface="+mn-ea"/>
                <a:cs typeface="+mn-cs"/>
              </a:rPr>
              <a:t>Producer groups and cooperatives increase farmers’ bargaining power and improve their ability to </a:t>
            </a:r>
            <a:r>
              <a:rPr lang="en-US" sz="1200" kern="1200" baseline="0" dirty="0" err="1" smtClean="0">
                <a:solidFill>
                  <a:schemeClr val="tx1"/>
                </a:solidFill>
                <a:latin typeface="+mn-lt"/>
                <a:ea typeface="+mn-ea"/>
                <a:cs typeface="+mn-cs"/>
              </a:rPr>
              <a:t>organise</a:t>
            </a:r>
            <a:r>
              <a:rPr lang="en-US" sz="1200" kern="1200" baseline="0" dirty="0" smtClean="0">
                <a:solidFill>
                  <a:schemeClr val="tx1"/>
                </a:solidFill>
                <a:latin typeface="+mn-lt"/>
                <a:ea typeface="+mn-ea"/>
                <a:cs typeface="+mn-cs"/>
              </a:rPr>
              <a:t> themselves around market issues. When acting collectively, smallholders may be in a better position to reduce transaction costs, obtain market information, access bulk inputs at a reduced cost, secure access to new technologies, add value (processing, packaging, branding etc) and tap into high value markets.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ABB6A2B-2170-49D8-8DCE-D53858A12936}" type="slidenum">
              <a:rPr lang="en-US" smtClean="0"/>
              <a:pPr/>
              <a:t>8</a:t>
            </a:fld>
            <a:endParaRPr lang="en-US"/>
          </a:p>
        </p:txBody>
      </p:sp>
      <p:sp>
        <p:nvSpPr>
          <p:cNvPr id="5" name="Date Placeholder 4"/>
          <p:cNvSpPr>
            <a:spLocks noGrp="1"/>
          </p:cNvSpPr>
          <p:nvPr>
            <p:ph type="dt" idx="11"/>
          </p:nvPr>
        </p:nvSpPr>
        <p:spPr/>
        <p:txBody>
          <a:bodyPr/>
          <a:lstStyle/>
          <a:p>
            <a:fld id="{EE8E90B8-9910-4A50-90E8-78CC2592A081}" type="datetimeFigureOut">
              <a:rPr lang="en-US" smtClean="0"/>
              <a:pPr/>
              <a:t>5/3/2013</a:t>
            </a:fld>
            <a:endParaRPr lang="en-US"/>
          </a:p>
        </p:txBody>
      </p:sp>
      <p:sp>
        <p:nvSpPr>
          <p:cNvPr id="6" name="Footer Placeholder 5"/>
          <p:cNvSpPr>
            <a:spLocks noGrp="1"/>
          </p:cNvSpPr>
          <p:nvPr>
            <p:ph type="ftr" sz="quarter" idx="12"/>
          </p:nvPr>
        </p:nvSpPr>
        <p:spPr/>
        <p:txBody>
          <a:bodyPr/>
          <a:lstStyle/>
          <a:p>
            <a:r>
              <a:rPr lang="en-US" smtClean="0"/>
              <a:t>Sustainable Agriculture and Environment Development Association (SAEDA)</a:t>
            </a:r>
            <a:endParaRPr lang="en-US"/>
          </a:p>
        </p:txBody>
      </p:sp>
      <p:sp>
        <p:nvSpPr>
          <p:cNvPr id="7" name="Header Placeholder 6"/>
          <p:cNvSpPr>
            <a:spLocks noGrp="1"/>
          </p:cNvSpPr>
          <p:nvPr>
            <p:ph type="hdr" sz="quarter" idx="13"/>
          </p:nvPr>
        </p:nvSpPr>
        <p:spPr/>
        <p:txBody>
          <a:bodyPr/>
          <a:lstStyle/>
          <a:p>
            <a:r>
              <a:rPr lang="en-US" smtClean="0"/>
              <a:t>Growing Business with Smallholders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E16B1-4B2B-41ED-9B1D-7B3B50AB5402}" type="datetime1">
              <a:rPr lang="en-US" smtClean="0"/>
              <a:pPr/>
              <a:t>5/3/2013</a:t>
            </a:fld>
            <a:endParaRPr lang="en-US"/>
          </a:p>
        </p:txBody>
      </p:sp>
      <p:sp>
        <p:nvSpPr>
          <p:cNvPr id="5" name="Footer Placeholder 4"/>
          <p:cNvSpPr>
            <a:spLocks noGrp="1"/>
          </p:cNvSpPr>
          <p:nvPr>
            <p:ph type="ftr" sz="quarter" idx="11"/>
          </p:nvPr>
        </p:nvSpPr>
        <p:spPr/>
        <p:txBody>
          <a:bodyPr/>
          <a:lstStyle/>
          <a:p>
            <a:r>
              <a:rPr lang="en-US" smtClean="0"/>
              <a:t>Sustainable Agriculture and Environment Development Association</a:t>
            </a:r>
            <a:endParaRPr lang="en-US"/>
          </a:p>
        </p:txBody>
      </p:sp>
      <p:sp>
        <p:nvSpPr>
          <p:cNvPr id="6" name="Slide Number Placeholder 5"/>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ED29E-A758-462C-B225-6D872D8DA686}" type="datetime1">
              <a:rPr lang="en-US" smtClean="0"/>
              <a:pPr/>
              <a:t>5/3/2013</a:t>
            </a:fld>
            <a:endParaRPr lang="en-US"/>
          </a:p>
        </p:txBody>
      </p:sp>
      <p:sp>
        <p:nvSpPr>
          <p:cNvPr id="5" name="Footer Placeholder 4"/>
          <p:cNvSpPr>
            <a:spLocks noGrp="1"/>
          </p:cNvSpPr>
          <p:nvPr>
            <p:ph type="ftr" sz="quarter" idx="11"/>
          </p:nvPr>
        </p:nvSpPr>
        <p:spPr/>
        <p:txBody>
          <a:bodyPr/>
          <a:lstStyle/>
          <a:p>
            <a:r>
              <a:rPr lang="en-US" smtClean="0"/>
              <a:t>Sustainable Agriculture and Environment Development Association</a:t>
            </a:r>
            <a:endParaRPr lang="en-US"/>
          </a:p>
        </p:txBody>
      </p:sp>
      <p:sp>
        <p:nvSpPr>
          <p:cNvPr id="6" name="Slide Number Placeholder 5"/>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3DFA6-AD54-4B83-BD8D-CB1335257370}" type="datetime1">
              <a:rPr lang="en-US" smtClean="0"/>
              <a:pPr/>
              <a:t>5/3/2013</a:t>
            </a:fld>
            <a:endParaRPr lang="en-US"/>
          </a:p>
        </p:txBody>
      </p:sp>
      <p:sp>
        <p:nvSpPr>
          <p:cNvPr id="5" name="Footer Placeholder 4"/>
          <p:cNvSpPr>
            <a:spLocks noGrp="1"/>
          </p:cNvSpPr>
          <p:nvPr>
            <p:ph type="ftr" sz="quarter" idx="11"/>
          </p:nvPr>
        </p:nvSpPr>
        <p:spPr/>
        <p:txBody>
          <a:bodyPr/>
          <a:lstStyle/>
          <a:p>
            <a:r>
              <a:rPr lang="en-US" smtClean="0"/>
              <a:t>Sustainable Agriculture and Environment Development Association</a:t>
            </a:r>
            <a:endParaRPr lang="en-US"/>
          </a:p>
        </p:txBody>
      </p:sp>
      <p:sp>
        <p:nvSpPr>
          <p:cNvPr id="6" name="Slide Number Placeholder 5"/>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03270-965E-4097-948B-B2630C23492A}" type="datetime1">
              <a:rPr lang="en-US" smtClean="0"/>
              <a:pPr/>
              <a:t>5/3/2013</a:t>
            </a:fld>
            <a:endParaRPr lang="en-US"/>
          </a:p>
        </p:txBody>
      </p:sp>
      <p:sp>
        <p:nvSpPr>
          <p:cNvPr id="5" name="Footer Placeholder 4"/>
          <p:cNvSpPr>
            <a:spLocks noGrp="1"/>
          </p:cNvSpPr>
          <p:nvPr>
            <p:ph type="ftr" sz="quarter" idx="11"/>
          </p:nvPr>
        </p:nvSpPr>
        <p:spPr/>
        <p:txBody>
          <a:bodyPr/>
          <a:lstStyle/>
          <a:p>
            <a:r>
              <a:rPr lang="en-US" smtClean="0"/>
              <a:t>Sustainable Agriculture and Environment Development Association</a:t>
            </a:r>
            <a:endParaRPr lang="en-US"/>
          </a:p>
        </p:txBody>
      </p:sp>
      <p:sp>
        <p:nvSpPr>
          <p:cNvPr id="6" name="Slide Number Placeholder 5"/>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6494E-D2E6-4CF9-A65D-0914CDAC00B5}" type="datetime1">
              <a:rPr lang="en-US" smtClean="0"/>
              <a:pPr/>
              <a:t>5/3/2013</a:t>
            </a:fld>
            <a:endParaRPr lang="en-US"/>
          </a:p>
        </p:txBody>
      </p:sp>
      <p:sp>
        <p:nvSpPr>
          <p:cNvPr id="5" name="Footer Placeholder 4"/>
          <p:cNvSpPr>
            <a:spLocks noGrp="1"/>
          </p:cNvSpPr>
          <p:nvPr>
            <p:ph type="ftr" sz="quarter" idx="11"/>
          </p:nvPr>
        </p:nvSpPr>
        <p:spPr/>
        <p:txBody>
          <a:bodyPr/>
          <a:lstStyle/>
          <a:p>
            <a:r>
              <a:rPr lang="en-US" smtClean="0"/>
              <a:t>Sustainable Agriculture and Environment Development Association</a:t>
            </a:r>
            <a:endParaRPr lang="en-US"/>
          </a:p>
        </p:txBody>
      </p:sp>
      <p:sp>
        <p:nvSpPr>
          <p:cNvPr id="6" name="Slide Number Placeholder 5"/>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FD322-8AA1-45A9-AC6D-3F118851EEBF}" type="datetime1">
              <a:rPr lang="en-US" smtClean="0"/>
              <a:pPr/>
              <a:t>5/3/2013</a:t>
            </a:fld>
            <a:endParaRPr lang="en-US"/>
          </a:p>
        </p:txBody>
      </p:sp>
      <p:sp>
        <p:nvSpPr>
          <p:cNvPr id="6" name="Footer Placeholder 5"/>
          <p:cNvSpPr>
            <a:spLocks noGrp="1"/>
          </p:cNvSpPr>
          <p:nvPr>
            <p:ph type="ftr" sz="quarter" idx="11"/>
          </p:nvPr>
        </p:nvSpPr>
        <p:spPr/>
        <p:txBody>
          <a:bodyPr/>
          <a:lstStyle/>
          <a:p>
            <a:r>
              <a:rPr lang="en-US" smtClean="0"/>
              <a:t>Sustainable Agriculture and Environment Development Association</a:t>
            </a:r>
            <a:endParaRPr lang="en-US"/>
          </a:p>
        </p:txBody>
      </p:sp>
      <p:sp>
        <p:nvSpPr>
          <p:cNvPr id="7" name="Slide Number Placeholder 6"/>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67A086-D4B2-4DB8-9A42-E3C013068A1C}" type="datetime1">
              <a:rPr lang="en-US" smtClean="0"/>
              <a:pPr/>
              <a:t>5/3/2013</a:t>
            </a:fld>
            <a:endParaRPr lang="en-US"/>
          </a:p>
        </p:txBody>
      </p:sp>
      <p:sp>
        <p:nvSpPr>
          <p:cNvPr id="8" name="Footer Placeholder 7"/>
          <p:cNvSpPr>
            <a:spLocks noGrp="1"/>
          </p:cNvSpPr>
          <p:nvPr>
            <p:ph type="ftr" sz="quarter" idx="11"/>
          </p:nvPr>
        </p:nvSpPr>
        <p:spPr/>
        <p:txBody>
          <a:bodyPr/>
          <a:lstStyle/>
          <a:p>
            <a:r>
              <a:rPr lang="en-US" smtClean="0"/>
              <a:t>Sustainable Agriculture and Environment Development Association</a:t>
            </a:r>
            <a:endParaRPr lang="en-US"/>
          </a:p>
        </p:txBody>
      </p:sp>
      <p:sp>
        <p:nvSpPr>
          <p:cNvPr id="9" name="Slide Number Placeholder 8"/>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6F9ABA-01D4-4218-B287-D1DCCD54B632}" type="datetime1">
              <a:rPr lang="en-US" smtClean="0"/>
              <a:pPr/>
              <a:t>5/3/2013</a:t>
            </a:fld>
            <a:endParaRPr lang="en-US"/>
          </a:p>
        </p:txBody>
      </p:sp>
      <p:sp>
        <p:nvSpPr>
          <p:cNvPr id="4" name="Footer Placeholder 3"/>
          <p:cNvSpPr>
            <a:spLocks noGrp="1"/>
          </p:cNvSpPr>
          <p:nvPr>
            <p:ph type="ftr" sz="quarter" idx="11"/>
          </p:nvPr>
        </p:nvSpPr>
        <p:spPr/>
        <p:txBody>
          <a:bodyPr/>
          <a:lstStyle/>
          <a:p>
            <a:r>
              <a:rPr lang="en-US" smtClean="0"/>
              <a:t>Sustainable Agriculture and Environment Development Association</a:t>
            </a:r>
            <a:endParaRPr lang="en-US"/>
          </a:p>
        </p:txBody>
      </p:sp>
      <p:sp>
        <p:nvSpPr>
          <p:cNvPr id="5" name="Slide Number Placeholder 4"/>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00DEE-1DDE-4F4E-889D-9B5A199177DB}" type="datetime1">
              <a:rPr lang="en-US" smtClean="0"/>
              <a:pPr/>
              <a:t>5/3/2013</a:t>
            </a:fld>
            <a:endParaRPr lang="en-US"/>
          </a:p>
        </p:txBody>
      </p:sp>
      <p:sp>
        <p:nvSpPr>
          <p:cNvPr id="3" name="Footer Placeholder 2"/>
          <p:cNvSpPr>
            <a:spLocks noGrp="1"/>
          </p:cNvSpPr>
          <p:nvPr>
            <p:ph type="ftr" sz="quarter" idx="11"/>
          </p:nvPr>
        </p:nvSpPr>
        <p:spPr/>
        <p:txBody>
          <a:bodyPr/>
          <a:lstStyle/>
          <a:p>
            <a:r>
              <a:rPr lang="en-US" smtClean="0"/>
              <a:t>Sustainable Agriculture and Environment Development Association</a:t>
            </a:r>
            <a:endParaRPr lang="en-US"/>
          </a:p>
        </p:txBody>
      </p:sp>
      <p:sp>
        <p:nvSpPr>
          <p:cNvPr id="4" name="Slide Number Placeholder 3"/>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6B28B-6CC1-46BE-A573-1F2767A90D2A}" type="datetime1">
              <a:rPr lang="en-US" smtClean="0"/>
              <a:pPr/>
              <a:t>5/3/2013</a:t>
            </a:fld>
            <a:endParaRPr lang="en-US"/>
          </a:p>
        </p:txBody>
      </p:sp>
      <p:sp>
        <p:nvSpPr>
          <p:cNvPr id="6" name="Footer Placeholder 5"/>
          <p:cNvSpPr>
            <a:spLocks noGrp="1"/>
          </p:cNvSpPr>
          <p:nvPr>
            <p:ph type="ftr" sz="quarter" idx="11"/>
          </p:nvPr>
        </p:nvSpPr>
        <p:spPr/>
        <p:txBody>
          <a:bodyPr/>
          <a:lstStyle/>
          <a:p>
            <a:r>
              <a:rPr lang="en-US" smtClean="0"/>
              <a:t>Sustainable Agriculture and Environment Development Association</a:t>
            </a:r>
            <a:endParaRPr lang="en-US"/>
          </a:p>
        </p:txBody>
      </p:sp>
      <p:sp>
        <p:nvSpPr>
          <p:cNvPr id="7" name="Slide Number Placeholder 6"/>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1712A-752B-4E09-8477-98AA617D3C4B}" type="datetime1">
              <a:rPr lang="en-US" smtClean="0"/>
              <a:pPr/>
              <a:t>5/3/2013</a:t>
            </a:fld>
            <a:endParaRPr lang="en-US"/>
          </a:p>
        </p:txBody>
      </p:sp>
      <p:sp>
        <p:nvSpPr>
          <p:cNvPr id="6" name="Footer Placeholder 5"/>
          <p:cNvSpPr>
            <a:spLocks noGrp="1"/>
          </p:cNvSpPr>
          <p:nvPr>
            <p:ph type="ftr" sz="quarter" idx="11"/>
          </p:nvPr>
        </p:nvSpPr>
        <p:spPr/>
        <p:txBody>
          <a:bodyPr/>
          <a:lstStyle/>
          <a:p>
            <a:r>
              <a:rPr lang="en-US" smtClean="0"/>
              <a:t>Sustainable Agriculture and Environment Development Association</a:t>
            </a:r>
            <a:endParaRPr lang="en-US"/>
          </a:p>
        </p:txBody>
      </p:sp>
      <p:sp>
        <p:nvSpPr>
          <p:cNvPr id="7" name="Slide Number Placeholder 6"/>
          <p:cNvSpPr>
            <a:spLocks noGrp="1"/>
          </p:cNvSpPr>
          <p:nvPr>
            <p:ph type="sldNum" sz="quarter" idx="12"/>
          </p:nvPr>
        </p:nvSpPr>
        <p:spPr/>
        <p:txBody>
          <a:bodyPr/>
          <a:lstStyle/>
          <a:p>
            <a:fld id="{08DABA81-6BB3-472A-BDC7-31148B877B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Growing Business with Smallholders - Laos</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3302-A4A5-42F4-8A88-D1008E37511C}" type="datetime1">
              <a:rPr lang="en-US" smtClean="0"/>
              <a:pPr/>
              <a:t>5/3/2013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fr-FR" b="1" smtClean="0"/>
              <a:t>Sustainable Agriculture and Environment Development Association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ABA81-6BB3-472A-BDC7-31148B877B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676400" y="762000"/>
            <a:ext cx="5715000" cy="1054074"/>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800" dirty="0">
                <a:solidFill>
                  <a:schemeClr val="accent1"/>
                </a:solidFill>
              </a:rPr>
              <a:t>Enhancing Milled Rice Production </a:t>
            </a:r>
            <a:r>
              <a:rPr lang="en-US" sz="2800" dirty="0" smtClean="0">
                <a:solidFill>
                  <a:schemeClr val="accent1"/>
                </a:solidFill>
              </a:rPr>
              <a:t>Project </a:t>
            </a:r>
            <a:r>
              <a:rPr lang="en-US" sz="2800" dirty="0">
                <a:solidFill>
                  <a:schemeClr val="accent1"/>
                </a:solidFill>
              </a:rPr>
              <a:t>(EMRIP)</a:t>
            </a:r>
            <a:endParaRPr kumimoji="0" lang="en-US" sz="1800" b="0" i="0" u="none" strike="noStrike" cap="none" normalizeH="0" baseline="0" dirty="0" smtClean="0">
              <a:ln>
                <a:noFill/>
              </a:ln>
              <a:solidFill>
                <a:schemeClr val="accent1"/>
              </a:solidFill>
              <a:effectLst/>
              <a:latin typeface="Arial" pitchFamily="34" charset="0"/>
            </a:endParaRPr>
          </a:p>
        </p:txBody>
      </p:sp>
      <p:sp>
        <p:nvSpPr>
          <p:cNvPr id="11266" name="Rectangle 2"/>
          <p:cNvSpPr>
            <a:spLocks noChangeArrowheads="1"/>
          </p:cNvSpPr>
          <p:nvPr/>
        </p:nvSpPr>
        <p:spPr bwMode="auto">
          <a:xfrm>
            <a:off x="3962400" y="2133169"/>
            <a:ext cx="5105400" cy="838631"/>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rPr>
              <a:t>Inclusive businesses &amp; investment plans</a:t>
            </a:r>
            <a:endParaRPr kumimoji="0" lang="en-US" sz="2400" b="1" i="1"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3"/>
              </a:solidFill>
              <a:effectLst/>
              <a:latin typeface="Arial" pitchFamily="34" charset="0"/>
            </a:endParaRPr>
          </a:p>
        </p:txBody>
      </p:sp>
      <p:sp>
        <p:nvSpPr>
          <p:cNvPr id="6" name="Rectangle 5"/>
          <p:cNvSpPr/>
          <p:nvPr/>
        </p:nvSpPr>
        <p:spPr>
          <a:xfrm>
            <a:off x="3886200" y="2895600"/>
            <a:ext cx="4809763" cy="830997"/>
          </a:xfrm>
          <a:prstGeom prst="rect">
            <a:avLst/>
          </a:prstGeom>
        </p:spPr>
        <p:txBody>
          <a:bodyPr wrap="square">
            <a:spAutoFit/>
          </a:bodyPr>
          <a:lstStyle/>
          <a:p>
            <a:r>
              <a:rPr lang="en-US" sz="2400" i="1" dirty="0">
                <a:solidFill>
                  <a:schemeClr val="accent3"/>
                </a:solidFill>
                <a:latin typeface="Calibri" pitchFamily="34" charset="0"/>
                <a:ea typeface="Times New Roman" pitchFamily="18" charset="0"/>
                <a:cs typeface="Times New Roman" pitchFamily="18" charset="0"/>
              </a:rPr>
              <a:t>Farmer Production </a:t>
            </a:r>
            <a:r>
              <a:rPr lang="en-US" sz="2400" i="1" dirty="0" smtClean="0">
                <a:solidFill>
                  <a:schemeClr val="accent3"/>
                </a:solidFill>
                <a:latin typeface="Calibri" pitchFamily="34" charset="0"/>
                <a:ea typeface="Times New Roman" pitchFamily="18" charset="0"/>
                <a:cs typeface="Times New Roman" pitchFamily="18" charset="0"/>
              </a:rPr>
              <a:t>Groups (</a:t>
            </a:r>
            <a:r>
              <a:rPr lang="en-US" sz="2400" dirty="0" smtClean="0">
                <a:solidFill>
                  <a:schemeClr val="accent3"/>
                </a:solidFill>
              </a:rPr>
              <a:t>producer networks) </a:t>
            </a:r>
            <a:r>
              <a:rPr lang="en-US" sz="2400" i="1" dirty="0" smtClean="0">
                <a:solidFill>
                  <a:schemeClr val="accent3"/>
                </a:solidFill>
                <a:latin typeface="Calibri" pitchFamily="34" charset="0"/>
                <a:ea typeface="Times New Roman" pitchFamily="18" charset="0"/>
                <a:cs typeface="Times New Roman" pitchFamily="18" charset="0"/>
              </a:rPr>
              <a:t> </a:t>
            </a:r>
            <a:endParaRPr lang="en-US" sz="2400" i="1" dirty="0">
              <a:solidFill>
                <a:schemeClr val="accent3"/>
              </a:solidFill>
              <a:latin typeface="Calibri" pitchFamily="34" charset="0"/>
              <a:ea typeface="Times New Roman" pitchFamily="18" charset="0"/>
              <a:cs typeface="Times New Roman" pitchFamily="18" charset="0"/>
            </a:endParaRPr>
          </a:p>
        </p:txBody>
      </p:sp>
      <p:sp>
        <p:nvSpPr>
          <p:cNvPr id="7" name="Rectangle 6"/>
          <p:cNvSpPr/>
          <p:nvPr/>
        </p:nvSpPr>
        <p:spPr>
          <a:xfrm>
            <a:off x="3896847" y="3886200"/>
            <a:ext cx="2122953" cy="461665"/>
          </a:xfrm>
          <a:prstGeom prst="rect">
            <a:avLst/>
          </a:prstGeom>
        </p:spPr>
        <p:txBody>
          <a:bodyPr wrap="none">
            <a:spAutoFit/>
          </a:bodyPr>
          <a:lstStyle/>
          <a:p>
            <a:r>
              <a:rPr lang="en-US" sz="2400" i="1" dirty="0">
                <a:solidFill>
                  <a:schemeClr val="accent3"/>
                </a:solidFill>
                <a:latin typeface="Calibri" pitchFamily="34" charset="0"/>
                <a:ea typeface="Times New Roman" pitchFamily="18" charset="0"/>
                <a:cs typeface="Times New Roman" pitchFamily="18" charset="0"/>
              </a:rPr>
              <a:t>Policy dialogue </a:t>
            </a:r>
          </a:p>
        </p:txBody>
      </p:sp>
      <p:sp>
        <p:nvSpPr>
          <p:cNvPr id="8" name="Rectangle 7"/>
          <p:cNvSpPr/>
          <p:nvPr/>
        </p:nvSpPr>
        <p:spPr>
          <a:xfrm>
            <a:off x="3810000" y="4495800"/>
            <a:ext cx="5715000" cy="923330"/>
          </a:xfrm>
          <a:prstGeom prst="rect">
            <a:avLst/>
          </a:prstGeom>
        </p:spPr>
        <p:txBody>
          <a:bodyPr wrap="square">
            <a:spAutoFit/>
          </a:bodyPr>
          <a:lstStyle/>
          <a:p>
            <a:r>
              <a:rPr lang="en-US" dirty="0">
                <a:solidFill>
                  <a:schemeClr val="accent6"/>
                </a:solidFill>
              </a:rPr>
              <a:t>S</a:t>
            </a:r>
            <a:r>
              <a:rPr lang="en-US" dirty="0" smtClean="0">
                <a:solidFill>
                  <a:schemeClr val="accent6"/>
                </a:solidFill>
              </a:rPr>
              <a:t>ignificant rise </a:t>
            </a:r>
            <a:r>
              <a:rPr lang="en-US" dirty="0">
                <a:solidFill>
                  <a:schemeClr val="accent6"/>
                </a:solidFill>
              </a:rPr>
              <a:t>in income (&gt;60%) </a:t>
            </a:r>
            <a:r>
              <a:rPr lang="en-US" dirty="0" smtClean="0">
                <a:solidFill>
                  <a:schemeClr val="accent6"/>
                </a:solidFill>
              </a:rPr>
              <a:t> jump in </a:t>
            </a:r>
            <a:r>
              <a:rPr lang="en-US" dirty="0">
                <a:solidFill>
                  <a:schemeClr val="accent6"/>
                </a:solidFill>
              </a:rPr>
              <a:t>crop yields </a:t>
            </a:r>
            <a:endParaRPr lang="en-US" dirty="0" smtClean="0">
              <a:solidFill>
                <a:schemeClr val="accent6"/>
              </a:solidFill>
            </a:endParaRPr>
          </a:p>
          <a:p>
            <a:r>
              <a:rPr lang="en-US" dirty="0" smtClean="0">
                <a:solidFill>
                  <a:schemeClr val="accent6"/>
                </a:solidFill>
              </a:rPr>
              <a:t>(+</a:t>
            </a:r>
            <a:r>
              <a:rPr lang="en-US" dirty="0">
                <a:solidFill>
                  <a:schemeClr val="accent6"/>
                </a:solidFill>
              </a:rPr>
              <a:t>30-50%); </a:t>
            </a:r>
            <a:r>
              <a:rPr lang="en-US" dirty="0" smtClean="0">
                <a:solidFill>
                  <a:schemeClr val="accent6"/>
                </a:solidFill>
              </a:rPr>
              <a:t>and</a:t>
            </a:r>
          </a:p>
          <a:p>
            <a:r>
              <a:rPr lang="en-US" dirty="0" smtClean="0">
                <a:solidFill>
                  <a:schemeClr val="accent6"/>
                </a:solidFill>
              </a:rPr>
              <a:t>better prices </a:t>
            </a:r>
            <a:r>
              <a:rPr lang="en-US" dirty="0">
                <a:solidFill>
                  <a:schemeClr val="accent6"/>
                </a:solidFill>
              </a:rPr>
              <a:t>(+10%) for improved quality of paddy</a:t>
            </a:r>
          </a:p>
        </p:txBody>
      </p:sp>
      <p:sp>
        <p:nvSpPr>
          <p:cNvPr id="9" name="Rectangle 8"/>
          <p:cNvSpPr/>
          <p:nvPr/>
        </p:nvSpPr>
        <p:spPr>
          <a:xfrm>
            <a:off x="3810000" y="5602069"/>
            <a:ext cx="5257800" cy="646331"/>
          </a:xfrm>
          <a:prstGeom prst="rect">
            <a:avLst/>
          </a:prstGeom>
        </p:spPr>
        <p:txBody>
          <a:bodyPr wrap="square">
            <a:spAutoFit/>
          </a:bodyPr>
          <a:lstStyle/>
          <a:p>
            <a:r>
              <a:rPr lang="en-US" dirty="0">
                <a:solidFill>
                  <a:schemeClr val="accent6"/>
                </a:solidFill>
              </a:rPr>
              <a:t>A</a:t>
            </a:r>
            <a:r>
              <a:rPr lang="en-US" dirty="0" smtClean="0">
                <a:solidFill>
                  <a:schemeClr val="accent6"/>
                </a:solidFill>
              </a:rPr>
              <a:t>ctual </a:t>
            </a:r>
            <a:r>
              <a:rPr lang="en-US" dirty="0">
                <a:solidFill>
                  <a:schemeClr val="accent6"/>
                </a:solidFill>
              </a:rPr>
              <a:t>throughput </a:t>
            </a:r>
            <a:r>
              <a:rPr lang="en-US" dirty="0" smtClean="0">
                <a:solidFill>
                  <a:schemeClr val="accent6"/>
                </a:solidFill>
              </a:rPr>
              <a:t>rising </a:t>
            </a:r>
            <a:r>
              <a:rPr lang="en-US" dirty="0">
                <a:solidFill>
                  <a:schemeClr val="accent6"/>
                </a:solidFill>
              </a:rPr>
              <a:t>from 12,400 tons (2009) to 36,523 tons (2011 projected) </a:t>
            </a:r>
            <a:r>
              <a:rPr lang="en-US" dirty="0" smtClean="0">
                <a:solidFill>
                  <a:schemeClr val="accent6"/>
                </a:solidFill>
              </a:rPr>
              <a:t>a 300% rise</a:t>
            </a:r>
            <a:endParaRPr lang="en-US" dirty="0">
              <a:solidFill>
                <a:schemeClr val="accent6"/>
              </a:solidFill>
            </a:endParaRPr>
          </a:p>
        </p:txBody>
      </p:sp>
      <p:sp>
        <p:nvSpPr>
          <p:cNvPr id="10" name="Date Placeholder 9"/>
          <p:cNvSpPr>
            <a:spLocks noGrp="1"/>
          </p:cNvSpPr>
          <p:nvPr>
            <p:ph type="dt" sz="half" idx="10"/>
          </p:nvPr>
        </p:nvSpPr>
        <p:spPr/>
        <p:txBody>
          <a:bodyPr/>
          <a:lstStyle/>
          <a:p>
            <a:fld id="{63F8809D-2745-439B-925D-10DCE9EE54C5}" type="datetime1">
              <a:rPr lang="en-US" smtClean="0"/>
              <a:pPr/>
              <a:t>5/3/2013</a:t>
            </a:fld>
            <a:endParaRPr lang="en-US"/>
          </a:p>
        </p:txBody>
      </p:sp>
      <p:sp>
        <p:nvSpPr>
          <p:cNvPr id="11" name="Slide Number Placeholder 10"/>
          <p:cNvSpPr>
            <a:spLocks noGrp="1"/>
          </p:cNvSpPr>
          <p:nvPr>
            <p:ph type="sldNum" sz="quarter" idx="12"/>
          </p:nvPr>
        </p:nvSpPr>
        <p:spPr/>
        <p:txBody>
          <a:bodyPr/>
          <a:lstStyle/>
          <a:p>
            <a:fld id="{08DABA81-6BB3-472A-BDC7-31148B877BD1}" type="slidenum">
              <a:rPr lang="en-US" smtClean="0"/>
              <a:pPr/>
              <a:t>1</a:t>
            </a:fld>
            <a:endParaRPr lang="en-US"/>
          </a:p>
        </p:txBody>
      </p:sp>
      <p:sp>
        <p:nvSpPr>
          <p:cNvPr id="12" name="Footer Placeholder 11"/>
          <p:cNvSpPr>
            <a:spLocks noGrp="1"/>
          </p:cNvSpPr>
          <p:nvPr>
            <p:ph type="ftr" sz="quarter" idx="11"/>
          </p:nvPr>
        </p:nvSpPr>
        <p:spPr/>
        <p:txBody>
          <a:bodyPr/>
          <a:lstStyle/>
          <a:p>
            <a:r>
              <a:rPr lang="en-US" dirty="0" smtClean="0"/>
              <a:t>Sustainable Agriculture and Environment Development Association</a:t>
            </a:r>
            <a:endParaRPr lang="en-US" dirty="0"/>
          </a:p>
        </p:txBody>
      </p:sp>
      <p:pic>
        <p:nvPicPr>
          <p:cNvPr id="15362" name="Picture 2" descr="http://www.snvworld.org/sites/www.snvworld.org/files/styles/middenkolom/public/tekstpagina/beeld/22b-laos-savannaket-improved-cookstoves-112.jpg?itok=L4VsmrgL"/>
          <p:cNvPicPr>
            <a:picLocks noChangeAspect="1" noChangeArrowheads="1"/>
          </p:cNvPicPr>
          <p:nvPr/>
        </p:nvPicPr>
        <p:blipFill>
          <a:blip r:embed="rId3"/>
          <a:srcRect l="38372" t="3448" r="12791" b="5172"/>
          <a:stretch>
            <a:fillRect/>
          </a:stretch>
        </p:blipFill>
        <p:spPr bwMode="auto">
          <a:xfrm>
            <a:off x="381000" y="1981200"/>
            <a:ext cx="3200400" cy="4038600"/>
          </a:xfrm>
          <a:prstGeom prst="rect">
            <a:avLst/>
          </a:prstGeom>
          <a:noFill/>
        </p:spPr>
      </p:pic>
      <p:sp>
        <p:nvSpPr>
          <p:cNvPr id="13" name="Rectangle 12"/>
          <p:cNvSpPr/>
          <p:nvPr/>
        </p:nvSpPr>
        <p:spPr>
          <a:xfrm>
            <a:off x="1670985" y="6002179"/>
            <a:ext cx="691215" cy="246221"/>
          </a:xfrm>
          <a:prstGeom prst="rect">
            <a:avLst/>
          </a:prstGeom>
        </p:spPr>
        <p:txBody>
          <a:bodyPr wrap="none">
            <a:spAutoFit/>
          </a:bodyPr>
          <a:lstStyle/>
          <a:p>
            <a:r>
              <a:rPr lang="en-US" sz="1000" dirty="0" smtClean="0"/>
              <a:t>SNV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1266"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asiawebdirect.com/m/bangkok/portals/visit-mekong-com/laos/homepage/luang-prabang/living-land-company/allParagraphs/0/scaledImage/image.jpg"/>
          <p:cNvPicPr>
            <a:picLocks noChangeAspect="1" noChangeArrowheads="1"/>
          </p:cNvPicPr>
          <p:nvPr/>
        </p:nvPicPr>
        <p:blipFill>
          <a:blip r:embed="rId3"/>
          <a:srcRect/>
          <a:stretch>
            <a:fillRect/>
          </a:stretch>
        </p:blipFill>
        <p:spPr bwMode="auto">
          <a:xfrm>
            <a:off x="228600" y="2057400"/>
            <a:ext cx="5638800" cy="4114800"/>
          </a:xfrm>
          <a:prstGeom prst="rect">
            <a:avLst/>
          </a:prstGeom>
          <a:noFill/>
        </p:spPr>
      </p:pic>
      <p:sp>
        <p:nvSpPr>
          <p:cNvPr id="11265" name="Rectangle 1"/>
          <p:cNvSpPr>
            <a:spLocks noChangeArrowheads="1"/>
          </p:cNvSpPr>
          <p:nvPr/>
        </p:nvSpPr>
        <p:spPr bwMode="auto">
          <a:xfrm>
            <a:off x="1676400" y="762000"/>
            <a:ext cx="5715000" cy="1054074"/>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800" dirty="0">
                <a:solidFill>
                  <a:schemeClr val="accent1"/>
                </a:solidFill>
              </a:rPr>
              <a:t>10 producer groups in eight villages of </a:t>
            </a:r>
            <a:r>
              <a:rPr lang="en-US" sz="2800" dirty="0" err="1">
                <a:solidFill>
                  <a:schemeClr val="accent1"/>
                </a:solidFill>
              </a:rPr>
              <a:t>Luang</a:t>
            </a:r>
            <a:r>
              <a:rPr lang="en-US" sz="2800" dirty="0">
                <a:solidFill>
                  <a:schemeClr val="accent1"/>
                </a:solidFill>
              </a:rPr>
              <a:t> </a:t>
            </a:r>
            <a:r>
              <a:rPr lang="en-US" sz="2800" dirty="0" err="1">
                <a:solidFill>
                  <a:schemeClr val="accent1"/>
                </a:solidFill>
              </a:rPr>
              <a:t>Prabang</a:t>
            </a:r>
            <a:endParaRPr kumimoji="0" lang="en-US" sz="1800" b="0" i="0" u="none" strike="noStrike" cap="none" normalizeH="0" baseline="0" dirty="0" smtClean="0">
              <a:ln>
                <a:noFill/>
              </a:ln>
              <a:solidFill>
                <a:schemeClr val="accent1"/>
              </a:solidFill>
              <a:effectLst/>
              <a:latin typeface="Arial" pitchFamily="34" charset="0"/>
            </a:endParaRPr>
          </a:p>
        </p:txBody>
      </p:sp>
      <p:sp>
        <p:nvSpPr>
          <p:cNvPr id="11266" name="Rectangle 2"/>
          <p:cNvSpPr>
            <a:spLocks noChangeArrowheads="1"/>
          </p:cNvSpPr>
          <p:nvPr/>
        </p:nvSpPr>
        <p:spPr bwMode="auto">
          <a:xfrm>
            <a:off x="2819400" y="2133169"/>
            <a:ext cx="5105400" cy="561632"/>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400" dirty="0" smtClean="0">
                <a:solidFill>
                  <a:schemeClr val="bg1"/>
                </a:solidFill>
              </a:rPr>
              <a:t>Cold </a:t>
            </a:r>
            <a:r>
              <a:rPr lang="en-US" sz="2400" dirty="0">
                <a:solidFill>
                  <a:schemeClr val="bg1"/>
                </a:solidFill>
              </a:rPr>
              <a:t>storage facility </a:t>
            </a:r>
            <a:endParaRPr kumimoji="0" lang="en-US" sz="18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2743200" y="3043535"/>
            <a:ext cx="4809763" cy="461665"/>
          </a:xfrm>
          <a:prstGeom prst="rect">
            <a:avLst/>
          </a:prstGeom>
        </p:spPr>
        <p:txBody>
          <a:bodyPr wrap="square">
            <a:spAutoFit/>
          </a:bodyPr>
          <a:lstStyle/>
          <a:p>
            <a:r>
              <a:rPr lang="en-US" sz="2400" dirty="0" smtClean="0">
                <a:solidFill>
                  <a:schemeClr val="bg1"/>
                </a:solidFill>
              </a:rPr>
              <a:t>Buy back scheme if unso</a:t>
            </a:r>
            <a:r>
              <a:rPr lang="en-US" sz="2400" dirty="0" smtClean="0">
                <a:solidFill>
                  <a:schemeClr val="accent3"/>
                </a:solidFill>
              </a:rPr>
              <a:t>ld </a:t>
            </a:r>
            <a:endParaRPr lang="en-US" sz="2400" i="1" dirty="0">
              <a:solidFill>
                <a:schemeClr val="accent3"/>
              </a:solidFill>
              <a:latin typeface="Calibri" pitchFamily="34" charset="0"/>
              <a:ea typeface="Times New Roman" pitchFamily="18" charset="0"/>
              <a:cs typeface="Times New Roman" pitchFamily="18" charset="0"/>
            </a:endParaRPr>
          </a:p>
        </p:txBody>
      </p:sp>
      <p:sp>
        <p:nvSpPr>
          <p:cNvPr id="7" name="Rectangle 6"/>
          <p:cNvSpPr/>
          <p:nvPr/>
        </p:nvSpPr>
        <p:spPr>
          <a:xfrm>
            <a:off x="2743200" y="4038600"/>
            <a:ext cx="6561283" cy="461665"/>
          </a:xfrm>
          <a:prstGeom prst="rect">
            <a:avLst/>
          </a:prstGeom>
        </p:spPr>
        <p:txBody>
          <a:bodyPr wrap="none">
            <a:spAutoFit/>
          </a:bodyPr>
          <a:lstStyle/>
          <a:p>
            <a:r>
              <a:rPr lang="en-US" sz="2400" dirty="0" smtClean="0">
                <a:solidFill>
                  <a:schemeClr val="bg1"/>
                </a:solidFill>
              </a:rPr>
              <a:t>Demand-based </a:t>
            </a:r>
            <a:r>
              <a:rPr lang="en-US" sz="2400" dirty="0">
                <a:solidFill>
                  <a:schemeClr val="bg1"/>
                </a:solidFill>
              </a:rPr>
              <a:t>or perfor</a:t>
            </a:r>
            <a:r>
              <a:rPr lang="en-US" sz="2400" dirty="0">
                <a:solidFill>
                  <a:schemeClr val="accent3"/>
                </a:solidFill>
              </a:rPr>
              <a:t>mance </a:t>
            </a:r>
            <a:r>
              <a:rPr lang="en-US" sz="2400" dirty="0" smtClean="0">
                <a:solidFill>
                  <a:schemeClr val="accent3"/>
                </a:solidFill>
              </a:rPr>
              <a:t>driven (standards) </a:t>
            </a:r>
            <a:endParaRPr lang="en-US" sz="2400" i="1" dirty="0">
              <a:solidFill>
                <a:schemeClr val="accent3"/>
              </a:solidFill>
              <a:latin typeface="Calibri" pitchFamily="34" charset="0"/>
              <a:ea typeface="Times New Roman" pitchFamily="18" charset="0"/>
              <a:cs typeface="Times New Roman" pitchFamily="18" charset="0"/>
            </a:endParaRPr>
          </a:p>
        </p:txBody>
      </p:sp>
      <p:sp>
        <p:nvSpPr>
          <p:cNvPr id="8" name="Rectangle 7"/>
          <p:cNvSpPr/>
          <p:nvPr/>
        </p:nvSpPr>
        <p:spPr>
          <a:xfrm>
            <a:off x="3048000" y="4724400"/>
            <a:ext cx="5715000" cy="369332"/>
          </a:xfrm>
          <a:prstGeom prst="rect">
            <a:avLst/>
          </a:prstGeom>
        </p:spPr>
        <p:txBody>
          <a:bodyPr wrap="square">
            <a:spAutoFit/>
          </a:bodyPr>
          <a:lstStyle/>
          <a:p>
            <a:r>
              <a:rPr lang="en-US" dirty="0" smtClean="0">
                <a:solidFill>
                  <a:schemeClr val="bg1"/>
                </a:solidFill>
              </a:rPr>
              <a:t>Modern </a:t>
            </a:r>
            <a:r>
              <a:rPr lang="en-US" dirty="0">
                <a:solidFill>
                  <a:schemeClr val="bg1"/>
                </a:solidFill>
              </a:rPr>
              <a:t>supply chain (cold st</a:t>
            </a:r>
            <a:r>
              <a:rPr lang="en-US" dirty="0">
                <a:solidFill>
                  <a:schemeClr val="accent6"/>
                </a:solidFill>
              </a:rPr>
              <a:t>orage etc…).</a:t>
            </a:r>
          </a:p>
        </p:txBody>
      </p:sp>
      <p:sp>
        <p:nvSpPr>
          <p:cNvPr id="9" name="Rectangle 8"/>
          <p:cNvSpPr/>
          <p:nvPr/>
        </p:nvSpPr>
        <p:spPr>
          <a:xfrm>
            <a:off x="3048000" y="5334000"/>
            <a:ext cx="5257800" cy="646331"/>
          </a:xfrm>
          <a:prstGeom prst="rect">
            <a:avLst/>
          </a:prstGeom>
        </p:spPr>
        <p:txBody>
          <a:bodyPr wrap="square">
            <a:spAutoFit/>
          </a:bodyPr>
          <a:lstStyle/>
          <a:p>
            <a:r>
              <a:rPr lang="en-US" dirty="0">
                <a:solidFill>
                  <a:schemeClr val="bg1"/>
                </a:solidFill>
              </a:rPr>
              <a:t>Better understanding of the o</a:t>
            </a:r>
            <a:r>
              <a:rPr lang="en-US" dirty="0">
                <a:solidFill>
                  <a:schemeClr val="accent6"/>
                </a:solidFill>
              </a:rPr>
              <a:t>rganic concept and </a:t>
            </a:r>
            <a:r>
              <a:rPr lang="en-US" dirty="0">
                <a:solidFill>
                  <a:schemeClr val="bg1"/>
                </a:solidFill>
              </a:rPr>
              <a:t>improved market opportuniti</a:t>
            </a:r>
            <a:r>
              <a:rPr lang="en-US" dirty="0">
                <a:solidFill>
                  <a:schemeClr val="accent6"/>
                </a:solidFill>
              </a:rPr>
              <a:t>es for </a:t>
            </a:r>
            <a:r>
              <a:rPr lang="en-US" dirty="0" smtClean="0">
                <a:solidFill>
                  <a:schemeClr val="accent6"/>
                </a:solidFill>
              </a:rPr>
              <a:t>organic </a:t>
            </a:r>
            <a:r>
              <a:rPr lang="en-US" dirty="0">
                <a:solidFill>
                  <a:schemeClr val="accent6"/>
                </a:solidFill>
              </a:rPr>
              <a:t>products </a:t>
            </a:r>
          </a:p>
        </p:txBody>
      </p:sp>
      <p:sp>
        <p:nvSpPr>
          <p:cNvPr id="10" name="Date Placeholder 9"/>
          <p:cNvSpPr>
            <a:spLocks noGrp="1"/>
          </p:cNvSpPr>
          <p:nvPr>
            <p:ph type="dt" sz="half" idx="10"/>
          </p:nvPr>
        </p:nvSpPr>
        <p:spPr/>
        <p:txBody>
          <a:bodyPr/>
          <a:lstStyle/>
          <a:p>
            <a:fld id="{A883FF4F-C74E-49AB-8971-D2351D4FC045}" type="datetime1">
              <a:rPr lang="en-US" smtClean="0"/>
              <a:pPr/>
              <a:t>5/3/2013</a:t>
            </a:fld>
            <a:endParaRPr lang="en-US"/>
          </a:p>
        </p:txBody>
      </p:sp>
      <p:sp>
        <p:nvSpPr>
          <p:cNvPr id="11" name="Slide Number Placeholder 10"/>
          <p:cNvSpPr>
            <a:spLocks noGrp="1"/>
          </p:cNvSpPr>
          <p:nvPr>
            <p:ph type="sldNum" sz="quarter" idx="12"/>
          </p:nvPr>
        </p:nvSpPr>
        <p:spPr/>
        <p:txBody>
          <a:bodyPr/>
          <a:lstStyle/>
          <a:p>
            <a:fld id="{08DABA81-6BB3-472A-BDC7-31148B877BD1}" type="slidenum">
              <a:rPr lang="en-US" smtClean="0"/>
              <a:pPr/>
              <a:t>2</a:t>
            </a:fld>
            <a:endParaRPr lang="en-US"/>
          </a:p>
        </p:txBody>
      </p:sp>
      <p:sp>
        <p:nvSpPr>
          <p:cNvPr id="12" name="Footer Placeholder 11"/>
          <p:cNvSpPr>
            <a:spLocks noGrp="1"/>
          </p:cNvSpPr>
          <p:nvPr>
            <p:ph type="ftr" sz="quarter" idx="11"/>
          </p:nvPr>
        </p:nvSpPr>
        <p:spPr/>
        <p:txBody>
          <a:bodyPr/>
          <a:lstStyle/>
          <a:p>
            <a:r>
              <a:rPr lang="en-US" smtClean="0"/>
              <a:t>Sustainable Agriculture and Environment Development Association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1266"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arm4.static.flickr.com/3563/3680661348_e780304809.jpg"/>
          <p:cNvPicPr>
            <a:picLocks noChangeAspect="1" noChangeArrowheads="1"/>
          </p:cNvPicPr>
          <p:nvPr/>
        </p:nvPicPr>
        <p:blipFill>
          <a:blip r:embed="rId3"/>
          <a:srcRect l="20513" t="7064" r="30769" b="8168"/>
          <a:stretch>
            <a:fillRect/>
          </a:stretch>
        </p:blipFill>
        <p:spPr bwMode="auto">
          <a:xfrm>
            <a:off x="304800" y="2286000"/>
            <a:ext cx="2895600" cy="3657600"/>
          </a:xfrm>
          <a:prstGeom prst="rect">
            <a:avLst/>
          </a:prstGeom>
          <a:noFill/>
        </p:spPr>
      </p:pic>
      <p:sp>
        <p:nvSpPr>
          <p:cNvPr id="11265" name="Rectangle 1"/>
          <p:cNvSpPr>
            <a:spLocks noChangeArrowheads="1"/>
          </p:cNvSpPr>
          <p:nvPr/>
        </p:nvSpPr>
        <p:spPr bwMode="auto">
          <a:xfrm>
            <a:off x="1676400" y="762000"/>
            <a:ext cx="6172200" cy="623187"/>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800" dirty="0">
                <a:solidFill>
                  <a:schemeClr val="accent1"/>
                </a:solidFill>
              </a:rPr>
              <a:t>60 organic farmers of </a:t>
            </a:r>
            <a:r>
              <a:rPr lang="en-US" sz="2800" dirty="0" err="1">
                <a:solidFill>
                  <a:schemeClr val="accent1"/>
                </a:solidFill>
              </a:rPr>
              <a:t>Sangthong</a:t>
            </a:r>
            <a:r>
              <a:rPr lang="en-US" sz="2800" dirty="0">
                <a:solidFill>
                  <a:schemeClr val="accent1"/>
                </a:solidFill>
              </a:rPr>
              <a:t> District</a:t>
            </a:r>
            <a:endParaRPr kumimoji="0" lang="en-US" sz="1800" b="0" i="0" u="none" strike="noStrike" cap="none" normalizeH="0" baseline="0" dirty="0" smtClean="0">
              <a:ln>
                <a:noFill/>
              </a:ln>
              <a:solidFill>
                <a:schemeClr val="accent1"/>
              </a:solidFill>
              <a:effectLst/>
              <a:latin typeface="Arial" pitchFamily="34" charset="0"/>
            </a:endParaRPr>
          </a:p>
        </p:txBody>
      </p:sp>
      <p:sp>
        <p:nvSpPr>
          <p:cNvPr id="11266" name="Rectangle 2"/>
          <p:cNvSpPr>
            <a:spLocks noChangeArrowheads="1"/>
          </p:cNvSpPr>
          <p:nvPr/>
        </p:nvSpPr>
        <p:spPr bwMode="auto">
          <a:xfrm>
            <a:off x="3657600" y="2133169"/>
            <a:ext cx="1219200" cy="561632"/>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400" dirty="0" smtClean="0">
                <a:solidFill>
                  <a:schemeClr val="accent3"/>
                </a:solidFill>
              </a:rPr>
              <a:t>Fair </a:t>
            </a:r>
            <a:r>
              <a:rPr lang="en-US" sz="2400" dirty="0">
                <a:solidFill>
                  <a:schemeClr val="accent3"/>
                </a:solidFill>
              </a:rPr>
              <a:t>price </a:t>
            </a:r>
            <a:endParaRPr kumimoji="0" lang="en-US" sz="1800" b="0" i="0" u="none" strike="noStrike" cap="none" normalizeH="0" baseline="0" dirty="0" smtClean="0">
              <a:ln>
                <a:noFill/>
              </a:ln>
              <a:solidFill>
                <a:schemeClr val="accent3"/>
              </a:solidFill>
              <a:effectLst/>
              <a:latin typeface="Arial" pitchFamily="34" charset="0"/>
            </a:endParaRPr>
          </a:p>
        </p:txBody>
      </p:sp>
      <p:sp>
        <p:nvSpPr>
          <p:cNvPr id="6" name="Rectangle 5"/>
          <p:cNvSpPr/>
          <p:nvPr/>
        </p:nvSpPr>
        <p:spPr>
          <a:xfrm>
            <a:off x="3648437" y="3043535"/>
            <a:ext cx="4809763" cy="646331"/>
          </a:xfrm>
          <a:prstGeom prst="rect">
            <a:avLst/>
          </a:prstGeom>
        </p:spPr>
        <p:txBody>
          <a:bodyPr wrap="square">
            <a:spAutoFit/>
          </a:bodyPr>
          <a:lstStyle/>
          <a:p>
            <a:r>
              <a:rPr lang="en-US" dirty="0" smtClean="0">
                <a:solidFill>
                  <a:schemeClr val="accent6"/>
                </a:solidFill>
              </a:rPr>
              <a:t>(</a:t>
            </a:r>
            <a:r>
              <a:rPr lang="en-US" dirty="0">
                <a:solidFill>
                  <a:schemeClr val="accent6"/>
                </a:solidFill>
              </a:rPr>
              <a:t>1) increased confidence in export markets </a:t>
            </a:r>
            <a:r>
              <a:rPr lang="en-US" dirty="0">
                <a:solidFill>
                  <a:schemeClr val="bg1"/>
                </a:solidFill>
              </a:rPr>
              <a:t>among farmer groups; </a:t>
            </a:r>
          </a:p>
        </p:txBody>
      </p:sp>
      <p:sp>
        <p:nvSpPr>
          <p:cNvPr id="7" name="Rectangle 6"/>
          <p:cNvSpPr/>
          <p:nvPr/>
        </p:nvSpPr>
        <p:spPr>
          <a:xfrm>
            <a:off x="3657600" y="3572470"/>
            <a:ext cx="5181601" cy="923330"/>
          </a:xfrm>
          <a:prstGeom prst="rect">
            <a:avLst/>
          </a:prstGeom>
        </p:spPr>
        <p:txBody>
          <a:bodyPr wrap="square">
            <a:spAutoFit/>
          </a:bodyPr>
          <a:lstStyle/>
          <a:p>
            <a:r>
              <a:rPr lang="en-US" dirty="0">
                <a:solidFill>
                  <a:schemeClr val="accent6"/>
                </a:solidFill>
              </a:rPr>
              <a:t>(2) increased willingness to grow according to the export market (i.e. non-sticky), not just for the local market (i.e. sticky rice); </a:t>
            </a:r>
          </a:p>
        </p:txBody>
      </p:sp>
      <p:sp>
        <p:nvSpPr>
          <p:cNvPr id="8" name="Rectangle 7"/>
          <p:cNvSpPr/>
          <p:nvPr/>
        </p:nvSpPr>
        <p:spPr>
          <a:xfrm>
            <a:off x="3657600" y="4611469"/>
            <a:ext cx="5105400" cy="646331"/>
          </a:xfrm>
          <a:prstGeom prst="rect">
            <a:avLst/>
          </a:prstGeom>
        </p:spPr>
        <p:txBody>
          <a:bodyPr wrap="square">
            <a:spAutoFit/>
          </a:bodyPr>
          <a:lstStyle/>
          <a:p>
            <a:r>
              <a:rPr lang="en-US" dirty="0">
                <a:solidFill>
                  <a:schemeClr val="accent6"/>
                </a:solidFill>
              </a:rPr>
              <a:t>(3) improved organic production skills and higher productivity and efficiency within the organic group </a:t>
            </a:r>
          </a:p>
        </p:txBody>
      </p:sp>
      <p:sp>
        <p:nvSpPr>
          <p:cNvPr id="9" name="Rectangle 8"/>
          <p:cNvSpPr/>
          <p:nvPr/>
        </p:nvSpPr>
        <p:spPr>
          <a:xfrm>
            <a:off x="3657600" y="5373469"/>
            <a:ext cx="5257800" cy="646331"/>
          </a:xfrm>
          <a:prstGeom prst="rect">
            <a:avLst/>
          </a:prstGeom>
        </p:spPr>
        <p:txBody>
          <a:bodyPr wrap="square">
            <a:spAutoFit/>
          </a:bodyPr>
          <a:lstStyle/>
          <a:p>
            <a:r>
              <a:rPr lang="en-US" dirty="0" smtClean="0">
                <a:solidFill>
                  <a:schemeClr val="accent6"/>
                </a:solidFill>
              </a:rPr>
              <a:t>(4) </a:t>
            </a:r>
            <a:r>
              <a:rPr lang="en-US" dirty="0">
                <a:solidFill>
                  <a:schemeClr val="accent6"/>
                </a:solidFill>
              </a:rPr>
              <a:t>higher export prices translate into better farm gate prices for farmers;</a:t>
            </a:r>
          </a:p>
        </p:txBody>
      </p:sp>
      <p:sp>
        <p:nvSpPr>
          <p:cNvPr id="10" name="Date Placeholder 9"/>
          <p:cNvSpPr>
            <a:spLocks noGrp="1"/>
          </p:cNvSpPr>
          <p:nvPr>
            <p:ph type="dt" sz="half" idx="10"/>
          </p:nvPr>
        </p:nvSpPr>
        <p:spPr/>
        <p:txBody>
          <a:bodyPr/>
          <a:lstStyle/>
          <a:p>
            <a:fld id="{4712E18D-E45C-42AB-BD44-3FA9EC61FB50}" type="datetime1">
              <a:rPr lang="en-US" smtClean="0"/>
              <a:pPr/>
              <a:t>5/3/2013</a:t>
            </a:fld>
            <a:endParaRPr lang="en-US"/>
          </a:p>
        </p:txBody>
      </p:sp>
      <p:sp>
        <p:nvSpPr>
          <p:cNvPr id="11" name="Slide Number Placeholder 10"/>
          <p:cNvSpPr>
            <a:spLocks noGrp="1"/>
          </p:cNvSpPr>
          <p:nvPr>
            <p:ph type="sldNum" sz="quarter" idx="12"/>
          </p:nvPr>
        </p:nvSpPr>
        <p:spPr/>
        <p:txBody>
          <a:bodyPr/>
          <a:lstStyle/>
          <a:p>
            <a:fld id="{08DABA81-6BB3-472A-BDC7-31148B877BD1}" type="slidenum">
              <a:rPr lang="en-US" smtClean="0"/>
              <a:pPr/>
              <a:t>3</a:t>
            </a:fld>
            <a:endParaRPr lang="en-US"/>
          </a:p>
        </p:txBody>
      </p:sp>
      <p:sp>
        <p:nvSpPr>
          <p:cNvPr id="12" name="Footer Placeholder 11"/>
          <p:cNvSpPr>
            <a:spLocks noGrp="1"/>
          </p:cNvSpPr>
          <p:nvPr>
            <p:ph type="ftr" sz="quarter" idx="11"/>
          </p:nvPr>
        </p:nvSpPr>
        <p:spPr/>
        <p:txBody>
          <a:bodyPr/>
          <a:lstStyle/>
          <a:p>
            <a:r>
              <a:rPr lang="en-US" smtClean="0"/>
              <a:t>Sustainable Agriculture and Environment Development Association</a:t>
            </a:r>
            <a:endParaRPr lang="en-US"/>
          </a:p>
        </p:txBody>
      </p:sp>
      <p:sp>
        <p:nvSpPr>
          <p:cNvPr id="13" name="Rectangle 12"/>
          <p:cNvSpPr/>
          <p:nvPr/>
        </p:nvSpPr>
        <p:spPr>
          <a:xfrm>
            <a:off x="685800" y="5943600"/>
            <a:ext cx="2114681" cy="246221"/>
          </a:xfrm>
          <a:prstGeom prst="rect">
            <a:avLst/>
          </a:prstGeom>
        </p:spPr>
        <p:txBody>
          <a:bodyPr wrap="none">
            <a:spAutoFit/>
          </a:bodyPr>
          <a:lstStyle/>
          <a:p>
            <a:r>
              <a:rPr lang="en-US" sz="1000" dirty="0" err="1" smtClean="0"/>
              <a:t>Khamphone</a:t>
            </a:r>
            <a:r>
              <a:rPr lang="en-US" sz="1000" dirty="0" smtClean="0"/>
              <a:t> </a:t>
            </a:r>
            <a:r>
              <a:rPr lang="en-US" sz="1000" dirty="0" err="1" smtClean="0"/>
              <a:t>Syvongxay</a:t>
            </a:r>
            <a:r>
              <a:rPr lang="en-US" sz="1000" dirty="0" smtClean="0"/>
              <a:t>, Jan 2011, VT</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1266"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a:off x="152400" y="1985963"/>
            <a:ext cx="4953000" cy="3957637"/>
          </a:xfrm>
          <a:prstGeom prst="rect">
            <a:avLst/>
          </a:prstGeom>
          <a:noFill/>
          <a:ln w="9525">
            <a:noFill/>
            <a:miter lim="800000"/>
            <a:headEnd/>
            <a:tailEnd/>
          </a:ln>
          <a:effectLst/>
        </p:spPr>
      </p:pic>
      <p:sp>
        <p:nvSpPr>
          <p:cNvPr id="11265" name="Rectangle 1"/>
          <p:cNvSpPr>
            <a:spLocks noChangeArrowheads="1"/>
          </p:cNvSpPr>
          <p:nvPr/>
        </p:nvSpPr>
        <p:spPr bwMode="auto">
          <a:xfrm>
            <a:off x="1676400" y="762000"/>
            <a:ext cx="6172200" cy="1054074"/>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800" dirty="0">
                <a:solidFill>
                  <a:schemeClr val="accent1"/>
                </a:solidFill>
              </a:rPr>
              <a:t>Organic Asparagus Producers Group of </a:t>
            </a:r>
            <a:r>
              <a:rPr lang="en-US" sz="2800" dirty="0" err="1">
                <a:solidFill>
                  <a:schemeClr val="accent1"/>
                </a:solidFill>
              </a:rPr>
              <a:t>Sanxay</a:t>
            </a:r>
            <a:r>
              <a:rPr lang="en-US" sz="2800" dirty="0">
                <a:solidFill>
                  <a:schemeClr val="accent1"/>
                </a:solidFill>
              </a:rPr>
              <a:t> District, </a:t>
            </a:r>
            <a:r>
              <a:rPr lang="en-US" sz="2800" dirty="0" err="1">
                <a:solidFill>
                  <a:schemeClr val="accent1"/>
                </a:solidFill>
              </a:rPr>
              <a:t>Attapeu</a:t>
            </a:r>
            <a:r>
              <a:rPr lang="en-US" sz="2800" dirty="0">
                <a:solidFill>
                  <a:schemeClr val="accent1"/>
                </a:solidFill>
              </a:rPr>
              <a:t> Province</a:t>
            </a:r>
            <a:endParaRPr kumimoji="0" lang="en-US" sz="1800" b="0" i="0" u="none" strike="noStrike" cap="none" normalizeH="0" baseline="0" dirty="0" smtClean="0">
              <a:ln>
                <a:noFill/>
              </a:ln>
              <a:solidFill>
                <a:schemeClr val="accent1"/>
              </a:solidFill>
              <a:effectLst/>
              <a:latin typeface="Arial" pitchFamily="34" charset="0"/>
            </a:endParaRPr>
          </a:p>
        </p:txBody>
      </p:sp>
      <p:sp>
        <p:nvSpPr>
          <p:cNvPr id="11266" name="Rectangle 2"/>
          <p:cNvSpPr>
            <a:spLocks noChangeArrowheads="1"/>
          </p:cNvSpPr>
          <p:nvPr/>
        </p:nvSpPr>
        <p:spPr bwMode="auto">
          <a:xfrm>
            <a:off x="5257800" y="2133169"/>
            <a:ext cx="3276600" cy="561632"/>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400" dirty="0" smtClean="0">
                <a:solidFill>
                  <a:schemeClr val="accent3"/>
                </a:solidFill>
              </a:rPr>
              <a:t>Input for organic compost</a:t>
            </a:r>
            <a:endParaRPr kumimoji="0" lang="en-US" sz="1800" b="0" i="0" u="none" strike="noStrike" cap="none" normalizeH="0" baseline="0" dirty="0" smtClean="0">
              <a:ln>
                <a:noFill/>
              </a:ln>
              <a:solidFill>
                <a:schemeClr val="accent3"/>
              </a:solidFill>
              <a:effectLst/>
              <a:latin typeface="Arial" pitchFamily="34" charset="0"/>
            </a:endParaRPr>
          </a:p>
        </p:txBody>
      </p:sp>
      <p:sp>
        <p:nvSpPr>
          <p:cNvPr id="6" name="Rectangle 5"/>
          <p:cNvSpPr/>
          <p:nvPr/>
        </p:nvSpPr>
        <p:spPr>
          <a:xfrm>
            <a:off x="5181601" y="3043535"/>
            <a:ext cx="2362200" cy="461665"/>
          </a:xfrm>
          <a:prstGeom prst="rect">
            <a:avLst/>
          </a:prstGeom>
        </p:spPr>
        <p:txBody>
          <a:bodyPr wrap="square">
            <a:spAutoFit/>
          </a:bodyPr>
          <a:lstStyle/>
          <a:p>
            <a:r>
              <a:rPr lang="en-US" sz="2400" dirty="0">
                <a:solidFill>
                  <a:schemeClr val="accent3"/>
                </a:solidFill>
              </a:rPr>
              <a:t>Packaging factory </a:t>
            </a:r>
          </a:p>
        </p:txBody>
      </p:sp>
      <p:sp>
        <p:nvSpPr>
          <p:cNvPr id="7" name="Rectangle 6"/>
          <p:cNvSpPr/>
          <p:nvPr/>
        </p:nvSpPr>
        <p:spPr>
          <a:xfrm>
            <a:off x="5181600" y="3593068"/>
            <a:ext cx="2819400" cy="369332"/>
          </a:xfrm>
          <a:prstGeom prst="rect">
            <a:avLst/>
          </a:prstGeom>
        </p:spPr>
        <p:txBody>
          <a:bodyPr wrap="square">
            <a:spAutoFit/>
          </a:bodyPr>
          <a:lstStyle/>
          <a:p>
            <a:r>
              <a:rPr lang="en-US" dirty="0" smtClean="0">
                <a:solidFill>
                  <a:schemeClr val="accent6"/>
                </a:solidFill>
              </a:rPr>
              <a:t>Infrastructure has improved</a:t>
            </a:r>
            <a:endParaRPr lang="en-US" dirty="0">
              <a:solidFill>
                <a:schemeClr val="accent6"/>
              </a:solidFill>
            </a:endParaRPr>
          </a:p>
        </p:txBody>
      </p:sp>
      <p:sp>
        <p:nvSpPr>
          <p:cNvPr id="8" name="Rectangle 7"/>
          <p:cNvSpPr/>
          <p:nvPr/>
        </p:nvSpPr>
        <p:spPr>
          <a:xfrm>
            <a:off x="5181600" y="4182070"/>
            <a:ext cx="3733800" cy="923330"/>
          </a:xfrm>
          <a:prstGeom prst="rect">
            <a:avLst/>
          </a:prstGeom>
        </p:spPr>
        <p:txBody>
          <a:bodyPr wrap="square">
            <a:spAutoFit/>
          </a:bodyPr>
          <a:lstStyle/>
          <a:p>
            <a:r>
              <a:rPr lang="en-US" dirty="0" smtClean="0">
                <a:solidFill>
                  <a:schemeClr val="accent6"/>
                </a:solidFill>
              </a:rPr>
              <a:t>Improved </a:t>
            </a:r>
            <a:r>
              <a:rPr lang="en-US" dirty="0">
                <a:solidFill>
                  <a:schemeClr val="accent6"/>
                </a:solidFill>
              </a:rPr>
              <a:t>organic production skills and higher productivity and efficiency within the organic group </a:t>
            </a:r>
          </a:p>
        </p:txBody>
      </p:sp>
      <p:sp>
        <p:nvSpPr>
          <p:cNvPr id="9" name="Rectangle 8"/>
          <p:cNvSpPr/>
          <p:nvPr/>
        </p:nvSpPr>
        <p:spPr>
          <a:xfrm>
            <a:off x="5181600" y="5257800"/>
            <a:ext cx="3810000" cy="646331"/>
          </a:xfrm>
          <a:prstGeom prst="rect">
            <a:avLst/>
          </a:prstGeom>
        </p:spPr>
        <p:txBody>
          <a:bodyPr wrap="square">
            <a:spAutoFit/>
          </a:bodyPr>
          <a:lstStyle/>
          <a:p>
            <a:r>
              <a:rPr lang="en-US" dirty="0" smtClean="0">
                <a:solidFill>
                  <a:schemeClr val="accent6"/>
                </a:solidFill>
              </a:rPr>
              <a:t>Higher </a:t>
            </a:r>
            <a:r>
              <a:rPr lang="en-US" dirty="0">
                <a:solidFill>
                  <a:schemeClr val="accent6"/>
                </a:solidFill>
              </a:rPr>
              <a:t>export prices translate into better farm gate prices for farmers;</a:t>
            </a:r>
          </a:p>
        </p:txBody>
      </p:sp>
      <p:sp>
        <p:nvSpPr>
          <p:cNvPr id="10" name="Date Placeholder 9"/>
          <p:cNvSpPr>
            <a:spLocks noGrp="1"/>
          </p:cNvSpPr>
          <p:nvPr>
            <p:ph type="dt" sz="half" idx="10"/>
          </p:nvPr>
        </p:nvSpPr>
        <p:spPr/>
        <p:txBody>
          <a:bodyPr/>
          <a:lstStyle/>
          <a:p>
            <a:fld id="{BD765EFC-7123-41FB-A7B4-1F770C88C229}" type="datetime1">
              <a:rPr lang="en-US" smtClean="0"/>
              <a:pPr/>
              <a:t>5/3/2013</a:t>
            </a:fld>
            <a:endParaRPr lang="en-US"/>
          </a:p>
        </p:txBody>
      </p:sp>
      <p:sp>
        <p:nvSpPr>
          <p:cNvPr id="11" name="Slide Number Placeholder 10"/>
          <p:cNvSpPr>
            <a:spLocks noGrp="1"/>
          </p:cNvSpPr>
          <p:nvPr>
            <p:ph type="sldNum" sz="quarter" idx="12"/>
          </p:nvPr>
        </p:nvSpPr>
        <p:spPr/>
        <p:txBody>
          <a:bodyPr/>
          <a:lstStyle/>
          <a:p>
            <a:fld id="{08DABA81-6BB3-472A-BDC7-31148B877BD1}" type="slidenum">
              <a:rPr lang="en-US" smtClean="0"/>
              <a:pPr/>
              <a:t>4</a:t>
            </a:fld>
            <a:endParaRPr lang="en-US"/>
          </a:p>
        </p:txBody>
      </p:sp>
      <p:sp>
        <p:nvSpPr>
          <p:cNvPr id="12" name="Footer Placeholder 11"/>
          <p:cNvSpPr>
            <a:spLocks noGrp="1"/>
          </p:cNvSpPr>
          <p:nvPr>
            <p:ph type="ftr" sz="quarter" idx="11"/>
          </p:nvPr>
        </p:nvSpPr>
        <p:spPr/>
        <p:txBody>
          <a:bodyPr/>
          <a:lstStyle/>
          <a:p>
            <a:r>
              <a:rPr lang="en-US" dirty="0" smtClean="0"/>
              <a:t>Sustainable Agriculture and Environment Development Association</a:t>
            </a:r>
            <a:endParaRPr lang="en-US" dirty="0"/>
          </a:p>
        </p:txBody>
      </p:sp>
      <p:sp>
        <p:nvSpPr>
          <p:cNvPr id="13" name="Rectangle 12"/>
          <p:cNvSpPr/>
          <p:nvPr/>
        </p:nvSpPr>
        <p:spPr>
          <a:xfrm>
            <a:off x="1600200" y="5879068"/>
            <a:ext cx="2103461" cy="246221"/>
          </a:xfrm>
          <a:prstGeom prst="rect">
            <a:avLst/>
          </a:prstGeom>
        </p:spPr>
        <p:txBody>
          <a:bodyPr wrap="none">
            <a:spAutoFit/>
          </a:bodyPr>
          <a:lstStyle/>
          <a:p>
            <a:r>
              <a:rPr lang="en-US" sz="1000" dirty="0" smtClean="0"/>
              <a:t>PROCASUR Corporation, March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1266"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srcRect/>
          <a:stretch>
            <a:fillRect/>
          </a:stretch>
        </p:blipFill>
        <p:spPr bwMode="auto">
          <a:xfrm>
            <a:off x="1" y="4448175"/>
            <a:ext cx="9144000" cy="1800225"/>
          </a:xfrm>
          <a:prstGeom prst="rect">
            <a:avLst/>
          </a:prstGeom>
          <a:noFill/>
          <a:ln w="9525">
            <a:noFill/>
            <a:miter lim="800000"/>
            <a:headEnd/>
            <a:tailEnd/>
          </a:ln>
          <a:effectLst/>
        </p:spPr>
      </p:pic>
      <p:sp>
        <p:nvSpPr>
          <p:cNvPr id="11265" name="Rectangle 1"/>
          <p:cNvSpPr>
            <a:spLocks noChangeArrowheads="1"/>
          </p:cNvSpPr>
          <p:nvPr/>
        </p:nvSpPr>
        <p:spPr bwMode="auto">
          <a:xfrm>
            <a:off x="1676400" y="762000"/>
            <a:ext cx="7467600" cy="623187"/>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800" dirty="0">
                <a:solidFill>
                  <a:schemeClr val="accent1"/>
                </a:solidFill>
              </a:rPr>
              <a:t>Organic Coffee Producers Group, </a:t>
            </a:r>
            <a:r>
              <a:rPr lang="en-US" sz="2800" dirty="0" err="1">
                <a:solidFill>
                  <a:schemeClr val="accent1"/>
                </a:solidFill>
              </a:rPr>
              <a:t>Attapeu</a:t>
            </a:r>
            <a:r>
              <a:rPr lang="en-US" sz="2800" dirty="0">
                <a:solidFill>
                  <a:schemeClr val="accent1"/>
                </a:solidFill>
              </a:rPr>
              <a:t> Province</a:t>
            </a:r>
            <a:endParaRPr kumimoji="0" lang="en-US" sz="1800" b="0" i="0" u="none" strike="noStrike" cap="none" normalizeH="0" baseline="0" dirty="0" smtClean="0">
              <a:ln>
                <a:noFill/>
              </a:ln>
              <a:solidFill>
                <a:schemeClr val="accent1"/>
              </a:solidFill>
              <a:effectLst/>
              <a:latin typeface="Arial" pitchFamily="34" charset="0"/>
            </a:endParaRPr>
          </a:p>
        </p:txBody>
      </p:sp>
      <p:sp>
        <p:nvSpPr>
          <p:cNvPr id="11266" name="Rectangle 2"/>
          <p:cNvSpPr>
            <a:spLocks noChangeArrowheads="1"/>
          </p:cNvSpPr>
          <p:nvPr/>
        </p:nvSpPr>
        <p:spPr bwMode="auto">
          <a:xfrm>
            <a:off x="2819400" y="1600200"/>
            <a:ext cx="5867400" cy="561632"/>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400" dirty="0">
                <a:solidFill>
                  <a:schemeClr val="accent3"/>
                </a:solidFill>
              </a:rPr>
              <a:t>Improvement of infrastructure and equipment </a:t>
            </a:r>
            <a:endParaRPr kumimoji="0" lang="en-US" sz="1800" b="0" i="0" u="none" strike="noStrike" cap="none" normalizeH="0" baseline="0" dirty="0" smtClean="0">
              <a:ln>
                <a:noFill/>
              </a:ln>
              <a:solidFill>
                <a:schemeClr val="accent3"/>
              </a:solidFill>
              <a:effectLst/>
              <a:latin typeface="Arial" pitchFamily="34" charset="0"/>
            </a:endParaRPr>
          </a:p>
        </p:txBody>
      </p:sp>
      <p:sp>
        <p:nvSpPr>
          <p:cNvPr id="6" name="Rectangle 5"/>
          <p:cNvSpPr/>
          <p:nvPr/>
        </p:nvSpPr>
        <p:spPr>
          <a:xfrm>
            <a:off x="2743200" y="2362200"/>
            <a:ext cx="4809763" cy="830997"/>
          </a:xfrm>
          <a:prstGeom prst="rect">
            <a:avLst/>
          </a:prstGeom>
        </p:spPr>
        <p:txBody>
          <a:bodyPr wrap="square">
            <a:spAutoFit/>
          </a:bodyPr>
          <a:lstStyle/>
          <a:p>
            <a:r>
              <a:rPr lang="en-US" sz="2400" dirty="0" smtClean="0">
                <a:solidFill>
                  <a:schemeClr val="accent3"/>
                </a:solidFill>
              </a:rPr>
              <a:t>Capacity </a:t>
            </a:r>
            <a:r>
              <a:rPr lang="en-US" sz="2400" dirty="0">
                <a:solidFill>
                  <a:schemeClr val="accent3"/>
                </a:solidFill>
              </a:rPr>
              <a:t>building on coffee cultivation practices </a:t>
            </a:r>
          </a:p>
        </p:txBody>
      </p:sp>
      <p:sp>
        <p:nvSpPr>
          <p:cNvPr id="7" name="Rectangle 6"/>
          <p:cNvSpPr/>
          <p:nvPr/>
        </p:nvSpPr>
        <p:spPr>
          <a:xfrm>
            <a:off x="2743201" y="3352800"/>
            <a:ext cx="6172200" cy="830997"/>
          </a:xfrm>
          <a:prstGeom prst="rect">
            <a:avLst/>
          </a:prstGeom>
        </p:spPr>
        <p:txBody>
          <a:bodyPr wrap="square">
            <a:spAutoFit/>
          </a:bodyPr>
          <a:lstStyle/>
          <a:p>
            <a:r>
              <a:rPr lang="en-US" sz="2400" dirty="0">
                <a:solidFill>
                  <a:schemeClr val="accent3"/>
                </a:solidFill>
              </a:rPr>
              <a:t>Stable partnership between a </a:t>
            </a:r>
            <a:r>
              <a:rPr lang="en-US" sz="2400" dirty="0" smtClean="0">
                <a:solidFill>
                  <a:schemeClr val="accent3"/>
                </a:solidFill>
              </a:rPr>
              <a:t>Lao </a:t>
            </a:r>
            <a:r>
              <a:rPr lang="en-US" sz="2400" dirty="0">
                <a:solidFill>
                  <a:schemeClr val="accent3"/>
                </a:solidFill>
              </a:rPr>
              <a:t>coffee company and the producers</a:t>
            </a:r>
          </a:p>
        </p:txBody>
      </p:sp>
      <p:sp>
        <p:nvSpPr>
          <p:cNvPr id="8" name="Rectangle 7"/>
          <p:cNvSpPr/>
          <p:nvPr/>
        </p:nvSpPr>
        <p:spPr>
          <a:xfrm>
            <a:off x="2743200" y="4572000"/>
            <a:ext cx="5715000" cy="369332"/>
          </a:xfrm>
          <a:prstGeom prst="rect">
            <a:avLst/>
          </a:prstGeom>
        </p:spPr>
        <p:txBody>
          <a:bodyPr wrap="square">
            <a:spAutoFit/>
          </a:bodyPr>
          <a:lstStyle/>
          <a:p>
            <a:r>
              <a:rPr lang="en-US" dirty="0" smtClean="0">
                <a:solidFill>
                  <a:schemeClr val="bg1"/>
                </a:solidFill>
              </a:rPr>
              <a:t>Stable price</a:t>
            </a:r>
            <a:endParaRPr lang="en-US" dirty="0">
              <a:solidFill>
                <a:schemeClr val="bg1"/>
              </a:solidFill>
            </a:endParaRPr>
          </a:p>
        </p:txBody>
      </p:sp>
      <p:sp>
        <p:nvSpPr>
          <p:cNvPr id="9" name="Date Placeholder 8"/>
          <p:cNvSpPr>
            <a:spLocks noGrp="1"/>
          </p:cNvSpPr>
          <p:nvPr>
            <p:ph type="dt" sz="half" idx="10"/>
          </p:nvPr>
        </p:nvSpPr>
        <p:spPr/>
        <p:txBody>
          <a:bodyPr/>
          <a:lstStyle/>
          <a:p>
            <a:fld id="{674D573A-182F-43AE-A502-0E8A002CA6CC}" type="datetime1">
              <a:rPr lang="en-US" smtClean="0"/>
              <a:pPr/>
              <a:t>5/3/2013</a:t>
            </a:fld>
            <a:endParaRPr lang="en-US"/>
          </a:p>
        </p:txBody>
      </p:sp>
      <p:sp>
        <p:nvSpPr>
          <p:cNvPr id="10" name="Slide Number Placeholder 9"/>
          <p:cNvSpPr>
            <a:spLocks noGrp="1"/>
          </p:cNvSpPr>
          <p:nvPr>
            <p:ph type="sldNum" sz="quarter" idx="12"/>
          </p:nvPr>
        </p:nvSpPr>
        <p:spPr/>
        <p:txBody>
          <a:bodyPr/>
          <a:lstStyle/>
          <a:p>
            <a:fld id="{08DABA81-6BB3-472A-BDC7-31148B877BD1}" type="slidenum">
              <a:rPr lang="en-US" smtClean="0"/>
              <a:pPr/>
              <a:t>5</a:t>
            </a:fld>
            <a:endParaRPr lang="en-US"/>
          </a:p>
        </p:txBody>
      </p:sp>
      <p:sp>
        <p:nvSpPr>
          <p:cNvPr id="11" name="Footer Placeholder 10"/>
          <p:cNvSpPr>
            <a:spLocks noGrp="1"/>
          </p:cNvSpPr>
          <p:nvPr>
            <p:ph type="ftr" sz="quarter" idx="11"/>
          </p:nvPr>
        </p:nvSpPr>
        <p:spPr/>
        <p:txBody>
          <a:bodyPr/>
          <a:lstStyle/>
          <a:p>
            <a:r>
              <a:rPr lang="en-US" smtClean="0"/>
              <a:t>Sustainable Agriculture and Environment Development Association</a:t>
            </a:r>
            <a:endParaRPr lang="en-US"/>
          </a:p>
        </p:txBody>
      </p:sp>
      <p:sp>
        <p:nvSpPr>
          <p:cNvPr id="12" name="Rectangle 11"/>
          <p:cNvSpPr/>
          <p:nvPr/>
        </p:nvSpPr>
        <p:spPr>
          <a:xfrm>
            <a:off x="6248400" y="6230779"/>
            <a:ext cx="2103461" cy="246221"/>
          </a:xfrm>
          <a:prstGeom prst="rect">
            <a:avLst/>
          </a:prstGeom>
        </p:spPr>
        <p:txBody>
          <a:bodyPr wrap="none">
            <a:spAutoFit/>
          </a:bodyPr>
          <a:lstStyle/>
          <a:p>
            <a:r>
              <a:rPr lang="en-US" sz="1000" dirty="0" smtClean="0"/>
              <a:t>PROCASUR Corporation, March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1266"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228601"/>
            <a:ext cx="9144000" cy="6019799"/>
          </a:xfrm>
          <a:prstGeom prst="rect">
            <a:avLst/>
          </a:prstGeom>
          <a:noFill/>
          <a:ln w="9525">
            <a:noFill/>
            <a:miter lim="800000"/>
            <a:headEnd/>
            <a:tailEnd/>
          </a:ln>
          <a:effectLst/>
        </p:spPr>
      </p:pic>
      <p:sp>
        <p:nvSpPr>
          <p:cNvPr id="11265" name="Rectangle 1"/>
          <p:cNvSpPr>
            <a:spLocks noChangeArrowheads="1"/>
          </p:cNvSpPr>
          <p:nvPr/>
        </p:nvSpPr>
        <p:spPr bwMode="auto">
          <a:xfrm>
            <a:off x="762000" y="762000"/>
            <a:ext cx="8382000" cy="623187"/>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800" dirty="0" err="1">
                <a:solidFill>
                  <a:schemeClr val="bg1"/>
                </a:solidFill>
              </a:rPr>
              <a:t>Pakxong</a:t>
            </a:r>
            <a:r>
              <a:rPr lang="en-US" sz="2800" dirty="0">
                <a:solidFill>
                  <a:schemeClr val="bg1"/>
                </a:solidFill>
              </a:rPr>
              <a:t> Development Enterprise Export-Import </a:t>
            </a:r>
            <a:r>
              <a:rPr lang="en-US" sz="2800" dirty="0" smtClean="0">
                <a:solidFill>
                  <a:schemeClr val="bg1"/>
                </a:solidFill>
              </a:rPr>
              <a:t>Co.  Ltd.</a:t>
            </a:r>
            <a:endParaRPr kumimoji="0" lang="en-US" sz="1800" b="0" i="0" u="none" strike="noStrike" cap="none" normalizeH="0" baseline="0" dirty="0" smtClean="0">
              <a:ln>
                <a:noFill/>
              </a:ln>
              <a:solidFill>
                <a:schemeClr val="bg1"/>
              </a:solidFill>
              <a:effectLst/>
              <a:latin typeface="Arial" pitchFamily="34" charset="0"/>
            </a:endParaRPr>
          </a:p>
        </p:txBody>
      </p:sp>
      <p:sp>
        <p:nvSpPr>
          <p:cNvPr id="11266" name="Rectangle 2"/>
          <p:cNvSpPr>
            <a:spLocks noChangeArrowheads="1"/>
          </p:cNvSpPr>
          <p:nvPr/>
        </p:nvSpPr>
        <p:spPr bwMode="auto">
          <a:xfrm>
            <a:off x="2819400" y="1828800"/>
            <a:ext cx="5943600" cy="930964"/>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400" dirty="0" smtClean="0">
                <a:solidFill>
                  <a:schemeClr val="bg1"/>
                </a:solidFill>
              </a:rPr>
              <a:t>Encourage </a:t>
            </a:r>
            <a:r>
              <a:rPr lang="en-US" sz="2400" dirty="0">
                <a:solidFill>
                  <a:schemeClr val="bg1"/>
                </a:solidFill>
              </a:rPr>
              <a:t>farmers to form groups </a:t>
            </a:r>
            <a:r>
              <a:rPr lang="en-US" sz="2400" dirty="0" smtClean="0">
                <a:solidFill>
                  <a:schemeClr val="bg1"/>
                </a:solidFill>
              </a:rPr>
              <a:t>to produce </a:t>
            </a:r>
            <a:r>
              <a:rPr lang="en-US" sz="2400" dirty="0">
                <a:solidFill>
                  <a:schemeClr val="bg1"/>
                </a:solidFill>
              </a:rPr>
              <a:t>crops to match orders from traders</a:t>
            </a:r>
            <a:endParaRPr kumimoji="0" lang="en-US" sz="18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2743200" y="3043535"/>
            <a:ext cx="5867400" cy="461665"/>
          </a:xfrm>
          <a:prstGeom prst="rect">
            <a:avLst/>
          </a:prstGeom>
        </p:spPr>
        <p:txBody>
          <a:bodyPr wrap="square">
            <a:spAutoFit/>
          </a:bodyPr>
          <a:lstStyle/>
          <a:p>
            <a:r>
              <a:rPr lang="en-US" sz="2400" dirty="0" smtClean="0">
                <a:solidFill>
                  <a:schemeClr val="bg1"/>
                </a:solidFill>
              </a:rPr>
              <a:t>Fee-based market facilitation</a:t>
            </a:r>
            <a:endParaRPr lang="en-US" sz="2400" dirty="0">
              <a:solidFill>
                <a:schemeClr val="bg1"/>
              </a:solidFill>
            </a:endParaRPr>
          </a:p>
        </p:txBody>
      </p:sp>
      <p:sp>
        <p:nvSpPr>
          <p:cNvPr id="7" name="Rectangle 6"/>
          <p:cNvSpPr/>
          <p:nvPr/>
        </p:nvSpPr>
        <p:spPr>
          <a:xfrm>
            <a:off x="2743200" y="3733800"/>
            <a:ext cx="6400799" cy="461665"/>
          </a:xfrm>
          <a:prstGeom prst="rect">
            <a:avLst/>
          </a:prstGeom>
        </p:spPr>
        <p:txBody>
          <a:bodyPr wrap="square">
            <a:spAutoFit/>
          </a:bodyPr>
          <a:lstStyle/>
          <a:p>
            <a:r>
              <a:rPr lang="en-US" sz="2400" dirty="0" smtClean="0">
                <a:solidFill>
                  <a:schemeClr val="bg1"/>
                </a:solidFill>
              </a:rPr>
              <a:t>Production loans</a:t>
            </a:r>
            <a:endParaRPr lang="en-US" sz="2400" dirty="0">
              <a:solidFill>
                <a:schemeClr val="bg1"/>
              </a:solidFill>
            </a:endParaRPr>
          </a:p>
        </p:txBody>
      </p:sp>
      <p:sp>
        <p:nvSpPr>
          <p:cNvPr id="8" name="Rectangle 7"/>
          <p:cNvSpPr/>
          <p:nvPr/>
        </p:nvSpPr>
        <p:spPr>
          <a:xfrm>
            <a:off x="2743200" y="4419600"/>
            <a:ext cx="1600200" cy="369332"/>
          </a:xfrm>
          <a:prstGeom prst="rect">
            <a:avLst/>
          </a:prstGeom>
        </p:spPr>
        <p:txBody>
          <a:bodyPr wrap="square">
            <a:spAutoFit/>
          </a:bodyPr>
          <a:lstStyle/>
          <a:p>
            <a:r>
              <a:rPr lang="en-US" dirty="0" smtClean="0">
                <a:solidFill>
                  <a:srgbClr val="FFFF00"/>
                </a:solidFill>
              </a:rPr>
              <a:t>Secure </a:t>
            </a:r>
            <a:r>
              <a:rPr lang="en-US" dirty="0">
                <a:solidFill>
                  <a:srgbClr val="FFFF00"/>
                </a:solidFill>
              </a:rPr>
              <a:t>income</a:t>
            </a:r>
          </a:p>
        </p:txBody>
      </p:sp>
      <p:sp>
        <p:nvSpPr>
          <p:cNvPr id="9" name="Date Placeholder 8"/>
          <p:cNvSpPr>
            <a:spLocks noGrp="1"/>
          </p:cNvSpPr>
          <p:nvPr>
            <p:ph type="dt" sz="half" idx="10"/>
          </p:nvPr>
        </p:nvSpPr>
        <p:spPr/>
        <p:txBody>
          <a:bodyPr/>
          <a:lstStyle/>
          <a:p>
            <a:fld id="{5B3AD2D3-41FD-4B13-9D65-6C00953E4725}" type="datetime1">
              <a:rPr lang="en-US" smtClean="0"/>
              <a:pPr/>
              <a:t>5/3/2013</a:t>
            </a:fld>
            <a:endParaRPr lang="en-US"/>
          </a:p>
        </p:txBody>
      </p:sp>
      <p:sp>
        <p:nvSpPr>
          <p:cNvPr id="10" name="Slide Number Placeholder 9"/>
          <p:cNvSpPr>
            <a:spLocks noGrp="1"/>
          </p:cNvSpPr>
          <p:nvPr>
            <p:ph type="sldNum" sz="quarter" idx="12"/>
          </p:nvPr>
        </p:nvSpPr>
        <p:spPr/>
        <p:txBody>
          <a:bodyPr/>
          <a:lstStyle/>
          <a:p>
            <a:fld id="{08DABA81-6BB3-472A-BDC7-31148B877BD1}" type="slidenum">
              <a:rPr lang="en-US" smtClean="0"/>
              <a:pPr/>
              <a:t>6</a:t>
            </a:fld>
            <a:endParaRPr lang="en-US"/>
          </a:p>
        </p:txBody>
      </p:sp>
      <p:sp>
        <p:nvSpPr>
          <p:cNvPr id="11" name="Footer Placeholder 10"/>
          <p:cNvSpPr>
            <a:spLocks noGrp="1"/>
          </p:cNvSpPr>
          <p:nvPr>
            <p:ph type="ftr" sz="quarter" idx="11"/>
          </p:nvPr>
        </p:nvSpPr>
        <p:spPr/>
        <p:txBody>
          <a:bodyPr/>
          <a:lstStyle/>
          <a:p>
            <a:r>
              <a:rPr lang="en-US" smtClean="0"/>
              <a:t>Sustainable Agriculture and Environment Development Association</a:t>
            </a:r>
            <a:endParaRPr lang="en-US"/>
          </a:p>
        </p:txBody>
      </p:sp>
      <p:sp>
        <p:nvSpPr>
          <p:cNvPr id="12" name="Rectangle 11"/>
          <p:cNvSpPr/>
          <p:nvPr/>
        </p:nvSpPr>
        <p:spPr>
          <a:xfrm>
            <a:off x="6248400" y="6230779"/>
            <a:ext cx="1452642" cy="246221"/>
          </a:xfrm>
          <a:prstGeom prst="rect">
            <a:avLst/>
          </a:prstGeom>
        </p:spPr>
        <p:txBody>
          <a:bodyPr wrap="none">
            <a:spAutoFit/>
          </a:bodyPr>
          <a:lstStyle/>
          <a:p>
            <a:r>
              <a:rPr lang="en-US" sz="1000" dirty="0" err="1" smtClean="0"/>
              <a:t>Fulbrook</a:t>
            </a:r>
            <a:r>
              <a:rPr lang="en-US" sz="1000" dirty="0" smtClean="0"/>
              <a:t>,  October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1266"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6"/>
          <p:cNvPicPr>
            <a:picLocks noChangeAspect="1" noChangeArrowheads="1"/>
          </p:cNvPicPr>
          <p:nvPr/>
        </p:nvPicPr>
        <p:blipFill>
          <a:blip r:embed="rId3"/>
          <a:srcRect/>
          <a:stretch>
            <a:fillRect/>
          </a:stretch>
        </p:blipFill>
        <p:spPr bwMode="auto">
          <a:xfrm>
            <a:off x="381000" y="1981200"/>
            <a:ext cx="5791200" cy="4114800"/>
          </a:xfrm>
          <a:prstGeom prst="rect">
            <a:avLst/>
          </a:prstGeom>
          <a:noFill/>
          <a:ln w="9525">
            <a:noFill/>
            <a:miter lim="800000"/>
            <a:headEnd/>
            <a:tailEnd/>
          </a:ln>
        </p:spPr>
      </p:pic>
      <p:sp>
        <p:nvSpPr>
          <p:cNvPr id="11265" name="Rectangle 1"/>
          <p:cNvSpPr>
            <a:spLocks noChangeArrowheads="1"/>
          </p:cNvSpPr>
          <p:nvPr/>
        </p:nvSpPr>
        <p:spPr bwMode="auto">
          <a:xfrm>
            <a:off x="762000" y="762000"/>
            <a:ext cx="8382000" cy="623187"/>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GB" sz="2800" dirty="0">
                <a:solidFill>
                  <a:schemeClr val="accent1"/>
                </a:solidFill>
              </a:rPr>
              <a:t>Organic Farmers Association (OFA)</a:t>
            </a:r>
            <a:endParaRPr kumimoji="0" lang="en-US" sz="1800" b="0" i="0" u="none" strike="noStrike" cap="none" normalizeH="0" baseline="0" dirty="0" smtClean="0">
              <a:ln>
                <a:noFill/>
              </a:ln>
              <a:solidFill>
                <a:schemeClr val="accent1"/>
              </a:solidFill>
              <a:effectLst/>
              <a:latin typeface="Arial" pitchFamily="34" charset="0"/>
            </a:endParaRPr>
          </a:p>
        </p:txBody>
      </p:sp>
      <p:sp>
        <p:nvSpPr>
          <p:cNvPr id="11266" name="Rectangle 2"/>
          <p:cNvSpPr>
            <a:spLocks noChangeArrowheads="1"/>
          </p:cNvSpPr>
          <p:nvPr/>
        </p:nvSpPr>
        <p:spPr bwMode="auto">
          <a:xfrm>
            <a:off x="6324600" y="1828800"/>
            <a:ext cx="2286000" cy="561632"/>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400" dirty="0">
                <a:solidFill>
                  <a:schemeClr val="accent3"/>
                </a:solidFill>
              </a:rPr>
              <a:t>Market facilitation</a:t>
            </a:r>
          </a:p>
        </p:txBody>
      </p:sp>
      <p:sp>
        <p:nvSpPr>
          <p:cNvPr id="8" name="Rectangle 7"/>
          <p:cNvSpPr/>
          <p:nvPr/>
        </p:nvSpPr>
        <p:spPr>
          <a:xfrm>
            <a:off x="6477000" y="4964668"/>
            <a:ext cx="1295400" cy="369332"/>
          </a:xfrm>
          <a:prstGeom prst="rect">
            <a:avLst/>
          </a:prstGeom>
        </p:spPr>
        <p:txBody>
          <a:bodyPr wrap="square">
            <a:spAutoFit/>
          </a:bodyPr>
          <a:lstStyle/>
          <a:p>
            <a:r>
              <a:rPr lang="en-US" dirty="0" smtClean="0">
                <a:solidFill>
                  <a:schemeClr val="accent6"/>
                </a:solidFill>
              </a:rPr>
              <a:t>Better price</a:t>
            </a:r>
            <a:endParaRPr lang="en-US" dirty="0">
              <a:solidFill>
                <a:schemeClr val="accent6"/>
              </a:solidFill>
            </a:endParaRPr>
          </a:p>
        </p:txBody>
      </p:sp>
      <p:sp>
        <p:nvSpPr>
          <p:cNvPr id="5" name="Date Placeholder 4"/>
          <p:cNvSpPr>
            <a:spLocks noGrp="1"/>
          </p:cNvSpPr>
          <p:nvPr>
            <p:ph type="dt" sz="half" idx="10"/>
          </p:nvPr>
        </p:nvSpPr>
        <p:spPr/>
        <p:txBody>
          <a:bodyPr/>
          <a:lstStyle/>
          <a:p>
            <a:fld id="{533B491D-7694-43A2-B94B-00B4896AE55D}" type="datetime1">
              <a:rPr lang="en-US" smtClean="0"/>
              <a:pPr/>
              <a:t>5/3/2013</a:t>
            </a:fld>
            <a:endParaRPr lang="en-US"/>
          </a:p>
        </p:txBody>
      </p:sp>
      <p:sp>
        <p:nvSpPr>
          <p:cNvPr id="6" name="Slide Number Placeholder 5"/>
          <p:cNvSpPr>
            <a:spLocks noGrp="1"/>
          </p:cNvSpPr>
          <p:nvPr>
            <p:ph type="sldNum" sz="quarter" idx="12"/>
          </p:nvPr>
        </p:nvSpPr>
        <p:spPr/>
        <p:txBody>
          <a:bodyPr/>
          <a:lstStyle/>
          <a:p>
            <a:fld id="{08DABA81-6BB3-472A-BDC7-31148B877BD1}"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Sustainable Agriculture and Environment Development Association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126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762000" y="762000"/>
            <a:ext cx="2286000" cy="623187"/>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800" dirty="0" smtClean="0">
                <a:solidFill>
                  <a:schemeClr val="accent1"/>
                </a:solidFill>
              </a:rPr>
              <a:t>Shared lessons  </a:t>
            </a:r>
          </a:p>
        </p:txBody>
      </p:sp>
      <p:sp>
        <p:nvSpPr>
          <p:cNvPr id="11266" name="Rectangle 2"/>
          <p:cNvSpPr>
            <a:spLocks noChangeArrowheads="1"/>
          </p:cNvSpPr>
          <p:nvPr/>
        </p:nvSpPr>
        <p:spPr bwMode="auto">
          <a:xfrm>
            <a:off x="1066800" y="1828800"/>
            <a:ext cx="7924800" cy="930964"/>
          </a:xfrm>
          <a:prstGeom prst="rect">
            <a:avLst/>
          </a:prstGeom>
          <a:noFill/>
          <a:ln w="9525">
            <a:noFill/>
            <a:miter lim="800000"/>
            <a:headEnd/>
            <a:tailEnd/>
          </a:ln>
          <a:effectLst/>
        </p:spPr>
        <p:txBody>
          <a:bodyPr vert="horz" wrap="square" lIns="11109" tIns="152352" rIns="0" bIns="38088" numCol="1" anchor="ctr" anchorCtr="0" compatLnSpc="1">
            <a:prstTxWarp prst="textNoShape">
              <a:avLst/>
            </a:prstTxWarp>
            <a:spAutoFit/>
          </a:bodyPr>
          <a:lstStyle/>
          <a:p>
            <a:pPr lvl="0" fontAlgn="base">
              <a:spcBef>
                <a:spcPct val="0"/>
              </a:spcBef>
              <a:spcAft>
                <a:spcPct val="0"/>
              </a:spcAft>
            </a:pPr>
            <a:r>
              <a:rPr lang="en-US" sz="2400" dirty="0" smtClean="0">
                <a:solidFill>
                  <a:schemeClr val="accent3"/>
                </a:solidFill>
              </a:rPr>
              <a:t>Linking farmers to markets: a viable pathway for poverty reduction </a:t>
            </a:r>
            <a:endParaRPr lang="en-US" sz="2400" dirty="0">
              <a:solidFill>
                <a:schemeClr val="accent3"/>
              </a:solidFill>
            </a:endParaRPr>
          </a:p>
        </p:txBody>
      </p:sp>
      <p:sp>
        <p:nvSpPr>
          <p:cNvPr id="5" name="Date Placeholder 4"/>
          <p:cNvSpPr>
            <a:spLocks noGrp="1"/>
          </p:cNvSpPr>
          <p:nvPr>
            <p:ph type="dt" sz="half" idx="10"/>
          </p:nvPr>
        </p:nvSpPr>
        <p:spPr/>
        <p:txBody>
          <a:bodyPr/>
          <a:lstStyle/>
          <a:p>
            <a:fld id="{533B491D-7694-43A2-B94B-00B4896AE55D}" type="datetime1">
              <a:rPr lang="en-US" smtClean="0"/>
              <a:pPr/>
              <a:t>5/3/2013</a:t>
            </a:fld>
            <a:endParaRPr lang="en-US"/>
          </a:p>
        </p:txBody>
      </p:sp>
      <p:sp>
        <p:nvSpPr>
          <p:cNvPr id="6" name="Slide Number Placeholder 5"/>
          <p:cNvSpPr>
            <a:spLocks noGrp="1"/>
          </p:cNvSpPr>
          <p:nvPr>
            <p:ph type="sldNum" sz="quarter" idx="12"/>
          </p:nvPr>
        </p:nvSpPr>
        <p:spPr/>
        <p:txBody>
          <a:bodyPr/>
          <a:lstStyle/>
          <a:p>
            <a:fld id="{08DABA81-6BB3-472A-BDC7-31148B877BD1}"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Sustainable Agriculture and Environment Development Association</a:t>
            </a:r>
            <a:endParaRPr lang="en-US"/>
          </a:p>
        </p:txBody>
      </p:sp>
      <p:sp>
        <p:nvSpPr>
          <p:cNvPr id="9" name="Rectangle 8"/>
          <p:cNvSpPr/>
          <p:nvPr/>
        </p:nvSpPr>
        <p:spPr>
          <a:xfrm>
            <a:off x="990600" y="2828836"/>
            <a:ext cx="7467600" cy="1200329"/>
          </a:xfrm>
          <a:prstGeom prst="rect">
            <a:avLst/>
          </a:prstGeom>
        </p:spPr>
        <p:txBody>
          <a:bodyPr wrap="square">
            <a:spAutoFit/>
          </a:bodyPr>
          <a:lstStyle/>
          <a:p>
            <a:r>
              <a:rPr lang="en-US" sz="2400" dirty="0" smtClean="0">
                <a:solidFill>
                  <a:schemeClr val="accent3"/>
                </a:solidFill>
              </a:rPr>
              <a:t>Improved </a:t>
            </a:r>
            <a:r>
              <a:rPr lang="en-US" sz="2400" dirty="0" err="1" smtClean="0">
                <a:solidFill>
                  <a:schemeClr val="accent3"/>
                </a:solidFill>
              </a:rPr>
              <a:t>organisational</a:t>
            </a:r>
            <a:r>
              <a:rPr lang="en-US" sz="2400" dirty="0" smtClean="0">
                <a:solidFill>
                  <a:schemeClr val="accent3"/>
                </a:solidFill>
              </a:rPr>
              <a:t> development of smallholder producer groups and associations resulted in </a:t>
            </a:r>
            <a:r>
              <a:rPr lang="en-US" sz="2400" dirty="0" err="1" smtClean="0">
                <a:solidFill>
                  <a:schemeClr val="accent3"/>
                </a:solidFill>
              </a:rPr>
              <a:t>organised</a:t>
            </a:r>
            <a:r>
              <a:rPr lang="en-US" sz="2400" dirty="0" smtClean="0">
                <a:solidFill>
                  <a:schemeClr val="accent3"/>
                </a:solidFill>
              </a:rPr>
              <a:t> sales and increased negotiating power. </a:t>
            </a:r>
          </a:p>
        </p:txBody>
      </p:sp>
      <p:sp>
        <p:nvSpPr>
          <p:cNvPr id="10" name="Rectangle 9"/>
          <p:cNvSpPr/>
          <p:nvPr/>
        </p:nvSpPr>
        <p:spPr>
          <a:xfrm>
            <a:off x="990600" y="4191000"/>
            <a:ext cx="7696200" cy="830997"/>
          </a:xfrm>
          <a:prstGeom prst="rect">
            <a:avLst/>
          </a:prstGeom>
        </p:spPr>
        <p:txBody>
          <a:bodyPr wrap="square">
            <a:spAutoFit/>
          </a:bodyPr>
          <a:lstStyle/>
          <a:p>
            <a:r>
              <a:rPr lang="en-US" sz="2400" dirty="0" smtClean="0">
                <a:solidFill>
                  <a:schemeClr val="accent3"/>
                </a:solidFill>
              </a:rPr>
              <a:t>Access to market information enabled farmers  to make informed production decisions. </a:t>
            </a:r>
          </a:p>
        </p:txBody>
      </p:sp>
      <p:sp>
        <p:nvSpPr>
          <p:cNvPr id="11" name="Rectangle 10"/>
          <p:cNvSpPr/>
          <p:nvPr/>
        </p:nvSpPr>
        <p:spPr>
          <a:xfrm>
            <a:off x="990600" y="5181600"/>
            <a:ext cx="7315200" cy="1200329"/>
          </a:xfrm>
          <a:prstGeom prst="rect">
            <a:avLst/>
          </a:prstGeom>
        </p:spPr>
        <p:txBody>
          <a:bodyPr wrap="square">
            <a:spAutoFit/>
          </a:bodyPr>
          <a:lstStyle/>
          <a:p>
            <a:r>
              <a:rPr lang="en-US" sz="2400" dirty="0" smtClean="0">
                <a:solidFill>
                  <a:schemeClr val="accent3"/>
                </a:solidFill>
              </a:rPr>
              <a:t>By adding more value such as processing, packaging etc., farmers were able to capture a greater portion of product end value </a:t>
            </a:r>
          </a:p>
        </p:txBody>
      </p:sp>
      <p:sp>
        <p:nvSpPr>
          <p:cNvPr id="12" name="Rounded Rectangular Callout 11"/>
          <p:cNvSpPr/>
          <p:nvPr/>
        </p:nvSpPr>
        <p:spPr>
          <a:xfrm>
            <a:off x="228600" y="2743200"/>
            <a:ext cx="8610600" cy="1066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“Previously, traders cheated us but now we are working in a group, we get the prices as agreed with traders. Now we produce more and we aren’t afraid that we won’t be able to sell our products. We are more </a:t>
            </a:r>
            <a:r>
              <a:rPr lang="en-US" i="1" dirty="0" err="1" smtClean="0"/>
              <a:t>organised</a:t>
            </a:r>
            <a:r>
              <a:rPr lang="en-US" i="1" dirty="0" smtClean="0"/>
              <a:t> now.” Vegetable group member, </a:t>
            </a:r>
            <a:r>
              <a:rPr lang="en-US" i="1" dirty="0" err="1" smtClean="0"/>
              <a:t>Xieng</a:t>
            </a:r>
            <a:r>
              <a:rPr lang="en-US" i="1" dirty="0" smtClean="0"/>
              <a:t> </a:t>
            </a:r>
            <a:r>
              <a:rPr lang="en-US" i="1" dirty="0" err="1" smtClean="0"/>
              <a:t>Khouang</a:t>
            </a:r>
            <a:r>
              <a:rPr lang="en-US" i="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9" grpId="0"/>
      <p:bldP spid="9" grpId="1"/>
      <p:bldP spid="10" grpId="0"/>
      <p:bldP spid="11"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58&quot;&gt;&lt;property id=&quot;20148&quot; value=&quot;5&quot;/&gt;&lt;property id=&quot;20300&quot; value=&quot;Slide 7&quot;/&gt;&lt;property id=&quot;20307&quot; value=&quot;261&quot;/&gt;&lt;/object&gt;&lt;object type=&quot;3&quot; unique_id=&quot;10083&quot;&gt;&lt;property id=&quot;20148&quot; value=&quot;5&quot;/&gt;&lt;property id=&quot;20300&quot; value=&quot;Slide 5&quot;/&gt;&lt;property id=&quot;20307&quot; value=&quot;262&quot;/&gt;&lt;/object&gt;&lt;object type=&quot;3&quot; unique_id=&quot;10327&quot;&gt;&lt;property id=&quot;20148&quot; value=&quot;5&quot;/&gt;&lt;property id=&quot;20300&quot; value=&quot;Slide 8&quot;/&gt;&lt;property id=&quot;20307&quot; value=&quot;26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2070</Words>
  <Application>Microsoft Office PowerPoint</Application>
  <PresentationFormat>On-screen Show (4:3)</PresentationFormat>
  <Paragraphs>150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Vanni</dc:creator>
  <cp:lastModifiedBy>jun</cp:lastModifiedBy>
  <cp:revision>56</cp:revision>
  <dcterms:created xsi:type="dcterms:W3CDTF">2013-05-01T05:33:11Z</dcterms:created>
  <dcterms:modified xsi:type="dcterms:W3CDTF">2013-05-02T23:58:50Z</dcterms:modified>
</cp:coreProperties>
</file>