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8BF78FD-A788-40F5-B95F-8F2F63188B58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E83135B-2465-4EC3-BB75-7F9B6AD3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61A815-16E0-4D71-82E5-1FCFC2C7B62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88CD2A-7C02-4137-A42E-0FBC238E3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1" descr="DSC031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2779" b="9079"/>
          <a:stretch>
            <a:fillRect/>
          </a:stretch>
        </p:blipFill>
        <p:spPr>
          <a:xfrm>
            <a:off x="1447800" y="1600200"/>
            <a:ext cx="5963985" cy="3429000"/>
          </a:xfrm>
        </p:spPr>
      </p:pic>
      <p:sp>
        <p:nvSpPr>
          <p:cNvPr id="34" name="Rectangle 33"/>
          <p:cNvSpPr/>
          <p:nvPr/>
        </p:nvSpPr>
        <p:spPr>
          <a:xfrm>
            <a:off x="1447800" y="228600"/>
            <a:ext cx="59436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CSO review of GAFSP </a:t>
            </a:r>
            <a:r>
              <a:rPr lang="en-US" sz="2800" b="1" dirty="0" err="1" smtClean="0">
                <a:solidFill>
                  <a:schemeClr val="tx1"/>
                </a:solidFill>
              </a:rPr>
              <a:t>PrSW</a:t>
            </a:r>
            <a:r>
              <a:rPr lang="en-US" sz="2800" b="1" dirty="0" smtClean="0">
                <a:solidFill>
                  <a:schemeClr val="tx1"/>
                </a:solidFill>
              </a:rPr>
              <a:t>: PRAN Bangladesh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47800" y="5257800"/>
            <a:ext cx="6019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Regional Workshop on Enhancing Market Power </a:t>
            </a:r>
          </a:p>
          <a:p>
            <a:pPr algn="ctr"/>
            <a:r>
              <a:rPr lang="en-US" sz="2000" b="1" dirty="0" smtClean="0"/>
              <a:t>May, 09-11 2013</a:t>
            </a:r>
          </a:p>
          <a:p>
            <a:pPr algn="ctr"/>
            <a:r>
              <a:rPr lang="en-US" sz="2000" b="1" dirty="0" smtClean="0"/>
              <a:t>Quezon City, Philippines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Recommendations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620000" cy="5486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IFC and PRAN  should be consider the GASFP objectives on their loan agreement.</a:t>
            </a:r>
          </a:p>
          <a:p>
            <a:pPr lvl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PRAN should detailed how it will achieve the targets in line with the agreement. </a:t>
            </a:r>
          </a:p>
          <a:p>
            <a:pPr lvl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IFC team to monitor PRAN activities at the filed level after a reasonable time gap.  </a:t>
            </a:r>
          </a:p>
          <a:p>
            <a:pPr lvl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PRAN activities need to be monitored as well be regulated so that the contact farmers are not deprived for product and input price  </a:t>
            </a:r>
          </a:p>
          <a:p>
            <a:pPr lvl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Bangladesh is one of the worst affected among the countries that are facing the early impacts of climate change. Therefore, support for climate-resilient sustainable agriculture is crucial to enable the farmers to increase food security and adapt. And this issue should be a priority agenda both for the IFC and PRAN.</a:t>
            </a:r>
          </a:p>
          <a:p>
            <a:pPr lvl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overuse of chemical fertilizers in farming and the use of formalin in crops posing a great threat to public health. So, there should need a regular campaign where PRAN can play a vital role in this regard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ase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it has already got a network of 75,000 farmers.   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289226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14800" y="914400"/>
            <a:ext cx="3733800" cy="3200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Thank You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4876800"/>
            <a:ext cx="45720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Amirul Islam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Manager – Food Rights and Sustainable Livelihoods </a:t>
            </a:r>
          </a:p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ActionAid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Bnagladesh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amirul.islam@actionaid.org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Background of the study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Global Agriculture and Food Security Programme Grant of USD 50 million received Bangladesh in 2010 for the IAPP</a:t>
            </a:r>
          </a:p>
          <a:p>
            <a:pPr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Objective of the IAPP - to sustainably enhance productivity of agriculture (crop, livestock and fisheries) in two agro-ecologically constrained and economically depressed areas --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Rangpur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and Barisal.</a:t>
            </a:r>
          </a:p>
          <a:p>
            <a:pPr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IFC, a member of the World Bank Group, is providing a $15 million loan to PRAN, from GAFSP fund to expand production capacity, create 1,800 rural jobs and integrate small farmers into retail supply chains.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Roll of </a:t>
            </a:r>
            <a:r>
              <a:rPr lang="en-US" sz="2800" b="1" dirty="0" err="1" smtClean="0">
                <a:solidFill>
                  <a:schemeClr val="tx1"/>
                </a:solidFill>
              </a:rPr>
              <a:t>Actionaid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GAFSP Steering Committee includes, among others, three non-voting members who represent civil society groups: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Ruchi Tripathi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from AA-UK for Northern ,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Djibo Bagna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from ROPPA for African , </a:t>
            </a:r>
            <a:r>
              <a:rPr lang="nl-NL" b="1" dirty="0" smtClean="0">
                <a:latin typeface="Calibri" pitchFamily="34" charset="0"/>
                <a:cs typeface="Calibri" pitchFamily="34" charset="0"/>
              </a:rPr>
              <a:t>Dr. Yang Saing Koma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from AFA for Asian CSOs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Commissioned by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ActionAid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Bangladesh  and conducted by a group of journalists from a reputed media house of Bangladesh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Study method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Amir Office Folder 2013\March, 2013\GAFSP March,  2013\PRAN GAFSP study\Pic\DSC00757_resiz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3124200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1066800"/>
            <a:ext cx="5105400" cy="36576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Open-ended questions were used to collect data from the interviewees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Focus Group Discussion (FGD) was held with a group of 30 </a:t>
            </a:r>
            <a:r>
              <a:rPr lang="en-US" dirty="0" smtClean="0"/>
              <a:t>farmers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20 </a:t>
            </a:r>
            <a:r>
              <a:rPr lang="en-US" dirty="0"/>
              <a:t>contracted farmers </a:t>
            </a:r>
            <a:r>
              <a:rPr lang="en-US" dirty="0" smtClean="0"/>
              <a:t>were </a:t>
            </a:r>
            <a:r>
              <a:rPr lang="en-US" dirty="0"/>
              <a:t>interviewed personally 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Top </a:t>
            </a:r>
            <a:r>
              <a:rPr lang="en-US" dirty="0"/>
              <a:t>PRAN </a:t>
            </a:r>
            <a:r>
              <a:rPr lang="en-US" dirty="0" smtClean="0"/>
              <a:t>authorities- Director, General </a:t>
            </a:r>
            <a:r>
              <a:rPr lang="en-US" dirty="0"/>
              <a:t>manager </a:t>
            </a:r>
            <a:r>
              <a:rPr lang="en-US" dirty="0" smtClean="0"/>
              <a:t>and </a:t>
            </a:r>
            <a:r>
              <a:rPr lang="en-US" dirty="0"/>
              <a:t>chief operating officer 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IFC </a:t>
            </a:r>
            <a:r>
              <a:rPr lang="en-US" dirty="0"/>
              <a:t>official was also interviewe</a:t>
            </a:r>
            <a:r>
              <a:rPr lang="en-US" sz="2000" dirty="0"/>
              <a:t>d. 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7" name="Picture 3" descr="C:\Users\Amirul.Islam\Desktop\April, 2013\Pic CSO meeting April, 04, 13\DSC03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2514600" cy="2133600"/>
          </a:xfrm>
          <a:prstGeom prst="rect">
            <a:avLst/>
          </a:prstGeom>
          <a:noFill/>
        </p:spPr>
      </p:pic>
      <p:pic>
        <p:nvPicPr>
          <p:cNvPr id="1028" name="Picture 4" descr="C:\Users\Amirul.Islam\Desktop\April, 2013\Pic CSO meeting April, 04, 13\DSC03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24400"/>
            <a:ext cx="2514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About PRAN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19200"/>
            <a:ext cx="7543800" cy="510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According to PRAN: 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Launched in 1985 as an agro business venture in Bangladesh  and objectives : 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serve the small farmers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Organizing contract farmers to grow specific crops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Selling of farm produce for profit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Adding value &amp; increase shelf life of agricultural products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--------Farming---------------------Processing------------------Marketing----------</a:t>
            </a:r>
          </a:p>
        </p:txBody>
      </p:sp>
      <p:pic>
        <p:nvPicPr>
          <p:cNvPr id="7" name="Picture 3" descr="DSC08477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1752600" cy="138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DSC01916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4724400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057400" cy="146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Contract Farming Approach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Feasibility study with each product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Land selection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Meeting with farmers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Organizing farmers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Training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Seed distribution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Regular field visit  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Technical help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Procurement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25908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Contract Farmers </a:t>
            </a:r>
            <a:r>
              <a:rPr lang="en-US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75000</a:t>
            </a:r>
            <a:endParaRPr lang="en-US" sz="20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752600"/>
            <a:ext cx="2057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Lead Farmers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Verdana" pitchFamily="34" charset="0"/>
              </a:rPr>
              <a:t>100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17526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18,000 workers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Content Placeholder 5" descr="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3581400"/>
            <a:ext cx="335280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wn Arrow 36"/>
          <p:cNvSpPr/>
          <p:nvPr/>
        </p:nvSpPr>
        <p:spPr>
          <a:xfrm>
            <a:off x="4724400" y="2514600"/>
            <a:ext cx="3810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Model of PRAN </a:t>
            </a:r>
            <a:r>
              <a:rPr lang="en-US" sz="3200" b="1" dirty="0" err="1" smtClean="0">
                <a:solidFill>
                  <a:srgbClr val="000000"/>
                </a:solidFill>
              </a:rPr>
              <a:t>Krishi</a:t>
            </a:r>
            <a:r>
              <a:rPr lang="en-US" sz="3200" b="1" dirty="0" smtClean="0">
                <a:solidFill>
                  <a:srgbClr val="000000"/>
                </a:solidFill>
              </a:rPr>
              <a:t> Hub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5205526" y="1447800"/>
            <a:ext cx="15000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+mj-lt"/>
              </a:rPr>
              <a:t>Facilitation  seed &amp; pesticide</a:t>
            </a:r>
            <a:endParaRPr lang="en-US" sz="1100" b="1" dirty="0">
              <a:latin typeface="+mj-lt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705600" y="1676399"/>
            <a:ext cx="1245337" cy="674392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+mj-lt"/>
                <a:cs typeface="Arial" pitchFamily="34" charset="0"/>
              </a:rPr>
              <a:t>Private company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895598" y="1588925"/>
            <a:ext cx="2134403" cy="859279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+mj-lt"/>
                <a:cs typeface="Arial" pitchFamily="34" charset="0"/>
              </a:rPr>
              <a:t>PABL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9" name="TextBox 207"/>
          <p:cNvSpPr txBox="1">
            <a:spLocks noChangeArrowheads="1"/>
          </p:cNvSpPr>
          <p:nvPr/>
        </p:nvSpPr>
        <p:spPr bwMode="auto">
          <a:xfrm>
            <a:off x="381000" y="1600199"/>
            <a:ext cx="2816726" cy="26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+mj-lt"/>
              </a:rPr>
              <a:t>Training, Field visit &amp; Technical support</a:t>
            </a:r>
            <a:endParaRPr lang="en-US" sz="1050" b="1" dirty="0">
              <a:latin typeface="+mj-lt"/>
            </a:endParaRPr>
          </a:p>
        </p:txBody>
      </p:sp>
      <p:sp>
        <p:nvSpPr>
          <p:cNvPr id="10" name="TextBox 208"/>
          <p:cNvSpPr txBox="1">
            <a:spLocks noChangeArrowheads="1"/>
          </p:cNvSpPr>
          <p:nvPr/>
        </p:nvSpPr>
        <p:spPr bwMode="auto">
          <a:xfrm rot="5400000" flipH="1">
            <a:off x="2698904" y="4616296"/>
            <a:ext cx="369332" cy="31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r>
              <a:rPr lang="en-US" sz="1200" b="1" dirty="0" smtClean="0">
                <a:latin typeface="+mj-lt"/>
              </a:rPr>
              <a:t>Collection green raw material from CF</a:t>
            </a:r>
            <a:endParaRPr lang="en-US" sz="1200" b="1" dirty="0">
              <a:latin typeface="+mj-lt"/>
            </a:endParaRPr>
          </a:p>
        </p:txBody>
      </p:sp>
      <p:sp>
        <p:nvSpPr>
          <p:cNvPr id="11" name="TextBox 209"/>
          <p:cNvSpPr txBox="1">
            <a:spLocks noChangeArrowheads="1"/>
          </p:cNvSpPr>
          <p:nvPr/>
        </p:nvSpPr>
        <p:spPr bwMode="auto">
          <a:xfrm rot="5400000">
            <a:off x="2341152" y="3069048"/>
            <a:ext cx="183837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+mj-lt"/>
              </a:rPr>
              <a:t>Seed, Fertilizer, pesticide and Agriculture equipment</a:t>
            </a:r>
            <a:endParaRPr lang="en-US" sz="1050" b="1" dirty="0">
              <a:latin typeface="+mj-lt"/>
            </a:endParaRPr>
          </a:p>
        </p:txBody>
      </p:sp>
      <p:sp>
        <p:nvSpPr>
          <p:cNvPr id="12" name="TextBox 214"/>
          <p:cNvSpPr txBox="1">
            <a:spLocks noChangeArrowheads="1"/>
          </p:cNvSpPr>
          <p:nvPr/>
        </p:nvSpPr>
        <p:spPr bwMode="auto">
          <a:xfrm rot="2918352">
            <a:off x="5172056" y="2762269"/>
            <a:ext cx="1945279" cy="47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+mj-lt"/>
              </a:rPr>
              <a:t>Green &amp; semi process raw materials</a:t>
            </a:r>
            <a:endParaRPr lang="en-US" sz="1200" b="1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831520" y="3143587"/>
            <a:ext cx="1387464" cy="1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  <a:endCxn id="7" idx="0"/>
          </p:cNvCxnSpPr>
          <p:nvPr/>
        </p:nvCxnSpPr>
        <p:spPr>
          <a:xfrm flipH="1">
            <a:off x="5030002" y="2013595"/>
            <a:ext cx="1675598" cy="4970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477286" y="2218614"/>
            <a:ext cx="462490" cy="2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806225" y="3837147"/>
            <a:ext cx="2042375" cy="16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40103" y="2441769"/>
            <a:ext cx="560652" cy="3580231"/>
          </a:xfrm>
          <a:prstGeom prst="rect">
            <a:avLst/>
          </a:prstGeom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latin typeface="+mj-lt"/>
                <a:cs typeface="Arial" pitchFamily="34" charset="0"/>
              </a:rPr>
              <a:t>Contract Farmers</a:t>
            </a:r>
            <a:endParaRPr lang="en-US" sz="2000" b="1" dirty="0">
              <a:latin typeface="+mj-lt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1101559" y="4299807"/>
            <a:ext cx="1965157" cy="770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65247" y="2376357"/>
            <a:ext cx="1361584" cy="1476437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460443" y="3104212"/>
            <a:ext cx="1310381" cy="167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8529" y="1987369"/>
            <a:ext cx="1899652" cy="160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29000" y="4191000"/>
            <a:ext cx="8382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  <a:ea typeface="Verdana" pitchFamily="34" charset="0"/>
                <a:cs typeface="Verdana" pitchFamily="34" charset="0"/>
              </a:rPr>
              <a:t>ISC</a:t>
            </a:r>
            <a:endParaRPr lang="en-US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267200" y="4191000"/>
            <a:ext cx="762000" cy="228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  <a:ea typeface="Verdana" pitchFamily="34" charset="0"/>
                <a:cs typeface="Verdana" pitchFamily="34" charset="0"/>
              </a:rPr>
              <a:t>CP</a:t>
            </a:r>
            <a:endParaRPr lang="en-US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29200" y="4191000"/>
            <a:ext cx="762000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  <a:ea typeface="Verdana" pitchFamily="34" charset="0"/>
                <a:cs typeface="Verdana" pitchFamily="34" charset="0"/>
              </a:rPr>
              <a:t>IC</a:t>
            </a:r>
            <a:endParaRPr lang="en-US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1200" y="5486400"/>
            <a:ext cx="2819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  <a:ea typeface="Verdana" pitchFamily="34" charset="0"/>
                <a:cs typeface="Verdana" pitchFamily="34" charset="0"/>
              </a:rPr>
              <a:t>PABL=PRAN Agro Business Ltd.</a:t>
            </a:r>
          </a:p>
          <a:p>
            <a:r>
              <a:rPr lang="en-US" sz="1100" b="1" dirty="0" smtClean="0">
                <a:latin typeface="+mj-lt"/>
                <a:ea typeface="Verdana" pitchFamily="34" charset="0"/>
                <a:cs typeface="Verdana" pitchFamily="34" charset="0"/>
              </a:rPr>
              <a:t>ISC=Inputs Sale Center</a:t>
            </a:r>
          </a:p>
          <a:p>
            <a:r>
              <a:rPr lang="en-US" sz="1100" b="1" dirty="0" smtClean="0">
                <a:latin typeface="+mj-lt"/>
                <a:ea typeface="Verdana" pitchFamily="34" charset="0"/>
                <a:cs typeface="Verdana" pitchFamily="34" charset="0"/>
              </a:rPr>
              <a:t>CP=Collection Points</a:t>
            </a:r>
          </a:p>
          <a:p>
            <a:r>
              <a:rPr lang="en-US" sz="1100" b="1" dirty="0" smtClean="0">
                <a:latin typeface="+mj-lt"/>
                <a:ea typeface="Verdana" pitchFamily="34" charset="0"/>
                <a:cs typeface="Verdana" pitchFamily="34" charset="0"/>
              </a:rPr>
              <a:t>IC= Information Center</a:t>
            </a:r>
          </a:p>
          <a:p>
            <a:r>
              <a:rPr lang="en-US" sz="1100" b="1" dirty="0" smtClean="0">
                <a:latin typeface="+mj-lt"/>
                <a:ea typeface="Verdana" pitchFamily="34" charset="0"/>
                <a:cs typeface="Verdana" pitchFamily="34" charset="0"/>
              </a:rPr>
              <a:t>CF= Contract Farmer </a:t>
            </a:r>
            <a:endParaRPr lang="en-US" sz="11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5" descr="BuildingClipart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6538"/>
              </a:clrFrom>
              <a:clrTo>
                <a:srgbClr val="03653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4290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733800" y="3886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HUB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4336822" y="3046884"/>
            <a:ext cx="1143000" cy="2308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+mj-lt"/>
              </a:rPr>
              <a:t>Information</a:t>
            </a:r>
            <a:endParaRPr lang="en-US" sz="900" b="1" dirty="0">
              <a:latin typeface="+mj-l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334000" y="4495800"/>
            <a:ext cx="800" cy="1143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08"/>
          <p:cNvSpPr txBox="1">
            <a:spLocks noChangeArrowheads="1"/>
          </p:cNvSpPr>
          <p:nvPr/>
        </p:nvSpPr>
        <p:spPr bwMode="auto">
          <a:xfrm rot="5400000" flipH="1">
            <a:off x="3168134" y="3461266"/>
            <a:ext cx="36933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r>
              <a:rPr lang="en-US" sz="1200" b="1" dirty="0" smtClean="0">
                <a:latin typeface="+mj-lt"/>
              </a:rPr>
              <a:t>All kinds technical information provide to CF</a:t>
            </a:r>
            <a:endParaRPr lang="en-US" sz="1200" b="1" dirty="0"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066800" y="5610664"/>
            <a:ext cx="4267200" cy="5596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800600" y="44958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43000" y="5963528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7010400" y="3124200"/>
            <a:ext cx="1245337" cy="674392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latin typeface="+mj-lt"/>
                <a:cs typeface="Arial" pitchFamily="34" charset="0"/>
              </a:rPr>
              <a:t>1500-3000 Farmers/Hub</a:t>
            </a:r>
            <a:endParaRPr lang="en-US" sz="11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Impact of PRAN activities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Contact farmers are involving formal supply chain which helps them sell their produces at fair prices.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Farmers are getting better yields due to quality seed supply and timely irrigation.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Increased farm activities in PRAN- Project areas have generated jobs both for men and women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Farmers are engaged round the year due to diversification of farming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Missing Ling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IFC loaned to PRAN without sharing goal and objectives of GAFSP fund (according to PRAN)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There is absence the GAFSP project campaign among the farmers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Monitoring system is yet to be introduced</a:t>
            </a: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PuSW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PrSW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are unknown each other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PRAN is using IFC fund as usual loan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Not considering here is sustainable agricultural practices   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</TotalTime>
  <Words>696</Words>
  <Application>Microsoft Office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PowerPoint Presentation</vt:lpstr>
      <vt:lpstr>Background of the study </vt:lpstr>
      <vt:lpstr>Roll of Actionaid </vt:lpstr>
      <vt:lpstr>Study method</vt:lpstr>
      <vt:lpstr>About PRAN</vt:lpstr>
      <vt:lpstr>Contract Farming Approach </vt:lpstr>
      <vt:lpstr>Model of PRAN Krishi Hub </vt:lpstr>
      <vt:lpstr>Impact of PRAN activities</vt:lpstr>
      <vt:lpstr>Missing Ling </vt:lpstr>
      <vt:lpstr>Recommendations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GAFSP PrSW</dc:title>
  <dc:creator>Amirul.Islam</dc:creator>
  <cp:lastModifiedBy>AFA</cp:lastModifiedBy>
  <cp:revision>36</cp:revision>
  <cp:lastPrinted>2013-05-07T12:05:39Z</cp:lastPrinted>
  <dcterms:created xsi:type="dcterms:W3CDTF">2013-05-07T04:40:40Z</dcterms:created>
  <dcterms:modified xsi:type="dcterms:W3CDTF">2013-05-07T12:06:20Z</dcterms:modified>
</cp:coreProperties>
</file>