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8" r:id="rId3"/>
    <p:sldId id="269" r:id="rId4"/>
    <p:sldId id="270" r:id="rId5"/>
    <p:sldId id="271" r:id="rId6"/>
    <p:sldId id="27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FE94CB-E035-5B4E-A2DB-D9C187A7EBAF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70676C-6F5D-F24D-AE93-1D9FC0796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741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D3AB5-5C62-4EFB-A74B-BE8B22E8427F}" type="datetimeFigureOut">
              <a:rPr lang="en-PH" smtClean="0"/>
              <a:t>5/9/2013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AA861-1385-4C1C-937C-643FB58F89B3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11326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D3AB5-5C62-4EFB-A74B-BE8B22E8427F}" type="datetimeFigureOut">
              <a:rPr lang="en-PH" smtClean="0"/>
              <a:t>5/9/2013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AA861-1385-4C1C-937C-643FB58F89B3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5049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D3AB5-5C62-4EFB-A74B-BE8B22E8427F}" type="datetimeFigureOut">
              <a:rPr lang="en-PH" smtClean="0"/>
              <a:t>5/9/2013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AA861-1385-4C1C-937C-643FB58F89B3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144697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D3AB5-5C62-4EFB-A74B-BE8B22E8427F}" type="datetimeFigureOut">
              <a:rPr lang="en-PH" smtClean="0"/>
              <a:t>5/9/2013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AA861-1385-4C1C-937C-643FB58F89B3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1021484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D3AB5-5C62-4EFB-A74B-BE8B22E8427F}" type="datetimeFigureOut">
              <a:rPr lang="en-PH" smtClean="0"/>
              <a:t>5/9/2013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AA861-1385-4C1C-937C-643FB58F89B3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836165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D3AB5-5C62-4EFB-A74B-BE8B22E8427F}" type="datetimeFigureOut">
              <a:rPr lang="en-PH" smtClean="0"/>
              <a:t>5/9/2013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AA861-1385-4C1C-937C-643FB58F89B3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711138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D3AB5-5C62-4EFB-A74B-BE8B22E8427F}" type="datetimeFigureOut">
              <a:rPr lang="en-PH" smtClean="0"/>
              <a:t>5/9/2013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AA861-1385-4C1C-937C-643FB58F89B3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8425201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D3AB5-5C62-4EFB-A74B-BE8B22E8427F}" type="datetimeFigureOut">
              <a:rPr lang="en-PH" smtClean="0"/>
              <a:t>5/9/2013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AA861-1385-4C1C-937C-643FB58F89B3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718902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D3AB5-5C62-4EFB-A74B-BE8B22E8427F}" type="datetimeFigureOut">
              <a:rPr lang="en-PH" smtClean="0"/>
              <a:t>5/9/2013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AA861-1385-4C1C-937C-643FB58F89B3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397464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D3AB5-5C62-4EFB-A74B-BE8B22E8427F}" type="datetimeFigureOut">
              <a:rPr lang="en-PH" smtClean="0"/>
              <a:t>5/9/2013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AA861-1385-4C1C-937C-643FB58F89B3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814245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D3AB5-5C62-4EFB-A74B-BE8B22E8427F}" type="datetimeFigureOut">
              <a:rPr lang="en-PH" smtClean="0"/>
              <a:t>5/9/2013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AA861-1385-4C1C-937C-643FB58F89B3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549988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P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PH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D3AB5-5C62-4EFB-A74B-BE8B22E8427F}" type="datetimeFigureOut">
              <a:rPr lang="en-PH" smtClean="0"/>
              <a:t>5/9/2013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AA861-1385-4C1C-937C-643FB58F89B3}" type="slidenum">
              <a:rPr lang="en-PH" smtClean="0"/>
              <a:t>‹#›</a:t>
            </a:fld>
            <a:endParaRPr lang="en-PH"/>
          </a:p>
        </p:txBody>
      </p:sp>
      <p:pic>
        <p:nvPicPr>
          <p:cNvPr id="7" name="Picture 3" descr="F:\02 AFA Projects\2013-05-09 to 14 AFA Events Manila\Print Materials\Logos\image (small)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4953000"/>
            <a:ext cx="895302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5802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4267199"/>
          </a:xfrm>
        </p:spPr>
        <p:txBody>
          <a:bodyPr>
            <a:normAutofit/>
          </a:bodyPr>
          <a:lstStyle/>
          <a:p>
            <a:r>
              <a:rPr lang="en-PH" sz="2800" dirty="0" smtClean="0"/>
              <a:t>Session 1</a:t>
            </a:r>
            <a:br>
              <a:rPr lang="en-PH" sz="2800" dirty="0" smtClean="0"/>
            </a:br>
            <a:r>
              <a:rPr lang="en-PH" sz="2800" dirty="0" smtClean="0"/>
              <a:t>Workshop Group 1 </a:t>
            </a:r>
            <a:br>
              <a:rPr lang="en-PH" sz="2800" dirty="0" smtClean="0"/>
            </a:br>
            <a:r>
              <a:rPr lang="en-PH" sz="2800" dirty="0" smtClean="0"/>
              <a:t>(FNN, SAEDA, KKM/AA-B, </a:t>
            </a:r>
            <a:br>
              <a:rPr lang="en-PH" sz="2800" dirty="0" smtClean="0"/>
            </a:br>
            <a:r>
              <a:rPr lang="en-PH" sz="2800" dirty="0" smtClean="0"/>
              <a:t>NLRF/CSRC, Ainokai , APNFS)</a:t>
            </a:r>
            <a:endParaRPr lang="en-PH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34000"/>
            <a:ext cx="6400800" cy="762000"/>
          </a:xfrm>
        </p:spPr>
        <p:txBody>
          <a:bodyPr/>
          <a:lstStyle/>
          <a:p>
            <a:r>
              <a:rPr lang="en-PH" dirty="0" smtClean="0"/>
              <a:t>Name of </a:t>
            </a:r>
            <a:r>
              <a:rPr lang="en-PH" dirty="0" err="1" smtClean="0"/>
              <a:t>Presentor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24310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Brokering by Farmer-Private Company</a:t>
            </a:r>
            <a:br>
              <a:rPr lang="en-US" b="1" dirty="0" smtClean="0"/>
            </a:br>
            <a:r>
              <a:rPr lang="en-US" dirty="0"/>
              <a:t>--pig marketing (CP Cambodia Co)</a:t>
            </a:r>
          </a:p>
          <a:p>
            <a:pPr marL="0" indent="0">
              <a:buNone/>
            </a:pPr>
            <a:r>
              <a:rPr lang="en-US" dirty="0"/>
              <a:t>   --contract farming (PRAN Bangladesh thru GAFSP Private Sector Window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--- milled rice ((with rice millers with EU funds, SNV)</a:t>
            </a:r>
            <a:endParaRPr lang="en-US" dirty="0"/>
          </a:p>
          <a:p>
            <a:endParaRPr lang="en-US" dirty="0" smtClean="0"/>
          </a:p>
          <a:p>
            <a:r>
              <a:rPr lang="en-US" b="1" dirty="0" smtClean="0"/>
              <a:t>Brokering by Private Company with NGO and government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---milled Rice – EMRIP project   (rice miller, funded by EU. Assisted by SNV)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---cross border trading of corn (Thai trader) – with provincial government support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26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Brokering by NGO enterprise</a:t>
            </a:r>
          </a:p>
          <a:p>
            <a:pPr marL="0" indent="0">
              <a:buNone/>
            </a:pPr>
            <a:r>
              <a:rPr lang="en-US" dirty="0" smtClean="0"/>
              <a:t>--organic rice marketing (CEDAC)</a:t>
            </a:r>
          </a:p>
          <a:p>
            <a:pPr marL="0" indent="0">
              <a:buNone/>
            </a:pPr>
            <a:r>
              <a:rPr lang="en-US" dirty="0" smtClean="0"/>
              <a:t>--organic pig marketing (CEDAC)</a:t>
            </a:r>
            <a:br>
              <a:rPr lang="en-US" dirty="0" smtClean="0"/>
            </a:br>
            <a:r>
              <a:rPr lang="en-US" dirty="0" smtClean="0"/>
              <a:t>--vegetable marketing (CEDAC)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11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PH" dirty="0">
                <a:ea typeface="Calibri"/>
                <a:cs typeface="Times New Roman"/>
              </a:rPr>
              <a:t>The growing trend of where farmers buy seeds from companies, farmers do not grow/breed seeds by themselves</a:t>
            </a:r>
            <a:r>
              <a:rPr lang="en-PH" dirty="0" smtClean="0">
                <a:ea typeface="Calibri"/>
                <a:cs typeface="Times New Roman"/>
              </a:rPr>
              <a:t>.</a:t>
            </a:r>
          </a:p>
          <a:p>
            <a:r>
              <a:rPr lang="en-PH" dirty="0">
                <a:ea typeface="Calibri"/>
                <a:cs typeface="Times New Roman"/>
              </a:rPr>
              <a:t>No middlepersons in all the </a:t>
            </a:r>
            <a:r>
              <a:rPr lang="en-PH" dirty="0" smtClean="0">
                <a:ea typeface="Calibri"/>
                <a:cs typeface="Times New Roman"/>
              </a:rPr>
              <a:t>cases</a:t>
            </a:r>
          </a:p>
          <a:p>
            <a:r>
              <a:rPr lang="en-US" dirty="0" smtClean="0">
                <a:ea typeface="Calibri"/>
                <a:cs typeface="Times New Roman"/>
              </a:rPr>
              <a:t>In contract farming, there is not much farmer choice ( what crop, seed, technology, price ) ;  ---not much room for innovation</a:t>
            </a:r>
            <a:br>
              <a:rPr lang="en-US" dirty="0" smtClean="0">
                <a:ea typeface="Calibri"/>
                <a:cs typeface="Times New Roman"/>
              </a:rPr>
            </a:br>
            <a:r>
              <a:rPr lang="en-US" dirty="0" smtClean="0">
                <a:ea typeface="Calibri"/>
                <a:cs typeface="Times New Roman"/>
              </a:rPr>
              <a:t>---farmer reduced to assembly line growers</a:t>
            </a:r>
          </a:p>
          <a:p>
            <a:r>
              <a:rPr lang="en-US" dirty="0" smtClean="0">
                <a:ea typeface="Calibri"/>
                <a:cs typeface="Times New Roman"/>
              </a:rPr>
              <a:t>--less innovation by farmers</a:t>
            </a:r>
          </a:p>
          <a:p>
            <a:r>
              <a:rPr lang="en-US" dirty="0" smtClean="0">
                <a:ea typeface="Calibri"/>
                <a:cs typeface="Times New Roman"/>
              </a:rPr>
              <a:t>--how will agriculture grow?</a:t>
            </a:r>
          </a:p>
          <a:p>
            <a:endParaRPr lang="en-US" dirty="0" smtClean="0">
              <a:ea typeface="Calibri"/>
              <a:cs typeface="Times New Roman"/>
            </a:endParaRPr>
          </a:p>
          <a:p>
            <a:endParaRPr lang="en-US" dirty="0">
              <a:ea typeface="Calibri"/>
              <a:cs typeface="Times New Roman"/>
            </a:endParaRPr>
          </a:p>
          <a:p>
            <a:pPr lvl="0"/>
            <a:endParaRPr lang="en-US" dirty="0">
              <a:ea typeface="Calibri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9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PRAN agro hub model okay IF owner is FO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-but need capacity building, management capacity of FO</a:t>
            </a:r>
          </a:p>
          <a:p>
            <a:pPr marL="0" indent="0">
              <a:buNone/>
            </a:pPr>
            <a:r>
              <a:rPr lang="en-US" dirty="0" smtClean="0"/>
              <a:t>    ----- FO can hire recruit professionals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----- sons/daughter trained in schools to work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in agro enterprises</a:t>
            </a:r>
          </a:p>
          <a:p>
            <a:r>
              <a:rPr lang="en-US" dirty="0" smtClean="0"/>
              <a:t>Need to build negotiating skills through collective groups/cooperatives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86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Cambodia : lands are bought or leased by rich people and small farmers become laborer or are displaced and become migrant laborers in cities and other countries</a:t>
            </a:r>
          </a:p>
          <a:p>
            <a:r>
              <a:rPr lang="en-US" dirty="0" smtClean="0"/>
              <a:t>In Laos : </a:t>
            </a:r>
            <a:r>
              <a:rPr lang="en-US" dirty="0" err="1" smtClean="0"/>
              <a:t>govt</a:t>
            </a:r>
            <a:r>
              <a:rPr lang="en-US" dirty="0" smtClean="0"/>
              <a:t> gives incentives to FDIs, should have more incentives to farmers</a:t>
            </a:r>
          </a:p>
          <a:p>
            <a:r>
              <a:rPr lang="en-US" dirty="0" smtClean="0"/>
              <a:t>Need for consumer education esp for organic products thru mass media and personal orientation</a:t>
            </a:r>
          </a:p>
          <a:p>
            <a:r>
              <a:rPr lang="en-US" dirty="0" smtClean="0"/>
              <a:t>Build capacities to produce more efficiently (less cost, better quality, able to respond to demand)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18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171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Session 1 Workshop Group 1  (FNN, SAEDA, KKM/AA-B,  NLRF/CSRC, Ainokai , APNFS)</vt:lpstr>
      <vt:lpstr>The CASES</vt:lpstr>
      <vt:lpstr>The CASES</vt:lpstr>
      <vt:lpstr>Reflections</vt:lpstr>
      <vt:lpstr>Reflections</vt:lpstr>
      <vt:lpstr>Reflections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jun</dc:creator>
  <cp:lastModifiedBy>jun</cp:lastModifiedBy>
  <cp:revision>20</cp:revision>
  <dcterms:created xsi:type="dcterms:W3CDTF">2013-05-08T16:06:02Z</dcterms:created>
  <dcterms:modified xsi:type="dcterms:W3CDTF">2013-05-09T06:15:55Z</dcterms:modified>
</cp:coreProperties>
</file>