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65" r:id="rId2"/>
    <p:sldId id="286" r:id="rId3"/>
    <p:sldId id="284" r:id="rId4"/>
    <p:sldId id="285" r:id="rId5"/>
    <p:sldId id="291" r:id="rId6"/>
    <p:sldId id="262" r:id="rId7"/>
    <p:sldId id="264" r:id="rId8"/>
    <p:sldId id="272" r:id="rId9"/>
    <p:sldId id="273" r:id="rId10"/>
    <p:sldId id="287" r:id="rId11"/>
    <p:sldId id="288" r:id="rId12"/>
    <p:sldId id="289" r:id="rId13"/>
    <p:sldId id="290" r:id="rId14"/>
    <p:sldId id="279" r:id="rId15"/>
    <p:sldId id="294"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4" autoAdjust="0"/>
    <p:restoredTop sz="83223" autoAdjust="0"/>
  </p:normalViewPr>
  <p:slideViewPr>
    <p:cSldViewPr snapToGrid="0" snapToObjects="1">
      <p:cViewPr>
        <p:scale>
          <a:sx n="66" d="100"/>
          <a:sy n="66" d="100"/>
        </p:scale>
        <p:origin x="-840" y="8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6CB17-9DB9-446F-958F-6852F6225A6D}" type="datetimeFigureOut">
              <a:rPr lang="fr-FR" smtClean="0"/>
              <a:t>09/05/2013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A8786-D91C-41C0-99AC-47B5977596F2}" type="slidenum">
              <a:rPr lang="fr-FR" smtClean="0"/>
              <a:t>‹#›</a:t>
            </a:fld>
            <a:endParaRPr lang="fr-FR"/>
          </a:p>
        </p:txBody>
      </p:sp>
    </p:spTree>
    <p:extLst>
      <p:ext uri="{BB962C8B-B14F-4D97-AF65-F5344CB8AC3E}">
        <p14:creationId xmlns:p14="http://schemas.microsoft.com/office/powerpoint/2010/main" val="3585321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1</a:t>
            </a:fld>
            <a:endParaRPr lang="fr-FR"/>
          </a:p>
        </p:txBody>
      </p:sp>
    </p:spTree>
    <p:extLst>
      <p:ext uri="{BB962C8B-B14F-4D97-AF65-F5344CB8AC3E}">
        <p14:creationId xmlns:p14="http://schemas.microsoft.com/office/powerpoint/2010/main" val="331945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(and unfortunately there is now a deregulation of the  Market management tools of the CAP)</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issue of the market power of producers is a strategic issue, as family farming, regardless of the continent where it is observed, and regardless even the size of the family farm small medium and even large, is in an extremely weak position when it has to sell its production.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 compensate for this huge constraint that determines their income, family farms must rely on two external resources: first, on favorable agricultural and trade policies. It depends on the government and the ability of agricultural organizations – like the FWA at the national level and COPA at the regional and international - to influence and to encourage a good CAP. Second, it depends on the organization of the marketing of production from family farms </a:t>
            </a:r>
            <a:r>
              <a:rPr lang="en-US" sz="1200" kern="1200" dirty="0" smtClean="0">
                <a:solidFill>
                  <a:srgbClr val="FF0000"/>
                </a:solidFill>
                <a:effectLst/>
                <a:latin typeface="+mn-lt"/>
                <a:ea typeface="+mn-ea"/>
                <a:cs typeface="+mn-cs"/>
              </a:rPr>
              <a:t>- isolated family farmers do not have this ability</a:t>
            </a:r>
            <a:r>
              <a:rPr lang="en-US" sz="1200" kern="1200" dirty="0" smtClean="0">
                <a:solidFill>
                  <a:srgbClr val="FFFF00"/>
                </a:solidFill>
                <a:effectLst/>
                <a:latin typeface="+mn-lt"/>
                <a:ea typeface="+mn-ea"/>
                <a:cs typeface="+mn-cs"/>
              </a:rPr>
              <a:t> - </a:t>
            </a:r>
            <a:r>
              <a:rPr lang="en-US" sz="1200" kern="1200" dirty="0" smtClean="0">
                <a:solidFill>
                  <a:schemeClr val="tx1"/>
                </a:solidFill>
                <a:effectLst/>
                <a:latin typeface="+mn-lt"/>
                <a:ea typeface="+mn-ea"/>
                <a:cs typeface="+mn-cs"/>
              </a:rPr>
              <a:t>so it also implies the existence of strong and effective organizations.</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2</a:t>
            </a:fld>
            <a:endParaRPr lang="fr-FR"/>
          </a:p>
        </p:txBody>
      </p:sp>
    </p:spTree>
    <p:extLst>
      <p:ext uri="{BB962C8B-B14F-4D97-AF65-F5344CB8AC3E}">
        <p14:creationId xmlns:p14="http://schemas.microsoft.com/office/powerpoint/2010/main" val="3319454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None/>
            </a:pPr>
            <a:endParaRPr lang="en-GB" sz="1200" dirty="0" smtClean="0">
              <a:latin typeface="Times New Roman" pitchFamily="18" charset="0"/>
              <a:cs typeface="Times New Roman"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3</a:t>
            </a:fld>
            <a:endParaRPr lang="fr-FR"/>
          </a:p>
        </p:txBody>
      </p:sp>
    </p:spTree>
    <p:extLst>
      <p:ext uri="{BB962C8B-B14F-4D97-AF65-F5344CB8AC3E}">
        <p14:creationId xmlns:p14="http://schemas.microsoft.com/office/powerpoint/2010/main" val="118319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Times New Roman" pitchFamily="18" charset="0"/>
                <a:cs typeface="Times New Roman" pitchFamily="18" charset="0"/>
              </a:rPr>
              <a:t>*: Upstream firms offering inputs and credits, downstream firms processing and marketing the products</a:t>
            </a:r>
            <a:endParaRPr lang="en-GB" sz="2400" b="1" u="sng" dirty="0" smtClean="0"/>
          </a:p>
          <a:p>
            <a:pPr marL="0" indent="0">
              <a:buNone/>
            </a:pPr>
            <a:r>
              <a:rPr lang="en-GB" sz="2400" b="1" u="sng" dirty="0" smtClean="0"/>
              <a:t>But CA &lt;= response to a need</a:t>
            </a:r>
          </a:p>
          <a:p>
            <a:pPr marL="0" indent="0">
              <a:buNone/>
            </a:pPr>
            <a:r>
              <a:rPr lang="en-GB" sz="2400" dirty="0" smtClean="0">
                <a:latin typeface="Arial"/>
                <a:cs typeface="Arial"/>
              </a:rPr>
              <a:t>The CA must respond to a need </a:t>
            </a:r>
            <a:r>
              <a:rPr lang="en-GB" sz="1800" dirty="0" smtClean="0">
                <a:latin typeface="Arial"/>
                <a:cs typeface="Arial"/>
              </a:rPr>
              <a:t>(i.e. when individual actions aren’t working or are inappropriate) </a:t>
            </a:r>
            <a:r>
              <a:rPr lang="en-GB" sz="2400" dirty="0" smtClean="0">
                <a:latin typeface="Arial"/>
                <a:cs typeface="Arial"/>
              </a:rPr>
              <a:t>and bring benefits to the participants</a:t>
            </a:r>
          </a:p>
          <a:p>
            <a:pPr marL="0" indent="0">
              <a:buNone/>
            </a:pPr>
            <a:r>
              <a:rPr lang="en-GB" sz="2400" dirty="0" smtClean="0">
                <a:latin typeface="Arial"/>
                <a:cs typeface="Arial"/>
              </a:rPr>
              <a:t>Compared to a number of individual actions, a CA can bring up lots of</a:t>
            </a:r>
            <a:r>
              <a:rPr lang="en-GB" sz="2400" baseline="0" dirty="0" smtClean="0">
                <a:latin typeface="Arial"/>
                <a:cs typeface="Arial"/>
              </a:rPr>
              <a:t>  </a:t>
            </a:r>
            <a:r>
              <a:rPr lang="en-GB" sz="2400" dirty="0" smtClean="0">
                <a:latin typeface="Arial"/>
                <a:cs typeface="Arial"/>
              </a:rPr>
              <a:t>benefits but it represents a cost as well. This cost is a need for discipline and overtaking individuals </a:t>
            </a:r>
            <a:r>
              <a:rPr lang="en-GB" sz="2400" dirty="0" err="1" smtClean="0">
                <a:latin typeface="Arial"/>
                <a:cs typeface="Arial"/>
              </a:rPr>
              <a:t>reticences</a:t>
            </a:r>
            <a:r>
              <a:rPr lang="en-GB" sz="2400" dirty="0" smtClean="0">
                <a:latin typeface="Arial"/>
                <a:cs typeface="Arial"/>
              </a:rPr>
              <a:t>.</a:t>
            </a:r>
          </a:p>
          <a:p>
            <a:pPr marL="0" indent="0">
              <a:buNone/>
            </a:pPr>
            <a:endParaRPr lang="en-GB" sz="2400" dirty="0" smtClean="0">
              <a:latin typeface="Arial"/>
              <a:cs typeface="Arial"/>
            </a:endParaRPr>
          </a:p>
          <a:p>
            <a:pPr marL="0" indent="0">
              <a:buNone/>
            </a:pPr>
            <a:r>
              <a:rPr lang="en-GB" sz="2400" dirty="0" smtClean="0">
                <a:latin typeface="Arial"/>
                <a:cs typeface="Arial"/>
              </a:rPr>
              <a:t>Discipline is needed to avoid the risk of one partner going for an 	individual strategy  </a:t>
            </a:r>
            <a:r>
              <a:rPr lang="en-GB" sz="1800" dirty="0" smtClean="0">
                <a:latin typeface="Arial"/>
                <a:cs typeface="Arial"/>
              </a:rPr>
              <a:t>(anyone would prefer benefit form the advantage of 	the CA results without contributing to it)</a:t>
            </a:r>
          </a:p>
          <a:p>
            <a:pPr marL="0" indent="0">
              <a:buNone/>
            </a:pPr>
            <a:endParaRPr lang="en-GB" sz="2400" dirty="0" smtClean="0">
              <a:latin typeface="Arial"/>
              <a:cs typeface="Arial"/>
            </a:endParaRPr>
          </a:p>
          <a:p>
            <a:pPr marL="0" indent="0">
              <a:buNone/>
            </a:pPr>
            <a:r>
              <a:rPr lang="en-GB" sz="2400" dirty="0" smtClean="0">
                <a:latin typeface="Arial"/>
                <a:cs typeface="Arial"/>
              </a:rPr>
              <a:t>The individual </a:t>
            </a:r>
            <a:r>
              <a:rPr lang="en-GB" sz="2400" dirty="0" err="1" smtClean="0">
                <a:latin typeface="Arial"/>
                <a:cs typeface="Arial"/>
              </a:rPr>
              <a:t>reticences</a:t>
            </a:r>
            <a:r>
              <a:rPr lang="en-GB" sz="2400" dirty="0" smtClean="0">
                <a:latin typeface="Arial"/>
                <a:cs typeface="Arial"/>
              </a:rPr>
              <a:t> are linked to fears or apprehensions about 	the proposed changes</a:t>
            </a:r>
          </a:p>
          <a:p>
            <a:pPr marL="0" indent="0">
              <a:buNone/>
            </a:pPr>
            <a:r>
              <a:rPr lang="en-GB" sz="2400" dirty="0" smtClean="0">
                <a:latin typeface="Arial"/>
                <a:cs typeface="Arial"/>
              </a:rPr>
              <a:t>The cost or the difficulty of CA </a:t>
            </a:r>
            <a:r>
              <a:rPr lang="en-GB" sz="1800" dirty="0" smtClean="0">
                <a:latin typeface="Arial"/>
                <a:cs typeface="Arial"/>
              </a:rPr>
              <a:t>(to impose a discipline of action and convince people on the legitimacy of the project) </a:t>
            </a:r>
            <a:r>
              <a:rPr lang="en-GB" sz="2400" dirty="0" smtClean="0">
                <a:latin typeface="Arial"/>
                <a:cs typeface="Arial"/>
              </a:rPr>
              <a:t>can increase with time. The enthusiasm felt in the beginning decreases : sometimes the reason of action fades or become less evident as the success of the CA has helped to decrease the need for it.</a:t>
            </a:r>
          </a:p>
          <a:p>
            <a:pPr marL="0" indent="0">
              <a:buNone/>
            </a:pPr>
            <a:endParaRPr lang="en-GB" sz="2200" dirty="0" smtClean="0">
              <a:latin typeface="Arial"/>
              <a:cs typeface="Arial"/>
            </a:endParaRPr>
          </a:p>
          <a:p>
            <a:pPr marL="0" indent="0">
              <a:buNone/>
            </a:pPr>
            <a:r>
              <a:rPr lang="en-GB" sz="2200" dirty="0" smtClean="0">
                <a:latin typeface="Arial"/>
                <a:cs typeface="Arial"/>
              </a:rPr>
              <a:t>Important </a:t>
            </a:r>
            <a:r>
              <a:rPr lang="en-GB" sz="2200" u="sng" dirty="0" smtClean="0">
                <a:latin typeface="Arial"/>
                <a:cs typeface="Arial"/>
              </a:rPr>
              <a:t>conclusions</a:t>
            </a:r>
            <a:r>
              <a:rPr lang="en-GB" sz="2200" dirty="0" smtClean="0">
                <a:latin typeface="Arial"/>
                <a:cs typeface="Arial"/>
              </a:rPr>
              <a:t> can be withdrew from the existence of this cost : </a:t>
            </a:r>
          </a:p>
          <a:p>
            <a:pPr lvl="1"/>
            <a:r>
              <a:rPr lang="en-GB" sz="2200" dirty="0" smtClean="0">
                <a:latin typeface="Arial"/>
                <a:cs typeface="Arial"/>
              </a:rPr>
              <a:t>The CA must benefit from a strong local support (the best situation : when the action comes from the concerned persons)</a:t>
            </a:r>
          </a:p>
          <a:p>
            <a:pPr lvl="1"/>
            <a:r>
              <a:rPr lang="en-GB" sz="2200" dirty="0" smtClean="0">
                <a:latin typeface="Arial"/>
                <a:cs typeface="Arial"/>
              </a:rPr>
              <a:t>If possible, the participation to the CA must be decided on voluntary basis</a:t>
            </a:r>
          </a:p>
          <a:p>
            <a:pPr lvl="1"/>
            <a:r>
              <a:rPr lang="en-GB" sz="2200" dirty="0" smtClean="0">
                <a:latin typeface="Arial"/>
                <a:cs typeface="Arial"/>
              </a:rPr>
              <a:t>A compulsory and general participation is sometimes needed (if only a collective action can respond to the need) but it has to be very rare and the priority should always be given to what’s the most necessary</a:t>
            </a:r>
          </a:p>
          <a:p>
            <a:pPr lvl="1"/>
            <a:endParaRPr lang="en-GB" sz="2200" dirty="0" smtClean="0">
              <a:latin typeface="Arial"/>
              <a:cs typeface="Arial"/>
            </a:endParaRPr>
          </a:p>
          <a:p>
            <a:pPr lvl="1"/>
            <a:endParaRPr lang="en-GB" sz="2200" dirty="0" smtClean="0">
              <a:latin typeface="Arial"/>
              <a:cs typeface="Arial"/>
            </a:endParaRPr>
          </a:p>
          <a:p>
            <a:endParaRPr lang="en-GB" dirty="0" smtClean="0"/>
          </a:p>
          <a:p>
            <a:r>
              <a:rPr lang="en-GB" dirty="0" smtClean="0"/>
              <a:t>Context of</a:t>
            </a:r>
            <a:r>
              <a:rPr lang="en-GB" baseline="0" dirty="0" smtClean="0"/>
              <a:t> the CA: </a:t>
            </a:r>
            <a:r>
              <a:rPr lang="en-GB" dirty="0" smtClean="0"/>
              <a:t>Need for analysis : Variable context according to regions and production,…</a:t>
            </a:r>
          </a:p>
          <a:p>
            <a:r>
              <a:rPr lang="en-GB" dirty="0" smtClean="0"/>
              <a:t>Associated questions: Is there a problem? How is it a problem? What are the existing pertinent materials able to solve this problem?</a:t>
            </a:r>
            <a:endParaRPr lang="en-GB" dirty="0" smtClean="0">
              <a:latin typeface="Arial"/>
              <a:cs typeface="Arial"/>
            </a:endParaRPr>
          </a:p>
          <a:p>
            <a:pPr lvl="1"/>
            <a:endParaRPr lang="en-GB" sz="1800" dirty="0" smtClean="0"/>
          </a:p>
          <a:p>
            <a:pPr marL="0" indent="0">
              <a:buNone/>
            </a:pPr>
            <a:r>
              <a:rPr lang="en-GB" sz="1200" dirty="0" smtClean="0">
                <a:latin typeface="Arial"/>
                <a:cs typeface="Arial"/>
              </a:rPr>
              <a:t>The constraint of competition rules </a:t>
            </a:r>
          </a:p>
          <a:p>
            <a:pPr marL="0" indent="0">
              <a:buNone/>
            </a:pPr>
            <a:r>
              <a:rPr lang="en-GB" sz="1200" dirty="0" smtClean="0">
                <a:latin typeface="Arial"/>
                <a:cs typeface="Arial"/>
              </a:rPr>
              <a:t>Certain CA in commercial sector come very quickly  across competition rules ( Forbidding of inter-enterprises agreements, concerted marketing actions, which would threat the competition game)</a:t>
            </a:r>
          </a:p>
          <a:p>
            <a:pPr marL="0" indent="0">
              <a:buNone/>
            </a:pPr>
            <a:r>
              <a:rPr lang="fr-FR" dirty="0" smtClean="0"/>
              <a:t>. </a:t>
            </a:r>
            <a:r>
              <a:rPr lang="en-GB" sz="1600" u="sng" dirty="0" smtClean="0"/>
              <a:t>Theory of the Second Best</a:t>
            </a:r>
          </a:p>
          <a:p>
            <a:pPr marL="0" indent="0" algn="just">
              <a:buNone/>
            </a:pPr>
            <a:r>
              <a:rPr lang="en-GB" sz="1400" dirty="0" smtClean="0"/>
              <a:t>	</a:t>
            </a:r>
            <a:r>
              <a:rPr lang="en-GB" sz="1200" dirty="0" smtClean="0"/>
              <a:t>In front of a of a firm in a monopoly position, to avoid distortions, it’s better to allow its partners to organize themselves in order to decrease their commercial weakness than to impose them strict market rules</a:t>
            </a:r>
          </a:p>
          <a:p>
            <a:pPr marL="0" indent="0" algn="just">
              <a:buNone/>
            </a:pPr>
            <a:endParaRPr lang="en-GB" sz="1400" dirty="0" smtClean="0"/>
          </a:p>
          <a:p>
            <a:pPr marL="0" indent="0">
              <a:buNone/>
            </a:pPr>
            <a:r>
              <a:rPr lang="en-GB" sz="1400" dirty="0" smtClean="0"/>
              <a:t>5</a:t>
            </a:r>
            <a:r>
              <a:rPr lang="en-GB" sz="1600" dirty="0" smtClean="0"/>
              <a:t>. </a:t>
            </a:r>
            <a:r>
              <a:rPr lang="en-GB" sz="1600" u="sng" dirty="0" smtClean="0"/>
              <a:t>Differentiated implementation of competition rules</a:t>
            </a:r>
          </a:p>
          <a:p>
            <a:pPr marL="0" indent="0" algn="r">
              <a:buNone/>
            </a:pPr>
            <a:r>
              <a:rPr lang="en-GB" sz="1200" dirty="0" smtClean="0"/>
              <a:t>( J.K. Galbraith, 1975)</a:t>
            </a:r>
          </a:p>
          <a:p>
            <a:pPr marL="0" indent="0">
              <a:buNone/>
            </a:pPr>
            <a:r>
              <a:rPr lang="en-GB" sz="1200" dirty="0" smtClean="0"/>
              <a:t>Distinction of 2 parts in modern economy, with two different market power:</a:t>
            </a:r>
          </a:p>
          <a:p>
            <a:pPr marL="0" indent="0">
              <a:buNone/>
            </a:pPr>
            <a:r>
              <a:rPr lang="en-GB" sz="1200" dirty="0" smtClean="0"/>
              <a:t>	</a:t>
            </a:r>
            <a:r>
              <a:rPr lang="en-GB" sz="1200" b="1" dirty="0" smtClean="0"/>
              <a:t>Planning system 		</a:t>
            </a:r>
            <a:r>
              <a:rPr lang="en-GB" sz="1200" dirty="0" err="1" smtClean="0"/>
              <a:t>vs</a:t>
            </a:r>
            <a:r>
              <a:rPr lang="en-GB" sz="1200" dirty="0" smtClean="0"/>
              <a:t> 	</a:t>
            </a:r>
            <a:r>
              <a:rPr lang="en-GB" sz="1200" b="1" dirty="0" smtClean="0"/>
              <a:t>Market system</a:t>
            </a:r>
          </a:p>
          <a:p>
            <a:pPr marL="0" indent="0">
              <a:buNone/>
            </a:pPr>
            <a:r>
              <a:rPr lang="en-GB" sz="1200" b="1" dirty="0" smtClean="0"/>
              <a:t>	(</a:t>
            </a:r>
            <a:r>
              <a:rPr lang="en-GB" sz="1200" dirty="0" smtClean="0"/>
              <a:t>Great firms    		</a:t>
            </a:r>
            <a:r>
              <a:rPr lang="en-GB" sz="1200" dirty="0" err="1" smtClean="0"/>
              <a:t>vs</a:t>
            </a:r>
            <a:r>
              <a:rPr lang="en-GB" sz="1200" dirty="0" smtClean="0"/>
              <a:t>  		Small actors submitted to markets)</a:t>
            </a:r>
          </a:p>
          <a:p>
            <a:pPr marL="0" indent="0">
              <a:buNone/>
            </a:pPr>
            <a:endParaRPr lang="en-GB" sz="1200" dirty="0" smtClean="0"/>
          </a:p>
          <a:p>
            <a:pPr marL="0" indent="0">
              <a:buNone/>
            </a:pPr>
            <a:r>
              <a:rPr lang="en-GB" sz="1200" dirty="0" smtClean="0"/>
              <a:t>«  To remedy the weakness of the market system, strongly affirmative support must be accorded to its effort to develop market power. There would be a general presumption not against but in favour of collective action by those who are numerous, small and weak. »</a:t>
            </a: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4</a:t>
            </a:fld>
            <a:endParaRPr lang="fr-FR"/>
          </a:p>
        </p:txBody>
      </p:sp>
    </p:spTree>
    <p:extLst>
      <p:ext uri="{BB962C8B-B14F-4D97-AF65-F5344CB8AC3E}">
        <p14:creationId xmlns:p14="http://schemas.microsoft.com/office/powerpoint/2010/main" val="3916640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Actuellement :  application souvent </a:t>
            </a:r>
            <a:r>
              <a:rPr lang="fr-BE" u="sng" dirty="0" smtClean="0"/>
              <a:t>indifférenciée</a:t>
            </a:r>
            <a:r>
              <a:rPr lang="fr-BE" dirty="0" smtClean="0"/>
              <a:t> aux grandes firmes comme aux petites (et même micro) entreprises; </a:t>
            </a:r>
            <a:r>
              <a:rPr lang="fr-BE" sz="1200" dirty="0" smtClean="0"/>
              <a:t>l’interdiction des pratiques concertées, …, est générale. L’énorme disparité de pouvoir de marché n’est pas prise en compte; les petites entreprises perdent certains moyens de défense. </a:t>
            </a: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5</a:t>
            </a:fld>
            <a:endParaRPr lang="fr-FR"/>
          </a:p>
        </p:txBody>
      </p:sp>
    </p:spTree>
    <p:extLst>
      <p:ext uri="{BB962C8B-B14F-4D97-AF65-F5344CB8AC3E}">
        <p14:creationId xmlns:p14="http://schemas.microsoft.com/office/powerpoint/2010/main" val="187970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defRPr/>
            </a:pPr>
            <a:r>
              <a:rPr lang="fr-BE" sz="1100" dirty="0" smtClean="0"/>
              <a:t>Les instruments disponibles pour améliorer le pouvoir de marché des agriculteurs sont présentés schématiquement  dans le tableau suivant. Parmi de nombreux classements possibles, le </a:t>
            </a:r>
            <a:r>
              <a:rPr lang="fr-BE" sz="1100" u="sng" dirty="0" smtClean="0"/>
              <a:t>classement</a:t>
            </a:r>
            <a:r>
              <a:rPr lang="fr-BE" sz="1100" dirty="0" smtClean="0"/>
              <a:t> est fait ici en se référant au niveau d’action :</a:t>
            </a:r>
            <a:r>
              <a:rPr lang="fr-BE" sz="1200" dirty="0" smtClean="0"/>
              <a:t> &gt; L’agriculteur dans sa ferme; &gt; Les agriculteurs face à une firme; &gt; Les agriculteurs face au marché.</a:t>
            </a:r>
          </a:p>
          <a:p>
            <a:pPr>
              <a:buFont typeface="Wingdings" pitchFamily="2" charset="2"/>
              <a:buChar char="Ø"/>
              <a:defRPr/>
            </a:pPr>
            <a:r>
              <a:rPr lang="fr-BE" sz="1200" dirty="0" smtClean="0"/>
              <a:t>A/ Dans sa ferme, l’agriculteur peut essayer d’améliorer son pouvoir de marché de différentes façons. Il le fait individuellement, mais une AC peut l’y aider : information, vulgarisation, définition de labels,…</a:t>
            </a:r>
          </a:p>
          <a:p>
            <a:pPr>
              <a:buFont typeface="Wingdings" pitchFamily="2" charset="2"/>
              <a:buChar char="Ø"/>
              <a:defRPr/>
            </a:pPr>
            <a:r>
              <a:rPr lang="fr-BE" sz="1200" dirty="0" smtClean="0"/>
              <a:t>B/ Face à une firme, le contrat </a:t>
            </a:r>
            <a:r>
              <a:rPr lang="fr-BE" sz="1100" dirty="0" smtClean="0"/>
              <a:t>(individuel) </a:t>
            </a:r>
            <a:r>
              <a:rPr lang="fr-BE" sz="1200" dirty="0" smtClean="0"/>
              <a:t>est un élément déterminant; il comprend la définition d’un prix. Un accord interprofessionnel ajoute la possibilité d’un accord négocié entre l’ensemble des agriculteurs et la firme, sur beaucoup de choses … sauf le prix </a:t>
            </a:r>
            <a:r>
              <a:rPr lang="fr-BE" sz="1100" dirty="0" smtClean="0"/>
              <a:t>(infraction aux règles de concurrence).</a:t>
            </a:r>
          </a:p>
          <a:p>
            <a:pPr>
              <a:buFont typeface="Wingdings" pitchFamily="2" charset="2"/>
              <a:buChar char="Ø"/>
              <a:defRPr/>
            </a:pPr>
            <a:r>
              <a:rPr lang="fr-BE" sz="1200" dirty="0" smtClean="0"/>
              <a:t>C/ Face au marché, l’outil par excellence est la « </a:t>
            </a:r>
            <a:r>
              <a:rPr lang="fr-BE" sz="1200" i="1" dirty="0" smtClean="0"/>
              <a:t>COOPERATIVE</a:t>
            </a:r>
            <a:r>
              <a:rPr lang="fr-BE" sz="1200" dirty="0" smtClean="0"/>
              <a:t> ». Mais le même mot peut être employé dans des sens très différents !  Ici, il s’agit de la « société coopérative », c’est-à-dire d’une </a:t>
            </a:r>
            <a:r>
              <a:rPr lang="fr-BE" sz="1200" u="sng" dirty="0" smtClean="0"/>
              <a:t>société commerciale de droit privé</a:t>
            </a:r>
            <a:r>
              <a:rPr lang="fr-BE" sz="1200" dirty="0" smtClean="0"/>
              <a:t>  </a:t>
            </a:r>
            <a:r>
              <a:rPr lang="fr-BE" sz="1100" dirty="0" smtClean="0"/>
              <a:t>(comme les autres types de sociétés commerciales privées, sauf que son organisation est basée essentiellement sur les personnes).</a:t>
            </a:r>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6</a:t>
            </a:fld>
            <a:endParaRPr lang="fr-FR"/>
          </a:p>
        </p:txBody>
      </p:sp>
    </p:spTree>
    <p:extLst>
      <p:ext uri="{BB962C8B-B14F-4D97-AF65-F5344CB8AC3E}">
        <p14:creationId xmlns:p14="http://schemas.microsoft.com/office/powerpoint/2010/main" val="4755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indent="-457200" eaLnBrk="1" hangingPunct="1">
              <a:spcBef>
                <a:spcPts val="0"/>
              </a:spcBef>
              <a:spcAft>
                <a:spcPct val="15000"/>
              </a:spcAft>
              <a:buFont typeface="Wingdings 2" pitchFamily="18" charset="2"/>
              <a:buNone/>
              <a:defRPr/>
            </a:pPr>
            <a:r>
              <a:rPr lang="fr-BE" sz="1200" dirty="0" smtClean="0">
                <a:sym typeface="Wingdings 2" pitchFamily="18" charset="2"/>
              </a:rPr>
              <a:t>Le contrat contient toujours une clause de PRIX.</a:t>
            </a:r>
          </a:p>
          <a:p>
            <a:pPr marL="0" indent="0" eaLnBrk="1" hangingPunct="1">
              <a:spcBef>
                <a:spcPts val="0"/>
              </a:spcBef>
              <a:spcAft>
                <a:spcPct val="15000"/>
              </a:spcAft>
              <a:buFont typeface="Wingdings 2" pitchFamily="18" charset="2"/>
              <a:buNone/>
              <a:defRPr/>
            </a:pPr>
            <a:r>
              <a:rPr lang="fr-BE" sz="1200" dirty="0" smtClean="0">
                <a:sym typeface="Wingdings 2" pitchFamily="18" charset="2"/>
              </a:rPr>
              <a:t>La production par contrat peut parfois aller jusqu’à une intégration de l’agriculteur dans le système commercial de la firme.</a:t>
            </a:r>
          </a:p>
          <a:p>
            <a:pPr marL="0" marR="0" indent="0" algn="l" defTabSz="914400" rtl="0" eaLnBrk="1" fontAlgn="auto" latinLnBrk="0" hangingPunct="1">
              <a:lnSpc>
                <a:spcPct val="100000"/>
              </a:lnSpc>
              <a:spcBef>
                <a:spcPts val="0"/>
              </a:spcBef>
              <a:spcAft>
                <a:spcPts val="0"/>
              </a:spcAft>
              <a:buClrTx/>
              <a:buSzTx/>
              <a:buFontTx/>
              <a:buNone/>
              <a:tabLst/>
              <a:defRPr/>
            </a:pPr>
            <a:r>
              <a:rPr lang="fr-BE" sz="1400" dirty="0" smtClean="0">
                <a:sym typeface="Wingdings 2" pitchFamily="18" charset="2"/>
              </a:rPr>
              <a:t>Rôle possible d’une AC (et des Pouvoirs publics) : </a:t>
            </a:r>
            <a:r>
              <a:rPr lang="fr-BE" sz="1200" dirty="0" smtClean="0">
                <a:sym typeface="Wingdings 2" pitchFamily="18" charset="2"/>
              </a:rPr>
              <a:t>fixer un cadre pour le contenu des contrats; définir les exigences minimums, …</a:t>
            </a:r>
            <a:endParaRPr lang="fr-BE" dirty="0" smtClean="0">
              <a:sym typeface="Wingdings 2" pitchFamily="18" charset="2"/>
            </a:endParaRP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7</a:t>
            </a:fld>
            <a:endParaRPr lang="fr-FR"/>
          </a:p>
        </p:txBody>
      </p:sp>
    </p:spTree>
    <p:extLst>
      <p:ext uri="{BB962C8B-B14F-4D97-AF65-F5344CB8AC3E}">
        <p14:creationId xmlns:p14="http://schemas.microsoft.com/office/powerpoint/2010/main" val="2567981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eaLnBrk="1" hangingPunct="1">
              <a:lnSpc>
                <a:spcPts val="2160"/>
              </a:lnSpc>
              <a:spcBef>
                <a:spcPts val="0"/>
              </a:spcBef>
              <a:buFont typeface="Wingdings" pitchFamily="2" charset="2"/>
              <a:buNone/>
              <a:defRPr/>
            </a:pPr>
            <a:r>
              <a:rPr lang="fr-BE" sz="1600" dirty="0" smtClean="0">
                <a:sym typeface="Wingdings 2" pitchFamily="18" charset="2"/>
              </a:rPr>
              <a:t>Une telle dérogation rend </a:t>
            </a:r>
            <a:r>
              <a:rPr lang="fr-BE" sz="1600" b="1" dirty="0" smtClean="0">
                <a:sym typeface="Wingdings 2" pitchFamily="18" charset="2"/>
              </a:rPr>
              <a:t>possible</a:t>
            </a:r>
            <a:r>
              <a:rPr lang="fr-BE" sz="1600" dirty="0" smtClean="0">
                <a:sym typeface="Wingdings 2" pitchFamily="18" charset="2"/>
              </a:rPr>
              <a:t> un AI; elle ne l’impose pas</a:t>
            </a:r>
            <a:r>
              <a:rPr lang="fr-BE" dirty="0" smtClean="0">
                <a:sym typeface="Wingdings 2" pitchFamily="18" charset="2"/>
              </a:rPr>
              <a:t> …</a:t>
            </a:r>
            <a:r>
              <a:rPr lang="fr-BE" sz="1400" dirty="0" smtClean="0">
                <a:sym typeface="Wingdings 2" pitchFamily="18" charset="2"/>
              </a:rPr>
              <a:t> </a:t>
            </a:r>
            <a:r>
              <a:rPr lang="fr-BE" sz="1200" dirty="0" smtClean="0">
                <a:sym typeface="Wingdings 2" pitchFamily="18" charset="2"/>
              </a:rPr>
              <a:t>(l’acheteur peut refuser un AI et s’approvisionner sur base contractuelle normale)</a:t>
            </a:r>
          </a:p>
          <a:p>
            <a:pPr marL="0" indent="0" eaLnBrk="1" hangingPunct="1">
              <a:lnSpc>
                <a:spcPct val="110000"/>
              </a:lnSpc>
              <a:buFont typeface="Wingdings" pitchFamily="2" charset="2"/>
              <a:buNone/>
              <a:defRPr/>
            </a:pPr>
            <a:r>
              <a:rPr lang="fr-BE" sz="1600" b="1" dirty="0" smtClean="0">
                <a:sym typeface="Wingdings" pitchFamily="2" charset="2"/>
              </a:rPr>
              <a:t>	</a:t>
            </a:r>
            <a:r>
              <a:rPr lang="fr-BE" sz="1400" b="1" dirty="0" smtClean="0">
                <a:cs typeface="Arial" charset="0"/>
                <a:sym typeface="Wingdings" pitchFamily="2" charset="2"/>
              </a:rPr>
              <a:t>╚</a:t>
            </a:r>
            <a:r>
              <a:rPr lang="fr-BE" sz="1400" dirty="0" smtClean="0">
                <a:sym typeface="Wingdings" pitchFamily="2" charset="2"/>
              </a:rPr>
              <a:t>&gt; </a:t>
            </a:r>
            <a:r>
              <a:rPr lang="fr-BE" sz="1600" b="1" dirty="0" smtClean="0">
                <a:sym typeface="Wingdings" pitchFamily="2" charset="2"/>
              </a:rPr>
              <a:t>	</a:t>
            </a:r>
            <a:r>
              <a:rPr lang="fr-BE" sz="1400" b="1" dirty="0" smtClean="0">
                <a:sym typeface="Wingdings" pitchFamily="2" charset="2"/>
              </a:rPr>
              <a:t> </a:t>
            </a:r>
            <a:r>
              <a:rPr lang="fr-BE" sz="1400" dirty="0" smtClean="0">
                <a:sym typeface="Wingdings" pitchFamily="2" charset="2"/>
              </a:rPr>
              <a:t>La possibilité d’AI ne supprime pas l’impact de la concurrence </a:t>
            </a:r>
            <a:r>
              <a:rPr lang="fr-BE" sz="1400" dirty="0" smtClean="0">
                <a:solidFill>
                  <a:srgbClr val="FF0000"/>
                </a:solidFill>
                <a:sym typeface="Wingdings" pitchFamily="2" charset="2"/>
              </a:rPr>
              <a:t>!</a:t>
            </a:r>
            <a:endParaRPr lang="fr-BE" sz="1400" dirty="0" smtClean="0">
              <a:sym typeface="Wingdings" pitchFamily="2" charset="2"/>
            </a:endParaRPr>
          </a:p>
          <a:p>
            <a:pPr marL="0" indent="0" eaLnBrk="1" hangingPunct="1">
              <a:lnSpc>
                <a:spcPct val="110000"/>
              </a:lnSpc>
              <a:buFont typeface="Wingdings" pitchFamily="2" charset="2"/>
              <a:buNone/>
              <a:defRPr/>
            </a:pPr>
            <a:r>
              <a:rPr lang="fr-BE" sz="1200" dirty="0" smtClean="0">
                <a:sym typeface="Wingdings 2" pitchFamily="18" charset="2"/>
              </a:rPr>
              <a:t>Ex: - Concurrence exacerbée entre </a:t>
            </a:r>
            <a:r>
              <a:rPr lang="fr-BE" sz="1200" dirty="0" err="1" smtClean="0">
                <a:sym typeface="Wingdings 2" pitchFamily="18" charset="2"/>
              </a:rPr>
              <a:t>agric</a:t>
            </a:r>
            <a:r>
              <a:rPr lang="fr-BE" sz="1200" dirty="0" smtClean="0">
                <a:sym typeface="Wingdings 2" pitchFamily="18" charset="2"/>
              </a:rPr>
              <a:t>. suite à </a:t>
            </a:r>
            <a:r>
              <a:rPr lang="fr-BE" sz="1200" dirty="0" smtClean="0">
                <a:cs typeface="Arial" charset="0"/>
                <a:sym typeface="Wingdings 2" pitchFamily="18" charset="2"/>
              </a:rPr>
              <a:t>∆- P céréales;</a:t>
            </a:r>
          </a:p>
          <a:p>
            <a:pPr marL="0" indent="0" eaLnBrk="1" hangingPunct="1">
              <a:lnSpc>
                <a:spcPct val="85000"/>
              </a:lnSpc>
              <a:spcBef>
                <a:spcPts val="0"/>
              </a:spcBef>
              <a:buFont typeface="Wingdings" pitchFamily="2" charset="2"/>
              <a:buNone/>
              <a:defRPr/>
            </a:pPr>
            <a:r>
              <a:rPr lang="fr-BE" sz="1400" dirty="0" smtClean="0">
                <a:cs typeface="Arial" charset="0"/>
                <a:sym typeface="Wingdings 2" pitchFamily="18" charset="2"/>
              </a:rPr>
              <a:t>	  </a:t>
            </a:r>
            <a:r>
              <a:rPr lang="fr-BE" sz="1200" dirty="0" smtClean="0">
                <a:cs typeface="Arial" charset="0"/>
                <a:sym typeface="Wingdings 2" pitchFamily="18" charset="2"/>
              </a:rPr>
              <a:t>- Concurrence entre firmes de commercialisation </a:t>
            </a:r>
            <a:r>
              <a:rPr lang="fr-BE" sz="1100" dirty="0" smtClean="0">
                <a:cs typeface="Arial" charset="0"/>
                <a:sym typeface="Wingdings 2" pitchFamily="18" charset="2"/>
              </a:rPr>
              <a:t>(</a:t>
            </a:r>
            <a:r>
              <a:rPr lang="fr-BE" sz="1100" dirty="0" err="1" smtClean="0">
                <a:cs typeface="Arial" charset="0"/>
                <a:sym typeface="Wingdings 2" pitchFamily="18" charset="2"/>
              </a:rPr>
              <a:t>Lidl</a:t>
            </a:r>
            <a:r>
              <a:rPr lang="fr-BE" sz="1100" dirty="0" smtClean="0">
                <a:cs typeface="Arial" charset="0"/>
                <a:sym typeface="Wingdings 2" pitchFamily="18" charset="2"/>
              </a:rPr>
              <a:t>, Aldi,… =&gt; lait),</a:t>
            </a:r>
            <a:r>
              <a:rPr lang="fr-BE" sz="1200" dirty="0" smtClean="0">
                <a:cs typeface="Arial" charset="0"/>
                <a:sym typeface="Wingdings 2" pitchFamily="18" charset="2"/>
              </a:rPr>
              <a:t> avec répercussion de la baisse de prix sur le maillon le + faible de la filière, l’agriculture.</a:t>
            </a: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8</a:t>
            </a:fld>
            <a:endParaRPr lang="fr-FR"/>
          </a:p>
        </p:txBody>
      </p:sp>
    </p:spTree>
    <p:extLst>
      <p:ext uri="{BB962C8B-B14F-4D97-AF65-F5344CB8AC3E}">
        <p14:creationId xmlns:p14="http://schemas.microsoft.com/office/powerpoint/2010/main" val="3329176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14</a:t>
            </a:fld>
            <a:endParaRPr lang="fr-FR"/>
          </a:p>
        </p:txBody>
      </p:sp>
    </p:spTree>
    <p:extLst>
      <p:ext uri="{BB962C8B-B14F-4D97-AF65-F5344CB8AC3E}">
        <p14:creationId xmlns:p14="http://schemas.microsoft.com/office/powerpoint/2010/main" val="2602253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293E8E0-139D-C04F-9DD5-2B0BCAE9D7C9}" type="datetimeFigureOut">
              <a:rPr lang="fr-FR" smtClean="0"/>
              <a:t>09/05/2013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293E8E0-139D-C04F-9DD5-2B0BCAE9D7C9}" type="datetimeFigureOut">
              <a:rPr lang="fr-FR" smtClean="0"/>
              <a:t>09/05/2013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293E8E0-139D-C04F-9DD5-2B0BCAE9D7C9}" type="datetimeFigureOut">
              <a:rPr lang="fr-FR" smtClean="0"/>
              <a:t>09/05/2013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293E8E0-139D-C04F-9DD5-2B0BCAE9D7C9}" type="datetimeFigureOut">
              <a:rPr lang="fr-FR" smtClean="0"/>
              <a:t>09/05/2013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293E8E0-139D-C04F-9DD5-2B0BCAE9D7C9}" type="datetimeFigureOut">
              <a:rPr lang="fr-FR" smtClean="0"/>
              <a:t>09/05/2013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93E8E0-139D-C04F-9DD5-2B0BCAE9D7C9}" type="datetimeFigureOut">
              <a:rPr lang="fr-FR" smtClean="0"/>
              <a:t>09/05/2013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4293E8E0-139D-C04F-9DD5-2B0BCAE9D7C9}" type="datetimeFigureOut">
              <a:rPr lang="fr-FR" smtClean="0"/>
              <a:t>09/05/2013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4293E8E0-139D-C04F-9DD5-2B0BCAE9D7C9}" type="datetimeFigureOut">
              <a:rPr lang="fr-FR" smtClean="0"/>
              <a:t>09/05/2013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3E8E0-139D-C04F-9DD5-2B0BCAE9D7C9}" type="datetimeFigureOut">
              <a:rPr lang="fr-FR" smtClean="0"/>
              <a:t>09/05/2013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93E8E0-139D-C04F-9DD5-2B0BCAE9D7C9}" type="datetimeFigureOut">
              <a:rPr lang="fr-FR" smtClean="0"/>
              <a:t>09/05/2013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7A79196-8A80-FC4D-89A7-786E498F6AAD}" type="slidenum">
              <a:rPr lang="fr-FR" smtClean="0"/>
              <a:t>‹#›</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4293E8E0-139D-C04F-9DD5-2B0BCAE9D7C9}" type="datetimeFigureOut">
              <a:rPr lang="fr-FR" smtClean="0"/>
              <a:t>09/05/2013</a:t>
            </a:fld>
            <a:endParaRPr lang="fr-FR"/>
          </a:p>
        </p:txBody>
      </p:sp>
      <p:sp>
        <p:nvSpPr>
          <p:cNvPr id="9" name="Slide Number Placeholder 8"/>
          <p:cNvSpPr>
            <a:spLocks noGrp="1"/>
          </p:cNvSpPr>
          <p:nvPr>
            <p:ph type="sldNum" sz="quarter" idx="11"/>
          </p:nvPr>
        </p:nvSpPr>
        <p:spPr/>
        <p:txBody>
          <a:bodyPr/>
          <a:lstStyle/>
          <a:p>
            <a:fld id="{67A79196-8A80-FC4D-89A7-786E498F6AAD}" type="slidenum">
              <a:rPr lang="fr-FR" smtClean="0"/>
              <a:t>‹#›</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7A79196-8A80-FC4D-89A7-786E498F6AAD}" type="slidenum">
              <a:rPr lang="fr-FR" smtClean="0"/>
              <a:t>‹#›</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293E8E0-139D-C04F-9DD5-2B0BCAE9D7C9}" type="datetimeFigureOut">
              <a:rPr lang="fr-FR" smtClean="0"/>
              <a:t>09/05/2013</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7620000" cy="2401656"/>
          </a:xfrm>
          <a:solidFill>
            <a:schemeClr val="bg2"/>
          </a:solidFill>
        </p:spPr>
        <p:txBody>
          <a:bodyPr>
            <a:noAutofit/>
          </a:bodyPr>
          <a:lstStyle/>
          <a:p>
            <a:r>
              <a:rPr lang="fr-FR" sz="4000" b="1" dirty="0" err="1" smtClean="0">
                <a:latin typeface="Berlin Sans FB Demi" pitchFamily="34" charset="0"/>
              </a:rPr>
              <a:t>Strategies</a:t>
            </a:r>
            <a:r>
              <a:rPr lang="fr-FR" sz="4000" b="1" dirty="0" smtClean="0">
                <a:latin typeface="Berlin Sans FB Demi" pitchFamily="34" charset="0"/>
              </a:rPr>
              <a:t> and </a:t>
            </a:r>
            <a:r>
              <a:rPr lang="fr-FR" sz="4000" b="1" dirty="0" err="1">
                <a:latin typeface="Berlin Sans FB Demi" pitchFamily="34" charset="0"/>
              </a:rPr>
              <a:t>tools</a:t>
            </a:r>
            <a:r>
              <a:rPr lang="fr-FR" sz="4000" b="1" dirty="0">
                <a:latin typeface="Berlin Sans FB Demi" pitchFamily="34" charset="0"/>
              </a:rPr>
              <a:t> for </a:t>
            </a:r>
            <a:r>
              <a:rPr lang="fr-FR" sz="4000" b="1" dirty="0" err="1">
                <a:latin typeface="Berlin Sans FB Demi" pitchFamily="34" charset="0"/>
              </a:rPr>
              <a:t>increasing</a:t>
            </a:r>
            <a:r>
              <a:rPr lang="fr-FR" sz="4000" b="1" dirty="0">
                <a:latin typeface="Berlin Sans FB Demi" pitchFamily="34" charset="0"/>
              </a:rPr>
              <a:t/>
            </a:r>
            <a:br>
              <a:rPr lang="fr-FR" sz="4000" b="1" dirty="0">
                <a:latin typeface="Berlin Sans FB Demi" pitchFamily="34" charset="0"/>
              </a:rPr>
            </a:br>
            <a:r>
              <a:rPr lang="fr-FR" sz="4000" b="1" dirty="0" err="1">
                <a:latin typeface="Berlin Sans FB Demi" pitchFamily="34" charset="0"/>
              </a:rPr>
              <a:t>farmers</a:t>
            </a:r>
            <a:r>
              <a:rPr lang="fr-FR" sz="4000" b="1" dirty="0">
                <a:latin typeface="Berlin Sans FB Demi" pitchFamily="34" charset="0"/>
              </a:rPr>
              <a:t>’ </a:t>
            </a:r>
            <a:r>
              <a:rPr lang="fr-FR" sz="4000" b="1" dirty="0" err="1">
                <a:latin typeface="Berlin Sans FB Demi" pitchFamily="34" charset="0"/>
              </a:rPr>
              <a:t>market</a:t>
            </a:r>
            <a:r>
              <a:rPr lang="fr-FR" sz="4000" b="1" dirty="0">
                <a:latin typeface="Berlin Sans FB Demi" pitchFamily="34" charset="0"/>
              </a:rPr>
              <a:t> power: </a:t>
            </a:r>
            <a:r>
              <a:rPr lang="fr-FR" sz="4000" b="1" dirty="0" smtClean="0">
                <a:latin typeface="Berlin Sans FB Demi" pitchFamily="34" charset="0"/>
              </a:rPr>
              <a:t/>
            </a:r>
            <a:br>
              <a:rPr lang="fr-FR" sz="4000" b="1" dirty="0" smtClean="0">
                <a:latin typeface="Berlin Sans FB Demi" pitchFamily="34" charset="0"/>
              </a:rPr>
            </a:br>
            <a:r>
              <a:rPr lang="fr-FR" sz="4000" b="1" dirty="0" err="1" smtClean="0">
                <a:latin typeface="Berlin Sans FB Demi" pitchFamily="34" charset="0"/>
              </a:rPr>
              <a:t>European</a:t>
            </a:r>
            <a:r>
              <a:rPr lang="fr-FR" sz="4000" b="1" dirty="0" smtClean="0">
                <a:latin typeface="Berlin Sans FB Demi" pitchFamily="34" charset="0"/>
              </a:rPr>
              <a:t> </a:t>
            </a:r>
            <a:r>
              <a:rPr lang="fr-FR" sz="4000" b="1" dirty="0" err="1" smtClean="0">
                <a:latin typeface="Berlin Sans FB Demi" pitchFamily="34" charset="0"/>
              </a:rPr>
              <a:t>FO’s</a:t>
            </a:r>
            <a:r>
              <a:rPr lang="fr-FR" sz="4000" b="1" dirty="0" smtClean="0">
                <a:latin typeface="Berlin Sans FB Demi" pitchFamily="34" charset="0"/>
              </a:rPr>
              <a:t> </a:t>
            </a:r>
            <a:r>
              <a:rPr lang="fr-FR" sz="4000" b="1" dirty="0" err="1">
                <a:latin typeface="Berlin Sans FB Demi" pitchFamily="34" charset="0"/>
              </a:rPr>
              <a:t>experiences</a:t>
            </a:r>
            <a:endParaRPr lang="fr-FR" sz="4000" b="1" dirty="0">
              <a:latin typeface="Berlin Sans FB Demi" pitchFamily="34" charset="0"/>
            </a:endParaRPr>
          </a:p>
        </p:txBody>
      </p:sp>
      <p:sp>
        <p:nvSpPr>
          <p:cNvPr id="3" name="Espace réservé du contenu 2"/>
          <p:cNvSpPr>
            <a:spLocks noGrp="1"/>
          </p:cNvSpPr>
          <p:nvPr>
            <p:ph idx="1"/>
          </p:nvPr>
        </p:nvSpPr>
        <p:spPr>
          <a:xfrm>
            <a:off x="457200" y="2865863"/>
            <a:ext cx="7620000" cy="3551870"/>
          </a:xfrm>
          <a:ln>
            <a:noFill/>
          </a:ln>
        </p:spPr>
        <p:style>
          <a:lnRef idx="2">
            <a:schemeClr val="accent1"/>
          </a:lnRef>
          <a:fillRef idx="1">
            <a:schemeClr val="lt1"/>
          </a:fillRef>
          <a:effectRef idx="0">
            <a:schemeClr val="accent1"/>
          </a:effectRef>
          <a:fontRef idx="minor">
            <a:schemeClr val="dk1"/>
          </a:fontRef>
        </p:style>
        <p:txBody>
          <a:bodyPr>
            <a:normAutofit fontScale="92500"/>
          </a:bodyPr>
          <a:lstStyle/>
          <a:p>
            <a:pPr marL="400050" lvl="1" indent="0">
              <a:buNone/>
            </a:pPr>
            <a:r>
              <a:rPr lang="fr-FR" sz="2100" b="1" dirty="0">
                <a:solidFill>
                  <a:schemeClr val="tx1"/>
                </a:solidFill>
              </a:rPr>
              <a:t>AFA </a:t>
            </a:r>
            <a:r>
              <a:rPr lang="fr-FR" sz="2100" b="1" dirty="0" err="1" smtClean="0">
                <a:solidFill>
                  <a:schemeClr val="tx1"/>
                </a:solidFill>
              </a:rPr>
              <a:t>Regional</a:t>
            </a:r>
            <a:r>
              <a:rPr lang="fr-FR" sz="2100" b="1" dirty="0" smtClean="0">
                <a:solidFill>
                  <a:schemeClr val="tx1"/>
                </a:solidFill>
              </a:rPr>
              <a:t> </a:t>
            </a:r>
            <a:r>
              <a:rPr lang="fr-FR" sz="2100" b="1" dirty="0">
                <a:solidFill>
                  <a:schemeClr val="tx1"/>
                </a:solidFill>
              </a:rPr>
              <a:t>Learning Session on </a:t>
            </a:r>
            <a:r>
              <a:rPr lang="fr-FR" sz="2100" b="1" dirty="0" err="1">
                <a:solidFill>
                  <a:schemeClr val="tx1"/>
                </a:solidFill>
              </a:rPr>
              <a:t>Sustainable</a:t>
            </a:r>
            <a:r>
              <a:rPr lang="fr-FR" sz="2100" b="1" dirty="0">
                <a:solidFill>
                  <a:schemeClr val="tx1"/>
                </a:solidFill>
              </a:rPr>
              <a:t> and Inclusive Marketing Arrangements </a:t>
            </a:r>
            <a:r>
              <a:rPr lang="fr-FR" sz="2100" b="1" dirty="0" err="1">
                <a:solidFill>
                  <a:schemeClr val="tx1"/>
                </a:solidFill>
              </a:rPr>
              <a:t>towards</a:t>
            </a:r>
            <a:r>
              <a:rPr lang="fr-FR" sz="2100" b="1" dirty="0">
                <a:solidFill>
                  <a:schemeClr val="tx1"/>
                </a:solidFill>
              </a:rPr>
              <a:t> </a:t>
            </a:r>
            <a:r>
              <a:rPr lang="fr-FR" sz="2100" b="1" dirty="0" err="1">
                <a:solidFill>
                  <a:schemeClr val="tx1"/>
                </a:solidFill>
              </a:rPr>
              <a:t>increasing</a:t>
            </a:r>
            <a:r>
              <a:rPr lang="fr-FR" sz="2100" b="1" dirty="0">
                <a:solidFill>
                  <a:schemeClr val="tx1"/>
                </a:solidFill>
              </a:rPr>
              <a:t> </a:t>
            </a:r>
            <a:r>
              <a:rPr lang="fr-FR" sz="2100" b="1" dirty="0" err="1">
                <a:solidFill>
                  <a:schemeClr val="tx1"/>
                </a:solidFill>
              </a:rPr>
              <a:t>Farmers</a:t>
            </a:r>
            <a:r>
              <a:rPr lang="fr-FR" sz="2100" b="1" dirty="0">
                <a:solidFill>
                  <a:schemeClr val="tx1"/>
                </a:solidFill>
              </a:rPr>
              <a:t>’ </a:t>
            </a:r>
            <a:r>
              <a:rPr lang="fr-FR" sz="2100" b="1" dirty="0" err="1">
                <a:solidFill>
                  <a:schemeClr val="tx1"/>
                </a:solidFill>
              </a:rPr>
              <a:t>Market</a:t>
            </a:r>
            <a:r>
              <a:rPr lang="fr-FR" sz="2100" b="1" dirty="0">
                <a:solidFill>
                  <a:schemeClr val="tx1"/>
                </a:solidFill>
              </a:rPr>
              <a:t> </a:t>
            </a:r>
            <a:r>
              <a:rPr lang="fr-FR" sz="2100" b="1" dirty="0" smtClean="0">
                <a:solidFill>
                  <a:schemeClr val="tx1"/>
                </a:solidFill>
              </a:rPr>
              <a:t>Power</a:t>
            </a:r>
            <a:endParaRPr lang="en-US" b="1" dirty="0">
              <a:solidFill>
                <a:schemeClr val="tx1"/>
              </a:solidFill>
            </a:endParaRPr>
          </a:p>
          <a:p>
            <a:pPr marL="400050" lvl="1" indent="0">
              <a:buNone/>
            </a:pPr>
            <a:endParaRPr lang="en-GB" b="1" dirty="0">
              <a:solidFill>
                <a:schemeClr val="tx2"/>
              </a:solidFill>
            </a:endParaRPr>
          </a:p>
          <a:p>
            <a:pPr marL="400050" lvl="1" indent="0">
              <a:buNone/>
            </a:pPr>
            <a:r>
              <a:rPr lang="en-US" b="1" dirty="0" smtClean="0">
                <a:solidFill>
                  <a:schemeClr val="tx2"/>
                </a:solidFill>
              </a:rPr>
              <a:t>09.05.13</a:t>
            </a:r>
            <a:endParaRPr lang="en-US" b="1" dirty="0">
              <a:solidFill>
                <a:schemeClr val="tx2"/>
              </a:solidFill>
            </a:endParaRPr>
          </a:p>
          <a:p>
            <a:pPr marL="400050" lvl="1" indent="0">
              <a:buNone/>
            </a:pPr>
            <a:endParaRPr lang="en-US" b="1" dirty="0" smtClean="0">
              <a:solidFill>
                <a:schemeClr val="tx2"/>
              </a:solidFill>
            </a:endParaRPr>
          </a:p>
          <a:p>
            <a:pPr marL="400050" lvl="1" indent="0">
              <a:buNone/>
            </a:pPr>
            <a:endParaRPr lang="en-US" b="1" dirty="0">
              <a:solidFill>
                <a:schemeClr val="tx2"/>
              </a:solidFill>
            </a:endParaRPr>
          </a:p>
          <a:p>
            <a:pPr marL="400050" lvl="1" indent="0">
              <a:buNone/>
            </a:pPr>
            <a:endParaRPr lang="en-US" b="1" dirty="0" smtClean="0">
              <a:solidFill>
                <a:schemeClr val="tx2"/>
              </a:solidFill>
            </a:endParaRPr>
          </a:p>
          <a:p>
            <a:pPr marL="400050" lvl="1" indent="0" algn="r">
              <a:buNone/>
            </a:pPr>
            <a:r>
              <a:rPr lang="en-US" b="1" dirty="0" smtClean="0">
                <a:solidFill>
                  <a:schemeClr val="tx2"/>
                </a:solidFill>
              </a:rPr>
              <a:t>Marek </a:t>
            </a:r>
            <a:r>
              <a:rPr lang="en-US" b="1" dirty="0">
                <a:solidFill>
                  <a:schemeClr val="tx2"/>
                </a:solidFill>
              </a:rPr>
              <a:t>Poznanski</a:t>
            </a:r>
          </a:p>
          <a:p>
            <a:pPr marL="400050" lvl="1" indent="0" algn="r">
              <a:buNone/>
            </a:pPr>
            <a:r>
              <a:rPr lang="en-US" b="1" dirty="0" smtClean="0">
                <a:solidFill>
                  <a:schemeClr val="tx2"/>
                </a:solidFill>
              </a:rPr>
              <a:t>CSA </a:t>
            </a:r>
          </a:p>
          <a:p>
            <a:pPr marL="400050" lvl="1" indent="0" algn="r">
              <a:buNone/>
            </a:pPr>
            <a:r>
              <a:rPr lang="en-US" b="1" dirty="0" err="1" smtClean="0">
                <a:solidFill>
                  <a:schemeClr val="tx2"/>
                </a:solidFill>
              </a:rPr>
              <a:t>Collectif</a:t>
            </a:r>
            <a:r>
              <a:rPr lang="en-US" b="1" dirty="0" smtClean="0">
                <a:solidFill>
                  <a:schemeClr val="tx2"/>
                </a:solidFill>
              </a:rPr>
              <a:t> </a:t>
            </a:r>
            <a:r>
              <a:rPr lang="en-US" b="1" dirty="0" err="1" smtClean="0">
                <a:solidFill>
                  <a:schemeClr val="tx2"/>
                </a:solidFill>
              </a:rPr>
              <a:t>Stratégies</a:t>
            </a:r>
            <a:r>
              <a:rPr lang="en-US" b="1" dirty="0" smtClean="0">
                <a:solidFill>
                  <a:schemeClr val="tx2"/>
                </a:solidFill>
              </a:rPr>
              <a:t> </a:t>
            </a:r>
            <a:r>
              <a:rPr lang="en-US" b="1" dirty="0" err="1" smtClean="0">
                <a:solidFill>
                  <a:schemeClr val="tx2"/>
                </a:solidFill>
              </a:rPr>
              <a:t>Alimentaires</a:t>
            </a:r>
            <a:endParaRPr lang="en-US" b="1" dirty="0" smtClean="0">
              <a:solidFill>
                <a:schemeClr val="tx2"/>
              </a:solidFill>
            </a:endParaRPr>
          </a:p>
          <a:p>
            <a:pPr marL="400050" lvl="1" indent="0">
              <a:buNone/>
            </a:pPr>
            <a:endParaRPr lang="en-US" b="1" u="sng" dirty="0"/>
          </a:p>
          <a:p>
            <a:pPr marL="0" indent="0">
              <a:buNone/>
            </a:pPr>
            <a:endParaRPr lang="fr-FR" sz="2400" dirty="0"/>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77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a:bodyPr>
          <a:lstStyle/>
          <a:p>
            <a:pPr marL="914400" lvl="1" indent="-514350">
              <a:buFont typeface="+mj-lt"/>
              <a:buAutoNum type="arabicPeriod"/>
            </a:pPr>
            <a:r>
              <a:rPr lang="en-GB" sz="2400" b="1" dirty="0">
                <a:solidFill>
                  <a:schemeClr val="accent2"/>
                </a:solidFill>
              </a:rPr>
              <a:t>Cooperatives </a:t>
            </a:r>
            <a:r>
              <a:rPr lang="en-GB" sz="2400" b="1" dirty="0" smtClean="0">
                <a:solidFill>
                  <a:schemeClr val="accent2"/>
                </a:solidFill>
              </a:rPr>
              <a:t>(2)</a:t>
            </a:r>
            <a:endParaRPr lang="en-GB" sz="2400" b="1" dirty="0">
              <a:solidFill>
                <a:schemeClr val="accent2"/>
              </a:solidFill>
            </a:endParaRPr>
          </a:p>
          <a:p>
            <a:pPr marL="0" indent="0">
              <a:buNone/>
            </a:pPr>
            <a:r>
              <a:rPr lang="en-US" b="1" dirty="0" smtClean="0">
                <a:solidFill>
                  <a:schemeClr val="tx2"/>
                </a:solidFill>
              </a:rPr>
              <a:t>Examples</a:t>
            </a:r>
            <a:r>
              <a:rPr lang="en-US" b="1" dirty="0">
                <a:solidFill>
                  <a:schemeClr val="tx2"/>
                </a:solidFill>
              </a:rPr>
              <a:t>:</a:t>
            </a:r>
          </a:p>
          <a:p>
            <a:pPr marL="0" indent="0">
              <a:buNone/>
            </a:pPr>
            <a:r>
              <a:rPr lang="en-US" dirty="0" smtClean="0">
                <a:solidFill>
                  <a:schemeClr val="tx2"/>
                </a:solidFill>
              </a:rPr>
              <a:t>- Upstream</a:t>
            </a:r>
            <a:r>
              <a:rPr lang="en-US" dirty="0">
                <a:solidFill>
                  <a:schemeClr val="tx2"/>
                </a:solidFill>
              </a:rPr>
              <a:t>: </a:t>
            </a:r>
            <a:r>
              <a:rPr lang="en-US" dirty="0" smtClean="0">
                <a:solidFill>
                  <a:schemeClr val="tx2"/>
                </a:solidFill>
              </a:rPr>
              <a:t>collective input </a:t>
            </a:r>
            <a:r>
              <a:rPr lang="en-US" dirty="0">
                <a:solidFill>
                  <a:schemeClr val="tx2"/>
                </a:solidFill>
              </a:rPr>
              <a:t>purchase, collective credit </a:t>
            </a:r>
            <a:r>
              <a:rPr lang="en-US" dirty="0" smtClean="0">
                <a:solidFill>
                  <a:schemeClr val="tx2"/>
                </a:solidFill>
              </a:rPr>
              <a:t>organization </a:t>
            </a:r>
            <a:r>
              <a:rPr lang="en-US" dirty="0">
                <a:solidFill>
                  <a:schemeClr val="tx2"/>
                </a:solidFill>
              </a:rPr>
              <a:t>(local cash register for deposit and loan between members,…)</a:t>
            </a:r>
          </a:p>
          <a:p>
            <a:pPr marL="0" indent="0">
              <a:buNone/>
            </a:pPr>
            <a:r>
              <a:rPr lang="en-US" dirty="0" smtClean="0">
                <a:solidFill>
                  <a:schemeClr val="tx2"/>
                </a:solidFill>
              </a:rPr>
              <a:t>- Downstream</a:t>
            </a:r>
            <a:r>
              <a:rPr lang="en-US" dirty="0">
                <a:solidFill>
                  <a:schemeClr val="tx2"/>
                </a:solidFill>
              </a:rPr>
              <a:t>: </a:t>
            </a:r>
            <a:r>
              <a:rPr lang="en-US" dirty="0" smtClean="0">
                <a:solidFill>
                  <a:schemeClr val="tx2"/>
                </a:solidFill>
              </a:rPr>
              <a:t>collective product collection </a:t>
            </a:r>
            <a:r>
              <a:rPr lang="en-US" dirty="0">
                <a:solidFill>
                  <a:schemeClr val="tx2"/>
                </a:solidFill>
              </a:rPr>
              <a:t>and selling, </a:t>
            </a:r>
            <a:r>
              <a:rPr lang="en-US" dirty="0" smtClean="0">
                <a:solidFill>
                  <a:schemeClr val="tx2"/>
                </a:solidFill>
              </a:rPr>
              <a:t>standardization </a:t>
            </a:r>
            <a:r>
              <a:rPr lang="en-US" dirty="0">
                <a:solidFill>
                  <a:schemeClr val="tx2"/>
                </a:solidFill>
              </a:rPr>
              <a:t>of the offer, transformation (ex: milk, sugar, fruit and vegetables,…)</a:t>
            </a:r>
          </a:p>
          <a:p>
            <a:pPr marL="0" indent="0">
              <a:buNone/>
            </a:pPr>
            <a:endParaRPr lang="en-US" b="1" dirty="0" smtClean="0">
              <a:solidFill>
                <a:schemeClr val="tx2"/>
              </a:solidFill>
            </a:endParaRPr>
          </a:p>
          <a:p>
            <a:pPr marL="0" indent="0">
              <a:buNone/>
            </a:pPr>
            <a:r>
              <a:rPr lang="en-US" b="1" dirty="0" smtClean="0">
                <a:solidFill>
                  <a:schemeClr val="tx2"/>
                </a:solidFill>
              </a:rPr>
              <a:t>Risks (two inverse risks):</a:t>
            </a:r>
            <a:endParaRPr lang="en-US" b="1" dirty="0">
              <a:solidFill>
                <a:schemeClr val="tx2"/>
              </a:solidFill>
            </a:endParaRPr>
          </a:p>
          <a:p>
            <a:pPr marL="0" indent="0">
              <a:buNone/>
            </a:pPr>
            <a:r>
              <a:rPr lang="en-US" dirty="0" smtClean="0">
                <a:solidFill>
                  <a:schemeClr val="tx2"/>
                </a:solidFill>
              </a:rPr>
              <a:t>- Insufficient </a:t>
            </a:r>
            <a:r>
              <a:rPr lang="en-US" dirty="0">
                <a:solidFill>
                  <a:schemeClr val="tx2"/>
                </a:solidFill>
              </a:rPr>
              <a:t>management and development effort (bankruptcy, </a:t>
            </a:r>
            <a:r>
              <a:rPr lang="en-US" dirty="0" smtClean="0">
                <a:solidFill>
                  <a:schemeClr val="tx2"/>
                </a:solidFill>
              </a:rPr>
              <a:t>foreclosure,…)</a:t>
            </a:r>
            <a:endParaRPr lang="en-US" dirty="0">
              <a:solidFill>
                <a:schemeClr val="tx2"/>
              </a:solidFill>
            </a:endParaRPr>
          </a:p>
          <a:p>
            <a:pPr marL="0" indent="0">
              <a:buNone/>
            </a:pPr>
            <a:r>
              <a:rPr lang="en-US" dirty="0" smtClean="0">
                <a:solidFill>
                  <a:schemeClr val="tx2"/>
                </a:solidFill>
              </a:rPr>
              <a:t>- Development </a:t>
            </a:r>
            <a:r>
              <a:rPr lang="en-US" dirty="0">
                <a:solidFill>
                  <a:schemeClr val="tx2"/>
                </a:solidFill>
              </a:rPr>
              <a:t>of the company but degeneration of the cooperative </a:t>
            </a:r>
            <a:r>
              <a:rPr lang="en-US" dirty="0" smtClean="0">
                <a:solidFill>
                  <a:schemeClr val="tx2"/>
                </a:solidFill>
              </a:rPr>
              <a:t>spirit (Ex</a:t>
            </a:r>
            <a:r>
              <a:rPr lang="en-US" dirty="0">
                <a:solidFill>
                  <a:schemeClr val="tx2"/>
                </a:solidFill>
              </a:rPr>
              <a:t>: private branch, discrimination towards foreign farmers,…)</a:t>
            </a: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358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a:bodyPr>
          <a:lstStyle/>
          <a:p>
            <a:pPr marL="914400" lvl="1" indent="-514350">
              <a:buFont typeface="+mj-lt"/>
              <a:buAutoNum type="arabicPeriod" startAt="2"/>
            </a:pPr>
            <a:r>
              <a:rPr lang="en-US" sz="2400" b="1" dirty="0">
                <a:solidFill>
                  <a:schemeClr val="accent2"/>
                </a:solidFill>
              </a:rPr>
              <a:t>Isolation of a group on a segment of a mass market</a:t>
            </a:r>
          </a:p>
          <a:p>
            <a:pPr marL="0" indent="0">
              <a:buNone/>
            </a:pPr>
            <a:r>
              <a:rPr lang="en-US" dirty="0">
                <a:solidFill>
                  <a:schemeClr val="tx2"/>
                </a:solidFill>
              </a:rPr>
              <a:t>Direct united sale (</a:t>
            </a:r>
            <a:r>
              <a:rPr lang="en-US" dirty="0" smtClean="0">
                <a:solidFill>
                  <a:schemeClr val="tx2"/>
                </a:solidFill>
              </a:rPr>
              <a:t>A3, </a:t>
            </a:r>
            <a:r>
              <a:rPr lang="en-US" dirty="0">
                <a:solidFill>
                  <a:schemeClr val="tx2"/>
                </a:solidFill>
              </a:rPr>
              <a:t>but here in a collective way; Ex: </a:t>
            </a:r>
            <a:r>
              <a:rPr lang="en-US" dirty="0" err="1">
                <a:solidFill>
                  <a:schemeClr val="tx2"/>
                </a:solidFill>
              </a:rPr>
              <a:t>Coprosain</a:t>
            </a:r>
            <a:r>
              <a:rPr lang="en-US" dirty="0">
                <a:solidFill>
                  <a:schemeClr val="tx2"/>
                </a:solidFill>
              </a:rPr>
              <a:t>,…; quantitatively far less important than </a:t>
            </a:r>
            <a:r>
              <a:rPr lang="en-US" dirty="0" smtClean="0">
                <a:solidFill>
                  <a:schemeClr val="tx2"/>
                </a:solidFill>
              </a:rPr>
              <a:t>A3)</a:t>
            </a:r>
            <a:endParaRPr lang="en-US" dirty="0">
              <a:solidFill>
                <a:schemeClr val="tx2"/>
              </a:solidFill>
            </a:endParaRPr>
          </a:p>
          <a:p>
            <a:pPr marL="0" indent="0">
              <a:buNone/>
            </a:pPr>
            <a:r>
              <a:rPr lang="en-US" dirty="0">
                <a:solidFill>
                  <a:schemeClr val="tx2"/>
                </a:solidFill>
              </a:rPr>
              <a:t>Seal of approval, AOC (Product of Controlled Origin</a:t>
            </a:r>
            <a:r>
              <a:rPr lang="en-US" dirty="0" smtClean="0">
                <a:solidFill>
                  <a:schemeClr val="tx2"/>
                </a:solidFill>
              </a:rPr>
              <a:t>),…</a:t>
            </a:r>
          </a:p>
          <a:p>
            <a:pPr marL="0" indent="0">
              <a:buNone/>
            </a:pPr>
            <a:r>
              <a:rPr lang="en-US" dirty="0" smtClean="0">
                <a:solidFill>
                  <a:schemeClr val="tx2"/>
                </a:solidFill>
              </a:rPr>
              <a:t>Creation </a:t>
            </a:r>
            <a:r>
              <a:rPr lang="en-US" dirty="0">
                <a:solidFill>
                  <a:schemeClr val="tx2"/>
                </a:solidFill>
              </a:rPr>
              <a:t>of a niche (product with well defined particularities, regional or organic product,…) standing out a larger market</a:t>
            </a:r>
          </a:p>
          <a:p>
            <a:pPr marL="0" indent="0">
              <a:buNone/>
            </a:pPr>
            <a:endParaRPr lang="en-US" dirty="0" smtClean="0">
              <a:solidFill>
                <a:schemeClr val="tx2"/>
              </a:solidFill>
            </a:endParaRPr>
          </a:p>
          <a:p>
            <a:pPr marL="0" indent="0">
              <a:buNone/>
            </a:pPr>
            <a:r>
              <a:rPr lang="en-US" dirty="0" smtClean="0">
                <a:solidFill>
                  <a:schemeClr val="tx2"/>
                </a:solidFill>
              </a:rPr>
              <a:t>NB</a:t>
            </a:r>
            <a:r>
              <a:rPr lang="en-US" dirty="0">
                <a:solidFill>
                  <a:schemeClr val="tx2"/>
                </a:solidFill>
              </a:rPr>
              <a:t>: protection in relation to the general competition rules. International recognition?</a:t>
            </a:r>
          </a:p>
          <a:p>
            <a:pPr marL="0" indent="0">
              <a:buNone/>
            </a:pPr>
            <a:endParaRPr lang="en-US" dirty="0" smtClean="0">
              <a:solidFill>
                <a:schemeClr val="tx2"/>
              </a:solidFill>
            </a:endParaRPr>
          </a:p>
          <a:p>
            <a:pPr marL="0" indent="0">
              <a:buNone/>
            </a:pPr>
            <a:r>
              <a:rPr lang="en-US" dirty="0" smtClean="0">
                <a:solidFill>
                  <a:schemeClr val="tx2"/>
                </a:solidFill>
              </a:rPr>
              <a:t>General </a:t>
            </a:r>
            <a:r>
              <a:rPr lang="en-US" dirty="0">
                <a:solidFill>
                  <a:schemeClr val="tx2"/>
                </a:solidFill>
              </a:rPr>
              <a:t>rule: only the private commercial « brands » are protected</a:t>
            </a:r>
          </a:p>
          <a:p>
            <a:pPr marL="0" indent="0">
              <a:buNone/>
            </a:pPr>
            <a:r>
              <a:rPr lang="en-US" dirty="0">
                <a:solidFill>
                  <a:schemeClr val="tx2"/>
                </a:solidFill>
              </a:rPr>
              <a:t>Protection of the AOC: </a:t>
            </a:r>
            <a:r>
              <a:rPr lang="en-US" dirty="0" smtClean="0">
                <a:solidFill>
                  <a:schemeClr val="tx2"/>
                </a:solidFill>
              </a:rPr>
              <a:t>actual discussion </a:t>
            </a:r>
            <a:r>
              <a:rPr lang="en-US" dirty="0">
                <a:solidFill>
                  <a:schemeClr val="tx2"/>
                </a:solidFill>
              </a:rPr>
              <a:t>element </a:t>
            </a:r>
            <a:r>
              <a:rPr lang="en-US" dirty="0" smtClean="0">
                <a:solidFill>
                  <a:schemeClr val="tx2"/>
                </a:solidFill>
              </a:rPr>
              <a:t>for the </a:t>
            </a:r>
            <a:r>
              <a:rPr lang="en-US" dirty="0">
                <a:solidFill>
                  <a:schemeClr val="tx2"/>
                </a:solidFill>
              </a:rPr>
              <a:t>EU at the </a:t>
            </a:r>
            <a:r>
              <a:rPr lang="en-US" dirty="0" smtClean="0">
                <a:solidFill>
                  <a:schemeClr val="tx2"/>
                </a:solidFill>
              </a:rPr>
              <a:t>WTO</a:t>
            </a:r>
            <a:endParaRPr lang="en-US" dirty="0">
              <a:solidFill>
                <a:schemeClr val="tx2"/>
              </a:solidFill>
            </a:endParaRP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8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440362"/>
          </a:xfrm>
        </p:spPr>
        <p:txBody>
          <a:bodyPr>
            <a:normAutofit fontScale="47500" lnSpcReduction="20000"/>
          </a:bodyPr>
          <a:lstStyle/>
          <a:p>
            <a:pPr marL="1314450" lvl="1" indent="-914400">
              <a:buFont typeface="+mj-lt"/>
              <a:buAutoNum type="arabicPeriod" startAt="3"/>
            </a:pPr>
            <a:r>
              <a:rPr lang="en-US" sz="5100" b="1" dirty="0">
                <a:solidFill>
                  <a:schemeClr val="accent2"/>
                </a:solidFill>
              </a:rPr>
              <a:t>Supply chain action</a:t>
            </a:r>
          </a:p>
          <a:p>
            <a:pPr marL="0" indent="0">
              <a:buNone/>
            </a:pPr>
            <a:r>
              <a:rPr lang="en-US" sz="3800" b="1" i="1" dirty="0" smtClean="0">
                <a:solidFill>
                  <a:schemeClr val="accent2"/>
                </a:solidFill>
              </a:rPr>
              <a:t>Action </a:t>
            </a:r>
            <a:r>
              <a:rPr lang="en-US" sz="3800" b="1" i="1" dirty="0">
                <a:solidFill>
                  <a:schemeClr val="accent2"/>
                </a:solidFill>
              </a:rPr>
              <a:t>concerning the different </a:t>
            </a:r>
            <a:r>
              <a:rPr lang="en-US" sz="3800" b="1" i="1" dirty="0" smtClean="0">
                <a:solidFill>
                  <a:schemeClr val="accent2"/>
                </a:solidFill>
              </a:rPr>
              <a:t>player of </a:t>
            </a:r>
            <a:r>
              <a:rPr lang="en-US" sz="3800" b="1" i="1" dirty="0">
                <a:solidFill>
                  <a:schemeClr val="accent2"/>
                </a:solidFill>
              </a:rPr>
              <a:t>the value chain: from the farmer’s link until the link of the important buying groups of the alimentary distribution firms, passing through the transformation industries</a:t>
            </a:r>
            <a:r>
              <a:rPr lang="en-US" sz="3800" b="1" i="1" dirty="0" smtClean="0">
                <a:solidFill>
                  <a:schemeClr val="accent2"/>
                </a:solidFill>
              </a:rPr>
              <a:t>,…</a:t>
            </a:r>
            <a:endParaRPr lang="en-US" sz="3800" b="1" i="1" dirty="0">
              <a:solidFill>
                <a:schemeClr val="accent2"/>
              </a:solidFill>
            </a:endParaRPr>
          </a:p>
          <a:p>
            <a:pPr marL="0" indent="0">
              <a:buNone/>
            </a:pPr>
            <a:endParaRPr lang="en-US" sz="3800" dirty="0" smtClean="0">
              <a:solidFill>
                <a:schemeClr val="tx2"/>
              </a:solidFill>
            </a:endParaRPr>
          </a:p>
          <a:p>
            <a:pPr marL="0" indent="0">
              <a:buNone/>
            </a:pPr>
            <a:r>
              <a:rPr lang="en-US" sz="3800" dirty="0" smtClean="0">
                <a:solidFill>
                  <a:schemeClr val="tx2"/>
                </a:solidFill>
              </a:rPr>
              <a:t>Ex</a:t>
            </a:r>
            <a:r>
              <a:rPr lang="en-US" sz="3800" dirty="0">
                <a:solidFill>
                  <a:schemeClr val="tx2"/>
                </a:solidFill>
              </a:rPr>
              <a:t>: Price Reporting, </a:t>
            </a:r>
            <a:r>
              <a:rPr lang="en-US" sz="3800" dirty="0" smtClean="0">
                <a:solidFill>
                  <a:schemeClr val="tx2"/>
                </a:solidFill>
              </a:rPr>
              <a:t>Consultation-accord, </a:t>
            </a:r>
            <a:r>
              <a:rPr lang="en-US" sz="3800" dirty="0">
                <a:solidFill>
                  <a:schemeClr val="tx2"/>
                </a:solidFill>
              </a:rPr>
              <a:t>Marketing Boards…</a:t>
            </a:r>
          </a:p>
          <a:p>
            <a:pPr marL="0" indent="0">
              <a:buNone/>
            </a:pPr>
            <a:endParaRPr lang="en-US" sz="3400" dirty="0" smtClean="0">
              <a:solidFill>
                <a:schemeClr val="tx2"/>
              </a:solidFill>
            </a:endParaRPr>
          </a:p>
          <a:p>
            <a:pPr marL="0" indent="0">
              <a:buNone/>
            </a:pPr>
            <a:r>
              <a:rPr lang="en-US" sz="3800" b="1" dirty="0" smtClean="0">
                <a:solidFill>
                  <a:schemeClr val="tx2"/>
                </a:solidFill>
              </a:rPr>
              <a:t>Implication </a:t>
            </a:r>
            <a:r>
              <a:rPr lang="en-US" sz="3800" b="1" dirty="0">
                <a:solidFill>
                  <a:schemeClr val="tx2"/>
                </a:solidFill>
              </a:rPr>
              <a:t>of the Public authorities is often necessary</a:t>
            </a:r>
          </a:p>
          <a:p>
            <a:pPr marL="0" indent="0">
              <a:buNone/>
            </a:pPr>
            <a:r>
              <a:rPr lang="en-US" sz="3800" b="1" dirty="0">
                <a:solidFill>
                  <a:schemeClr val="tx2"/>
                </a:solidFill>
              </a:rPr>
              <a:t>Price Reporting: utility! (knowledge of the situation; role of the PA)</a:t>
            </a:r>
          </a:p>
          <a:p>
            <a:pPr marL="0" indent="0">
              <a:buNone/>
            </a:pPr>
            <a:r>
              <a:rPr lang="en-US" sz="3800" b="1" dirty="0">
                <a:solidFill>
                  <a:schemeClr val="tx2"/>
                </a:solidFill>
              </a:rPr>
              <a:t>Action with incidence on the price </a:t>
            </a:r>
            <a:r>
              <a:rPr lang="en-US" sz="3800" b="1" dirty="0">
                <a:solidFill>
                  <a:srgbClr val="FF0000"/>
                </a:solidFill>
              </a:rPr>
              <a:t>-&gt; agreement!</a:t>
            </a:r>
          </a:p>
          <a:p>
            <a:pPr marL="0" indent="0">
              <a:buNone/>
            </a:pPr>
            <a:r>
              <a:rPr lang="en-US" sz="3800" b="1" dirty="0">
                <a:solidFill>
                  <a:schemeClr val="tx2"/>
                </a:solidFill>
              </a:rPr>
              <a:t>Necessity of an </a:t>
            </a:r>
            <a:r>
              <a:rPr lang="en-US" sz="3800" b="1" dirty="0" smtClean="0">
                <a:solidFill>
                  <a:schemeClr val="tx2"/>
                </a:solidFill>
              </a:rPr>
              <a:t>authorization </a:t>
            </a:r>
            <a:r>
              <a:rPr lang="en-US" sz="3800" b="1" dirty="0">
                <a:solidFill>
                  <a:schemeClr val="tx2"/>
                </a:solidFill>
              </a:rPr>
              <a:t>to the competition rules</a:t>
            </a:r>
          </a:p>
          <a:p>
            <a:pPr marL="0" indent="0">
              <a:buNone/>
            </a:pPr>
            <a:endParaRPr lang="en-US" sz="2600" dirty="0" smtClean="0">
              <a:solidFill>
                <a:schemeClr val="tx2"/>
              </a:solidFill>
            </a:endParaRPr>
          </a:p>
          <a:p>
            <a:pPr marL="0" indent="0">
              <a:buNone/>
            </a:pPr>
            <a:endParaRPr lang="en-US" sz="2600" dirty="0">
              <a:solidFill>
                <a:schemeClr val="tx2"/>
              </a:solidFill>
            </a:endParaRPr>
          </a:p>
          <a:p>
            <a:pPr marL="0" indent="0">
              <a:buNone/>
            </a:pPr>
            <a:r>
              <a:rPr lang="en-US" sz="2900" dirty="0" smtClean="0">
                <a:solidFill>
                  <a:schemeClr val="tx2"/>
                </a:solidFill>
              </a:rPr>
              <a:t>NB</a:t>
            </a:r>
            <a:r>
              <a:rPr lang="en-US" sz="2900" dirty="0">
                <a:solidFill>
                  <a:schemeClr val="tx2"/>
                </a:solidFill>
              </a:rPr>
              <a:t>: </a:t>
            </a:r>
          </a:p>
          <a:p>
            <a:pPr marL="514350" indent="-514350">
              <a:buFont typeface="+mj-lt"/>
              <a:buAutoNum type="arabicParenR"/>
            </a:pPr>
            <a:r>
              <a:rPr lang="en-US" sz="3400" dirty="0" smtClean="0">
                <a:solidFill>
                  <a:schemeClr val="tx2"/>
                </a:solidFill>
              </a:rPr>
              <a:t>necessity </a:t>
            </a:r>
            <a:r>
              <a:rPr lang="en-US" sz="3400" dirty="0">
                <a:solidFill>
                  <a:schemeClr val="tx2"/>
                </a:solidFill>
              </a:rPr>
              <a:t>of keeping actions by supply chain (with impact on the price) under control of the </a:t>
            </a:r>
            <a:r>
              <a:rPr lang="en-US" sz="3400" dirty="0" smtClean="0">
                <a:solidFill>
                  <a:schemeClr val="tx2"/>
                </a:solidFill>
              </a:rPr>
              <a:t>PA; </a:t>
            </a:r>
            <a:r>
              <a:rPr lang="en-US" sz="3400" dirty="0">
                <a:solidFill>
                  <a:schemeClr val="tx2"/>
                </a:solidFill>
              </a:rPr>
              <a:t>general </a:t>
            </a:r>
            <a:r>
              <a:rPr lang="en-US" sz="3400" dirty="0" smtClean="0">
                <a:solidFill>
                  <a:schemeClr val="tx2"/>
                </a:solidFill>
              </a:rPr>
              <a:t>authorization: </a:t>
            </a:r>
            <a:r>
              <a:rPr lang="en-US" sz="3400" dirty="0">
                <a:solidFill>
                  <a:schemeClr val="tx2"/>
                </a:solidFill>
              </a:rPr>
              <a:t>unlikely to dangerous (cartel risk between important firms), except strong implication of the state (Marketing Board</a:t>
            </a:r>
            <a:r>
              <a:rPr lang="en-US" sz="3400" dirty="0" smtClean="0">
                <a:solidFill>
                  <a:schemeClr val="tx2"/>
                </a:solidFill>
              </a:rPr>
              <a:t>).</a:t>
            </a:r>
          </a:p>
          <a:p>
            <a:pPr marL="514350" indent="-514350">
              <a:buFont typeface="+mj-lt"/>
              <a:buAutoNum type="arabicParenR"/>
            </a:pPr>
            <a:r>
              <a:rPr lang="en-US" sz="3400" dirty="0" smtClean="0">
                <a:solidFill>
                  <a:schemeClr val="tx2"/>
                </a:solidFill>
              </a:rPr>
              <a:t>2</a:t>
            </a:r>
            <a:r>
              <a:rPr lang="en-US" sz="3400" dirty="0">
                <a:solidFill>
                  <a:schemeClr val="tx2"/>
                </a:solidFill>
              </a:rPr>
              <a:t>° Utility of an authorization: protection of the  weakest link (</a:t>
            </a:r>
            <a:r>
              <a:rPr lang="en-US" sz="3400" dirty="0" err="1">
                <a:solidFill>
                  <a:schemeClr val="tx2"/>
                </a:solidFill>
              </a:rPr>
              <a:t>agric</a:t>
            </a:r>
            <a:r>
              <a:rPr lang="en-US" sz="3400" dirty="0">
                <a:solidFill>
                  <a:schemeClr val="tx2"/>
                </a:solidFill>
              </a:rPr>
              <a:t>) to avoid that this link has to pay the bill  of the competition between the </a:t>
            </a:r>
            <a:r>
              <a:rPr lang="en-US" sz="3400" dirty="0" err="1">
                <a:solidFill>
                  <a:schemeClr val="tx2"/>
                </a:solidFill>
              </a:rPr>
              <a:t>commercialisation</a:t>
            </a:r>
            <a:r>
              <a:rPr lang="en-US" sz="3400" dirty="0">
                <a:solidFill>
                  <a:schemeClr val="tx2"/>
                </a:solidFill>
              </a:rPr>
              <a:t> firms; protection especially as globalization (FMN)?: minimum authorization has to be planned!</a:t>
            </a: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735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fontScale="92500"/>
          </a:bodyPr>
          <a:lstStyle/>
          <a:p>
            <a:pPr marL="914400" lvl="1" indent="-514350">
              <a:buFont typeface="+mj-lt"/>
              <a:buAutoNum type="arabicPeriod" startAt="4"/>
            </a:pPr>
            <a:r>
              <a:rPr lang="en-US" sz="2400" b="1" dirty="0">
                <a:solidFill>
                  <a:schemeClr val="accent2"/>
                </a:solidFill>
              </a:rPr>
              <a:t>Market ’s regulation</a:t>
            </a:r>
          </a:p>
          <a:p>
            <a:pPr marL="0" indent="0">
              <a:buNone/>
            </a:pPr>
            <a:r>
              <a:rPr lang="en-US" b="1" i="1" dirty="0">
                <a:solidFill>
                  <a:schemeClr val="accent2"/>
                </a:solidFill>
              </a:rPr>
              <a:t>E</a:t>
            </a:r>
            <a:r>
              <a:rPr lang="en-US" b="1" i="1" dirty="0" smtClean="0">
                <a:solidFill>
                  <a:schemeClr val="accent2"/>
                </a:solidFill>
              </a:rPr>
              <a:t>xternal </a:t>
            </a:r>
            <a:r>
              <a:rPr lang="en-US" b="1" i="1" dirty="0">
                <a:solidFill>
                  <a:schemeClr val="accent2"/>
                </a:solidFill>
              </a:rPr>
              <a:t>protection, </a:t>
            </a:r>
            <a:r>
              <a:rPr lang="en-US" b="1" i="1" dirty="0" smtClean="0">
                <a:solidFill>
                  <a:schemeClr val="accent2"/>
                </a:solidFill>
              </a:rPr>
              <a:t>supply management</a:t>
            </a:r>
            <a:r>
              <a:rPr lang="en-US" b="1" i="1" dirty="0">
                <a:solidFill>
                  <a:schemeClr val="accent2"/>
                </a:solidFill>
              </a:rPr>
              <a:t>, support of the </a:t>
            </a:r>
            <a:r>
              <a:rPr lang="en-US" b="1" i="1" dirty="0" smtClean="0">
                <a:solidFill>
                  <a:schemeClr val="accent2"/>
                </a:solidFill>
              </a:rPr>
              <a:t>demand</a:t>
            </a:r>
            <a:endParaRPr lang="en-US" b="1" i="1" dirty="0">
              <a:solidFill>
                <a:schemeClr val="accent2"/>
              </a:solidFill>
            </a:endParaRPr>
          </a:p>
          <a:p>
            <a:pPr marL="0" indent="0">
              <a:buNone/>
            </a:pPr>
            <a:r>
              <a:rPr lang="en-US" dirty="0">
                <a:solidFill>
                  <a:schemeClr val="tx2"/>
                </a:solidFill>
              </a:rPr>
              <a:t>Competence of the public </a:t>
            </a:r>
            <a:r>
              <a:rPr lang="en-US" dirty="0" err="1" smtClean="0">
                <a:solidFill>
                  <a:schemeClr val="tx2"/>
                </a:solidFill>
              </a:rPr>
              <a:t>autorities</a:t>
            </a:r>
            <a:r>
              <a:rPr lang="en-US" dirty="0" smtClean="0">
                <a:solidFill>
                  <a:schemeClr val="tx2"/>
                </a:solidFill>
              </a:rPr>
              <a:t>!</a:t>
            </a:r>
            <a:endParaRPr lang="en-US" dirty="0">
              <a:solidFill>
                <a:schemeClr val="tx2"/>
              </a:solidFill>
            </a:endParaRPr>
          </a:p>
          <a:p>
            <a:pPr marL="0" indent="0">
              <a:buNone/>
            </a:pPr>
            <a:r>
              <a:rPr lang="en-US" dirty="0">
                <a:solidFill>
                  <a:schemeClr val="tx2"/>
                </a:solidFill>
              </a:rPr>
              <a:t>Response to the 2 types of problems:</a:t>
            </a:r>
          </a:p>
          <a:p>
            <a:pPr marL="457200" indent="-457200">
              <a:buAutoNum type="arabicParenR"/>
            </a:pPr>
            <a:r>
              <a:rPr lang="en-US" dirty="0" smtClean="0">
                <a:solidFill>
                  <a:schemeClr val="tx2"/>
                </a:solidFill>
              </a:rPr>
              <a:t>Imbalance </a:t>
            </a:r>
            <a:r>
              <a:rPr lang="en-US" dirty="0">
                <a:solidFill>
                  <a:schemeClr val="tx2"/>
                </a:solidFill>
              </a:rPr>
              <a:t>of the market power between actors (farmers </a:t>
            </a:r>
            <a:r>
              <a:rPr lang="en-US" dirty="0" err="1">
                <a:solidFill>
                  <a:schemeClr val="tx2"/>
                </a:solidFill>
              </a:rPr>
              <a:t>vàv</a:t>
            </a:r>
            <a:r>
              <a:rPr lang="en-US" dirty="0">
                <a:solidFill>
                  <a:schemeClr val="tx2"/>
                </a:solidFill>
              </a:rPr>
              <a:t> </a:t>
            </a:r>
            <a:r>
              <a:rPr lang="en-US" dirty="0" err="1">
                <a:solidFill>
                  <a:schemeClr val="tx2"/>
                </a:solidFill>
              </a:rPr>
              <a:t>oligopsony</a:t>
            </a:r>
            <a:r>
              <a:rPr lang="en-US" dirty="0">
                <a:solidFill>
                  <a:schemeClr val="tx2"/>
                </a:solidFill>
              </a:rPr>
              <a:t>) </a:t>
            </a:r>
            <a:endParaRPr lang="en-US" dirty="0" smtClean="0">
              <a:solidFill>
                <a:schemeClr val="tx2"/>
              </a:solidFill>
            </a:endParaRPr>
          </a:p>
          <a:p>
            <a:pPr marL="457200" indent="-457200">
              <a:buAutoNum type="arabicParenR"/>
            </a:pPr>
            <a:r>
              <a:rPr lang="en-US" dirty="0" smtClean="0">
                <a:solidFill>
                  <a:schemeClr val="tx2"/>
                </a:solidFill>
              </a:rPr>
              <a:t>general </a:t>
            </a:r>
            <a:r>
              <a:rPr lang="en-US" dirty="0">
                <a:solidFill>
                  <a:schemeClr val="tx2"/>
                </a:solidFill>
              </a:rPr>
              <a:t>imperfections of the </a:t>
            </a:r>
            <a:r>
              <a:rPr lang="en-US" dirty="0" smtClean="0">
                <a:solidFill>
                  <a:schemeClr val="tx2"/>
                </a:solidFill>
              </a:rPr>
              <a:t>agricultural markets </a:t>
            </a:r>
            <a:r>
              <a:rPr lang="en-US" dirty="0">
                <a:solidFill>
                  <a:schemeClr val="tx2"/>
                </a:solidFill>
              </a:rPr>
              <a:t>(volatility, structural weakness of the prices via the world market)</a:t>
            </a:r>
          </a:p>
          <a:p>
            <a:pPr marL="0" indent="0">
              <a:buNone/>
            </a:pPr>
            <a:r>
              <a:rPr lang="en-US" dirty="0" smtClean="0">
                <a:solidFill>
                  <a:schemeClr val="tx2"/>
                </a:solidFill>
              </a:rPr>
              <a:t>External </a:t>
            </a:r>
            <a:r>
              <a:rPr lang="en-US" dirty="0">
                <a:solidFill>
                  <a:schemeClr val="tx2"/>
                </a:solidFill>
              </a:rPr>
              <a:t>protection: either linked to the nature of the product, or via the exchange rate (important general effect) or via the custom fares,…</a:t>
            </a:r>
          </a:p>
          <a:p>
            <a:pPr marL="0" indent="0">
              <a:buNone/>
            </a:pPr>
            <a:r>
              <a:rPr lang="en-US" dirty="0">
                <a:solidFill>
                  <a:schemeClr val="tx2"/>
                </a:solidFill>
              </a:rPr>
              <a:t>Internal market’s regulation: via </a:t>
            </a:r>
            <a:r>
              <a:rPr lang="en-US" dirty="0" smtClean="0">
                <a:solidFill>
                  <a:schemeClr val="tx2"/>
                </a:solidFill>
              </a:rPr>
              <a:t>the supply  </a:t>
            </a:r>
            <a:r>
              <a:rPr lang="en-US" dirty="0">
                <a:solidFill>
                  <a:schemeClr val="tx2"/>
                </a:solidFill>
              </a:rPr>
              <a:t>management </a:t>
            </a:r>
            <a:r>
              <a:rPr lang="en-US" dirty="0" smtClean="0">
                <a:solidFill>
                  <a:schemeClr val="tx2"/>
                </a:solidFill>
              </a:rPr>
              <a:t>(quotas</a:t>
            </a:r>
            <a:r>
              <a:rPr lang="en-US" dirty="0">
                <a:solidFill>
                  <a:schemeClr val="tx2"/>
                </a:solidFill>
              </a:rPr>
              <a:t>,…) or via the support of the demand (purchase of interventions, outlet,…)</a:t>
            </a:r>
          </a:p>
          <a:p>
            <a:pPr marL="0" indent="0">
              <a:buNone/>
            </a:pPr>
            <a:r>
              <a:rPr lang="en-US" dirty="0">
                <a:solidFill>
                  <a:schemeClr val="tx2"/>
                </a:solidFill>
              </a:rPr>
              <a:t>Action at the most effective level</a:t>
            </a:r>
          </a:p>
          <a:p>
            <a:pPr marL="0" indent="0">
              <a:buNone/>
            </a:pPr>
            <a:r>
              <a:rPr lang="en-US" sz="1900" dirty="0">
                <a:solidFill>
                  <a:schemeClr val="tx2"/>
                </a:solidFill>
              </a:rPr>
              <a:t>NB: corollary of the globalization -&gt; in the future, limited effort of regulation at the world level?</a:t>
            </a: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74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2"/>
          </a:solidFill>
        </p:spPr>
        <p:txBody>
          <a:bodyPr/>
          <a:lstStyle/>
          <a:p>
            <a:pPr lvl="1" algn="l" defTabSz="457200" rtl="0">
              <a:spcBef>
                <a:spcPct val="0"/>
              </a:spcBef>
            </a:pPr>
            <a:r>
              <a:rPr lang="fr-BE" sz="3000" b="1" kern="1200" dirty="0" smtClean="0">
                <a:solidFill>
                  <a:schemeClr val="tx2"/>
                </a:solidFill>
                <a:latin typeface="+mn-lt"/>
                <a:ea typeface="+mn-ea"/>
                <a:cs typeface="+mn-cs"/>
              </a:rPr>
              <a:t>Observations</a:t>
            </a:r>
            <a:endParaRPr lang="fr-BE" sz="3000" b="1" kern="1200" dirty="0">
              <a:solidFill>
                <a:schemeClr val="tx2"/>
              </a:solidFill>
              <a:latin typeface="+mn-lt"/>
              <a:ea typeface="+mn-ea"/>
              <a:cs typeface="+mn-cs"/>
            </a:endParaRPr>
          </a:p>
        </p:txBody>
      </p:sp>
      <p:sp>
        <p:nvSpPr>
          <p:cNvPr id="3" name="Espace réservé du contenu 2"/>
          <p:cNvSpPr>
            <a:spLocks noGrp="1"/>
          </p:cNvSpPr>
          <p:nvPr>
            <p:ph idx="1"/>
          </p:nvPr>
        </p:nvSpPr>
        <p:spPr/>
        <p:txBody>
          <a:bodyPr>
            <a:normAutofit/>
          </a:bodyPr>
          <a:lstStyle/>
          <a:p>
            <a:pPr marL="514350" indent="-514350">
              <a:buAutoNum type="arabicPeriod"/>
            </a:pPr>
            <a:r>
              <a:rPr lang="en-GB" b="1" u="sng" dirty="0" smtClean="0"/>
              <a:t>Competition between regions, countries,…</a:t>
            </a:r>
          </a:p>
          <a:p>
            <a:pPr marL="0" indent="0">
              <a:buNone/>
            </a:pPr>
            <a:r>
              <a:rPr lang="en-GB" dirty="0" smtClean="0"/>
              <a:t>Market power plays a spatial competition in agriculture</a:t>
            </a:r>
          </a:p>
          <a:p>
            <a:pPr marL="0" indent="0">
              <a:buNone/>
            </a:pPr>
            <a:r>
              <a:rPr lang="en-GB" dirty="0" smtClean="0"/>
              <a:t>Importance of the collective organisation (gathering of the offers, norms, logistic,…)</a:t>
            </a:r>
          </a:p>
          <a:p>
            <a:pPr marL="0" indent="0">
              <a:buNone/>
            </a:pPr>
            <a:r>
              <a:rPr lang="en-GB" dirty="0" smtClean="0"/>
              <a:t>Ex: in the </a:t>
            </a:r>
            <a:r>
              <a:rPr lang="en-GB" dirty="0"/>
              <a:t>N</a:t>
            </a:r>
            <a:r>
              <a:rPr lang="en-GB" dirty="0" smtClean="0"/>
              <a:t>etherlands (fruits and vegetables, milk,…)</a:t>
            </a:r>
          </a:p>
          <a:p>
            <a:pPr marL="0" indent="0">
              <a:buNone/>
            </a:pPr>
            <a:endParaRPr lang="en-GB" dirty="0" smtClean="0"/>
          </a:p>
          <a:p>
            <a:pPr marL="514350" indent="-514350">
              <a:buFont typeface="+mj-lt"/>
              <a:buAutoNum type="arabicPeriod" startAt="2"/>
            </a:pPr>
            <a:r>
              <a:rPr lang="en-GB" b="1" u="sng" dirty="0" smtClean="0"/>
              <a:t>Application </a:t>
            </a:r>
            <a:r>
              <a:rPr lang="en-GB" b="1" u="sng" dirty="0"/>
              <a:t>of the competition rules</a:t>
            </a:r>
          </a:p>
          <a:p>
            <a:pPr marL="0" indent="0">
              <a:buNone/>
            </a:pPr>
            <a:r>
              <a:rPr lang="en-GB" dirty="0" smtClean="0"/>
              <a:t>Application little differentiated following the strength or the weakness of the actors (non application of the recommendations of Galbraith)</a:t>
            </a:r>
          </a:p>
          <a:p>
            <a:pPr marL="0" indent="0">
              <a:buNone/>
            </a:pPr>
            <a:endParaRPr lang="fr-BE" dirty="0"/>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44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0" y="0"/>
            <a:ext cx="9109075" cy="260350"/>
          </a:xfrm>
          <a:solidFill>
            <a:schemeClr val="bg1"/>
          </a:solidFill>
        </p:spPr>
        <p:txBody>
          <a:bodyPr/>
          <a:lstStyle/>
          <a:p>
            <a:r>
              <a:rPr lang="fr-BE" sz="800" smtClean="0"/>
              <a:t>.</a:t>
            </a:r>
          </a:p>
        </p:txBody>
      </p:sp>
      <p:sp>
        <p:nvSpPr>
          <p:cNvPr id="3" name="Espace réservé du contenu 2"/>
          <p:cNvSpPr>
            <a:spLocks noGrp="1"/>
          </p:cNvSpPr>
          <p:nvPr>
            <p:ph idx="1"/>
          </p:nvPr>
        </p:nvSpPr>
        <p:spPr>
          <a:xfrm>
            <a:off x="107950" y="333375"/>
            <a:ext cx="8856663" cy="6191250"/>
          </a:xfrm>
        </p:spPr>
        <p:txBody>
          <a:bodyPr/>
          <a:lstStyle/>
          <a:p>
            <a:pPr marL="0" indent="0">
              <a:spcBef>
                <a:spcPts val="0"/>
              </a:spcBef>
              <a:spcAft>
                <a:spcPts val="600"/>
              </a:spcAft>
              <a:defRPr/>
            </a:pPr>
            <a:r>
              <a:rPr lang="fr-BE" dirty="0"/>
              <a:t>3.  </a:t>
            </a:r>
            <a:r>
              <a:rPr lang="fr-BE" b="1" u="sng" dirty="0" err="1" smtClean="0"/>
              <a:t>Complementarity</a:t>
            </a:r>
            <a:r>
              <a:rPr lang="fr-BE" b="1" u="sng" dirty="0" smtClean="0"/>
              <a:t> </a:t>
            </a:r>
            <a:r>
              <a:rPr lang="fr-BE" b="1" u="sng" dirty="0" err="1" smtClean="0"/>
              <a:t>among</a:t>
            </a:r>
            <a:r>
              <a:rPr lang="fr-BE" b="1" u="sng" dirty="0" smtClean="0"/>
              <a:t> the instruments</a:t>
            </a:r>
            <a:endParaRPr lang="fr-BE" b="1" u="sng" dirty="0"/>
          </a:p>
          <a:p>
            <a:pPr marL="0" indent="0">
              <a:spcBef>
                <a:spcPts val="0"/>
              </a:spcBef>
              <a:defRPr/>
            </a:pPr>
            <a:endParaRPr lang="fr-BE" sz="1800" dirty="0" smtClean="0"/>
          </a:p>
          <a:p>
            <a:pPr marL="0" indent="0">
              <a:spcBef>
                <a:spcPts val="0"/>
              </a:spcBef>
              <a:buNone/>
              <a:defRPr/>
            </a:pPr>
            <a:r>
              <a:rPr lang="fr-BE" dirty="0"/>
              <a:t>The </a:t>
            </a:r>
            <a:r>
              <a:rPr lang="fr-BE" dirty="0" err="1"/>
              <a:t>observed</a:t>
            </a:r>
            <a:r>
              <a:rPr lang="fr-BE" dirty="0"/>
              <a:t> instrument </a:t>
            </a:r>
            <a:r>
              <a:rPr lang="fr-BE" dirty="0" err="1"/>
              <a:t>can</a:t>
            </a:r>
            <a:r>
              <a:rPr lang="fr-BE" dirty="0"/>
              <a:t> </a:t>
            </a:r>
            <a:r>
              <a:rPr lang="fr-BE" dirty="0" err="1"/>
              <a:t>be</a:t>
            </a:r>
            <a:r>
              <a:rPr lang="fr-BE" dirty="0"/>
              <a:t> </a:t>
            </a:r>
            <a:r>
              <a:rPr lang="fr-BE" dirty="0" err="1"/>
              <a:t>used</a:t>
            </a:r>
            <a:r>
              <a:rPr lang="fr-BE" dirty="0"/>
              <a:t> in </a:t>
            </a:r>
            <a:r>
              <a:rPr lang="fr-BE" dirty="0" err="1"/>
              <a:t>combinantion</a:t>
            </a:r>
            <a:r>
              <a:rPr lang="fr-BE" dirty="0"/>
              <a:t> </a:t>
            </a:r>
            <a:r>
              <a:rPr lang="fr-BE" dirty="0" err="1"/>
              <a:t>among</a:t>
            </a:r>
            <a:r>
              <a:rPr lang="fr-BE" dirty="0"/>
              <a:t> </a:t>
            </a:r>
            <a:r>
              <a:rPr lang="fr-BE" dirty="0" err="1"/>
              <a:t>them</a:t>
            </a:r>
            <a:r>
              <a:rPr lang="fr-BE" dirty="0"/>
              <a:t>. </a:t>
            </a:r>
            <a:r>
              <a:rPr lang="fr-BE" sz="2400" dirty="0" smtClean="0"/>
              <a:t>The </a:t>
            </a:r>
            <a:r>
              <a:rPr lang="fr-BE" sz="2400" dirty="0" err="1" smtClean="0"/>
              <a:t>sugar</a:t>
            </a:r>
            <a:r>
              <a:rPr lang="fr-BE" sz="2400" dirty="0" smtClean="0"/>
              <a:t> and the </a:t>
            </a:r>
            <a:r>
              <a:rPr lang="fr-BE" sz="2400" dirty="0" err="1" smtClean="0"/>
              <a:t>milk</a:t>
            </a:r>
            <a:r>
              <a:rPr lang="fr-BE" sz="2400" dirty="0" smtClean="0"/>
              <a:t>  </a:t>
            </a:r>
            <a:r>
              <a:rPr lang="fr-BE" sz="2400" dirty="0" err="1" smtClean="0"/>
              <a:t>sector</a:t>
            </a:r>
            <a:r>
              <a:rPr lang="fr-BE" sz="2400" dirty="0" smtClean="0"/>
              <a:t> in </a:t>
            </a:r>
            <a:r>
              <a:rPr lang="fr-BE" sz="2400" dirty="0" err="1" smtClean="0"/>
              <a:t>Belgium</a:t>
            </a:r>
            <a:r>
              <a:rPr lang="fr-BE" sz="2400" dirty="0" smtClean="0"/>
              <a:t>  and in the UE </a:t>
            </a:r>
            <a:r>
              <a:rPr lang="fr-BE" sz="2400" dirty="0" err="1" smtClean="0"/>
              <a:t>give</a:t>
            </a:r>
            <a:r>
              <a:rPr lang="fr-BE" sz="2400" dirty="0" smtClean="0"/>
              <a:t> a good exemple.</a:t>
            </a:r>
          </a:p>
        </p:txBody>
      </p:sp>
      <p:sp>
        <p:nvSpPr>
          <p:cNvPr id="24580" name="Espace réservé de la date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dirty="0" smtClean="0"/>
              <a:t>/</a:t>
            </a:r>
            <a:endParaRPr lang="en-US" dirty="0" smtClean="0"/>
          </a:p>
        </p:txBody>
      </p:sp>
      <p:sp>
        <p:nvSpPr>
          <p:cNvPr id="24581" name="Espace réservé du numéro de diapositiv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0593A9-731D-4752-B918-BEBC234C35EE}" type="slidenum">
              <a:rPr lang="en-US" smtClean="0"/>
              <a:pPr eaLnBrk="1" hangingPunct="1"/>
              <a:t>15</a:t>
            </a:fld>
            <a:endParaRPr lang="en-US" smtClean="0"/>
          </a:p>
        </p:txBody>
      </p:sp>
      <p:graphicFrame>
        <p:nvGraphicFramePr>
          <p:cNvPr id="4" name="Tableau 3"/>
          <p:cNvGraphicFramePr>
            <a:graphicFrameLocks noGrp="1"/>
          </p:cNvGraphicFramePr>
          <p:nvPr>
            <p:extLst>
              <p:ext uri="{D42A27DB-BD31-4B8C-83A1-F6EECF244321}">
                <p14:modId xmlns:p14="http://schemas.microsoft.com/office/powerpoint/2010/main" val="2934239104"/>
              </p:ext>
            </p:extLst>
          </p:nvPr>
        </p:nvGraphicFramePr>
        <p:xfrm>
          <a:off x="580571" y="2598058"/>
          <a:ext cx="6498546" cy="3748405"/>
        </p:xfrm>
        <a:graphic>
          <a:graphicData uri="http://schemas.openxmlformats.org/drawingml/2006/table">
            <a:tbl>
              <a:tblPr firstRow="1" bandRow="1">
                <a:tableStyleId>{5C22544A-7EE6-4342-B048-85BDC9FD1C3A}</a:tableStyleId>
              </a:tblPr>
              <a:tblGrid>
                <a:gridCol w="3249273"/>
                <a:gridCol w="3249273"/>
              </a:tblGrid>
              <a:tr h="535477">
                <a:tc>
                  <a:txBody>
                    <a:bodyPr/>
                    <a:lstStyle/>
                    <a:p>
                      <a:r>
                        <a:rPr lang="fr-BE" sz="1800" dirty="0" err="1" smtClean="0">
                          <a:solidFill>
                            <a:schemeClr val="tx1"/>
                          </a:solidFill>
                        </a:rPr>
                        <a:t>Sugar</a:t>
                      </a:r>
                      <a:r>
                        <a:rPr lang="fr-BE" sz="1800" dirty="0" smtClean="0">
                          <a:solidFill>
                            <a:schemeClr val="tx1"/>
                          </a:solidFill>
                        </a:rPr>
                        <a:t> </a:t>
                      </a:r>
                      <a:r>
                        <a:rPr lang="fr-BE" sz="1800" baseline="0" dirty="0" smtClean="0">
                          <a:solidFill>
                            <a:schemeClr val="tx1"/>
                          </a:solidFill>
                        </a:rPr>
                        <a:t>et </a:t>
                      </a:r>
                      <a:r>
                        <a:rPr lang="fr-BE" sz="1800" baseline="0" dirty="0" err="1" smtClean="0">
                          <a:solidFill>
                            <a:schemeClr val="tx1"/>
                          </a:solidFill>
                        </a:rPr>
                        <a:t>Sugarbeet</a:t>
                      </a:r>
                      <a:endParaRPr lang="fr-BE" sz="1800" dirty="0">
                        <a:solidFill>
                          <a:schemeClr val="tx1"/>
                        </a:solidFill>
                      </a:endParaRPr>
                    </a:p>
                  </a:txBody>
                  <a:tcPr marT="45709" marB="45709"/>
                </a:tc>
                <a:tc>
                  <a:txBody>
                    <a:bodyPr/>
                    <a:lstStyle/>
                    <a:p>
                      <a:r>
                        <a:rPr lang="fr-BE" sz="1800" dirty="0" smtClean="0"/>
                        <a:t>           </a:t>
                      </a:r>
                      <a:r>
                        <a:rPr lang="fr-BE" sz="1800" dirty="0" err="1" smtClean="0">
                          <a:solidFill>
                            <a:schemeClr val="tx1"/>
                          </a:solidFill>
                        </a:rPr>
                        <a:t>milk</a:t>
                      </a:r>
                      <a:endParaRPr lang="fr-BE" sz="1800" dirty="0"/>
                    </a:p>
                  </a:txBody>
                  <a:tcPr marT="45709" marB="45709"/>
                </a:tc>
              </a:tr>
              <a:tr h="937110">
                <a:tc>
                  <a:txBody>
                    <a:bodyPr/>
                    <a:lstStyle/>
                    <a:p>
                      <a:r>
                        <a:rPr lang="fr-BE" sz="1800" dirty="0" smtClean="0">
                          <a:solidFill>
                            <a:schemeClr val="tx1"/>
                          </a:solidFill>
                        </a:rPr>
                        <a:t>B1 : </a:t>
                      </a:r>
                      <a:r>
                        <a:rPr lang="fr-BE" sz="1800" dirty="0" err="1" smtClean="0">
                          <a:solidFill>
                            <a:schemeClr val="tx1"/>
                          </a:solidFill>
                        </a:rPr>
                        <a:t>indiv</a:t>
                      </a:r>
                      <a:r>
                        <a:rPr lang="fr-BE" sz="1800" dirty="0" smtClean="0">
                          <a:solidFill>
                            <a:schemeClr val="tx1"/>
                          </a:solidFill>
                        </a:rPr>
                        <a:t> contrats.</a:t>
                      </a:r>
                    </a:p>
                    <a:p>
                      <a:r>
                        <a:rPr lang="fr-BE" sz="1800" dirty="0" smtClean="0">
                          <a:solidFill>
                            <a:schemeClr val="tx1"/>
                          </a:solidFill>
                        </a:rPr>
                        <a:t>B2 : </a:t>
                      </a:r>
                      <a:r>
                        <a:rPr lang="fr-BE" sz="1800" dirty="0" err="1" smtClean="0">
                          <a:solidFill>
                            <a:schemeClr val="tx1"/>
                          </a:solidFill>
                        </a:rPr>
                        <a:t>Intertrade</a:t>
                      </a:r>
                      <a:r>
                        <a:rPr lang="fr-BE" sz="1800" dirty="0" smtClean="0">
                          <a:solidFill>
                            <a:schemeClr val="tx1"/>
                          </a:solidFill>
                        </a:rPr>
                        <a:t> agreement.</a:t>
                      </a:r>
                      <a:endParaRPr lang="fr-BE" sz="1800" dirty="0">
                        <a:solidFill>
                          <a:schemeClr val="tx1"/>
                        </a:solidFill>
                      </a:endParaRPr>
                    </a:p>
                  </a:txBody>
                  <a:tcPr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dirty="0" smtClean="0">
                          <a:solidFill>
                            <a:schemeClr val="tx1"/>
                          </a:solidFill>
                        </a:rPr>
                        <a:t>B1 : </a:t>
                      </a:r>
                      <a:r>
                        <a:rPr lang="fr-BE" sz="1800" dirty="0" err="1" smtClean="0">
                          <a:solidFill>
                            <a:schemeClr val="tx1"/>
                          </a:solidFill>
                        </a:rPr>
                        <a:t>indiv</a:t>
                      </a:r>
                      <a:r>
                        <a:rPr lang="fr-BE" sz="1800" dirty="0" smtClean="0">
                          <a:solidFill>
                            <a:schemeClr val="tx1"/>
                          </a:solidFill>
                        </a:rPr>
                        <a:t>. contrats</a:t>
                      </a:r>
                    </a:p>
                    <a:p>
                      <a:r>
                        <a:rPr lang="fr-BE" sz="1800" dirty="0" smtClean="0"/>
                        <a:t>C1 : (Coop.)</a:t>
                      </a:r>
                      <a:endParaRPr lang="fr-BE" sz="1800" dirty="0"/>
                    </a:p>
                  </a:txBody>
                  <a:tcPr marT="45709" marB="45709"/>
                </a:tc>
              </a:tr>
              <a:tr h="535477">
                <a:tc>
                  <a:txBody>
                    <a:bodyPr/>
                    <a:lstStyle/>
                    <a:p>
                      <a:r>
                        <a:rPr lang="fr-BE" sz="1800" dirty="0" smtClean="0"/>
                        <a:t>C1 : (Coop.)</a:t>
                      </a:r>
                      <a:endParaRPr lang="fr-BE" sz="1800" dirty="0"/>
                    </a:p>
                  </a:txBody>
                  <a:tcPr marT="45709" marB="45709"/>
                </a:tc>
                <a:tc>
                  <a:txBody>
                    <a:bodyPr/>
                    <a:lstStyle/>
                    <a:p>
                      <a:pPr algn="l"/>
                      <a:r>
                        <a:rPr lang="fr-BE" sz="1800" dirty="0" smtClean="0"/>
                        <a:t>C3 : (</a:t>
                      </a:r>
                      <a:r>
                        <a:rPr lang="fr-BE" sz="1800" dirty="0" err="1" smtClean="0"/>
                        <a:t>supply</a:t>
                      </a:r>
                      <a:r>
                        <a:rPr lang="fr-BE" sz="1800" dirty="0" smtClean="0"/>
                        <a:t> </a:t>
                      </a:r>
                      <a:r>
                        <a:rPr lang="fr-BE" sz="1800" dirty="0" err="1" smtClean="0"/>
                        <a:t>chain</a:t>
                      </a:r>
                      <a:r>
                        <a:rPr lang="fr-BE" sz="1800" dirty="0" smtClean="0"/>
                        <a:t> ; </a:t>
                      </a:r>
                      <a:r>
                        <a:rPr lang="fr-BE" sz="1600" dirty="0" smtClean="0"/>
                        <a:t>FR?</a:t>
                      </a:r>
                      <a:r>
                        <a:rPr lang="fr-BE" sz="1800" dirty="0" smtClean="0"/>
                        <a:t>)</a:t>
                      </a:r>
                      <a:endParaRPr lang="fr-BE" sz="1800" dirty="0"/>
                    </a:p>
                  </a:txBody>
                  <a:tcPr marT="45709" marB="45709"/>
                </a:tc>
              </a:tr>
              <a:tr h="535477">
                <a:tc>
                  <a:txBody>
                    <a:bodyPr/>
                    <a:lstStyle/>
                    <a:p>
                      <a:r>
                        <a:rPr lang="fr-BE" sz="1800" dirty="0" smtClean="0"/>
                        <a:t>C4 : Quotas *</a:t>
                      </a:r>
                      <a:endParaRPr lang="fr-BE" sz="1800" dirty="0"/>
                    </a:p>
                  </a:txBody>
                  <a:tcPr marT="45709" marB="45709"/>
                </a:tc>
                <a:tc>
                  <a:txBody>
                    <a:bodyPr/>
                    <a:lstStyle/>
                    <a:p>
                      <a:r>
                        <a:rPr lang="fr-BE" sz="1800" dirty="0" smtClean="0"/>
                        <a:t>C4 : Quotas *</a:t>
                      </a:r>
                      <a:endParaRPr lang="fr-BE" sz="1800" dirty="0"/>
                    </a:p>
                  </a:txBody>
                  <a:tcPr marT="45709" marB="45709"/>
                </a:tc>
              </a:tr>
              <a:tr h="1204864">
                <a:tc>
                  <a:txBody>
                    <a:bodyPr/>
                    <a:lstStyle/>
                    <a:p>
                      <a:r>
                        <a:rPr lang="fr-BE" sz="1800" dirty="0" smtClean="0"/>
                        <a:t>* </a:t>
                      </a:r>
                      <a:r>
                        <a:rPr lang="fr-BE" sz="1200" dirty="0" smtClean="0"/>
                        <a:t>Possible grâce à passage</a:t>
                      </a:r>
                      <a:r>
                        <a:rPr lang="fr-BE" sz="1200" baseline="0" dirty="0" smtClean="0"/>
                        <a:t> obligé en usine, point de contrôle</a:t>
                      </a:r>
                      <a:endParaRPr lang="fr-BE" sz="1200" dirty="0"/>
                    </a:p>
                  </a:txBody>
                  <a:tcPr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dirty="0" smtClean="0"/>
                        <a:t>* </a:t>
                      </a:r>
                      <a:r>
                        <a:rPr lang="fr-BE" sz="1200" dirty="0" smtClean="0"/>
                        <a:t>Possible grâce à passage</a:t>
                      </a:r>
                      <a:r>
                        <a:rPr lang="fr-BE" sz="1200" baseline="0" dirty="0" smtClean="0"/>
                        <a:t> obligé en usine, point de contrôle</a:t>
                      </a:r>
                      <a:endParaRPr lang="fr-BE" sz="1200" dirty="0" smtClean="0"/>
                    </a:p>
                    <a:p>
                      <a:endParaRPr lang="fr-BE" sz="1800" dirty="0"/>
                    </a:p>
                  </a:txBody>
                  <a:tcPr marT="45709" marB="45709"/>
                </a:tc>
              </a:tr>
            </a:tbl>
          </a:graphicData>
        </a:graphic>
      </p:graphicFrame>
    </p:spTree>
    <p:extLst>
      <p:ext uri="{BB962C8B-B14F-4D97-AF65-F5344CB8AC3E}">
        <p14:creationId xmlns:p14="http://schemas.microsoft.com/office/powerpoint/2010/main" val="1452332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661" y="1727200"/>
            <a:ext cx="8154845" cy="4690533"/>
          </a:xfrm>
        </p:spPr>
        <p:txBody>
          <a:bodyPr>
            <a:normAutofit/>
          </a:bodyPr>
          <a:lstStyle/>
          <a:p>
            <a:pPr marL="0" indent="0">
              <a:buNone/>
            </a:pPr>
            <a:endParaRPr lang="en-US" sz="2800" dirty="0" smtClean="0">
              <a:solidFill>
                <a:schemeClr val="tx2"/>
              </a:solidFill>
            </a:endParaRPr>
          </a:p>
          <a:p>
            <a:pPr marL="0" indent="0">
              <a:buNone/>
            </a:pPr>
            <a:r>
              <a:rPr lang="en-US" sz="2800" dirty="0" smtClean="0">
                <a:solidFill>
                  <a:schemeClr val="tx2"/>
                </a:solidFill>
              </a:rPr>
              <a:t>To </a:t>
            </a:r>
            <a:r>
              <a:rPr lang="en-US" sz="2800" dirty="0">
                <a:solidFill>
                  <a:schemeClr val="tx2"/>
                </a:solidFill>
              </a:rPr>
              <a:t>compensate for this huge constraint that determines their </a:t>
            </a:r>
            <a:r>
              <a:rPr lang="en-US" sz="2800" dirty="0" smtClean="0">
                <a:solidFill>
                  <a:schemeClr val="tx2"/>
                </a:solidFill>
              </a:rPr>
              <a:t>income, family </a:t>
            </a:r>
            <a:r>
              <a:rPr lang="en-US" sz="2800" dirty="0">
                <a:solidFill>
                  <a:schemeClr val="tx2"/>
                </a:solidFill>
              </a:rPr>
              <a:t>farms must rely on two external </a:t>
            </a:r>
            <a:r>
              <a:rPr lang="en-US" sz="2800" dirty="0" smtClean="0">
                <a:solidFill>
                  <a:schemeClr val="tx2"/>
                </a:solidFill>
              </a:rPr>
              <a:t>resources:</a:t>
            </a:r>
          </a:p>
          <a:p>
            <a:pPr marL="628650" indent="-514350">
              <a:buFont typeface="+mj-lt"/>
              <a:buAutoNum type="arabicPeriod"/>
            </a:pPr>
            <a:r>
              <a:rPr lang="en-US" sz="2800" dirty="0">
                <a:solidFill>
                  <a:schemeClr val="tx2"/>
                </a:solidFill>
              </a:rPr>
              <a:t>F</a:t>
            </a:r>
            <a:r>
              <a:rPr lang="en-US" sz="2800" dirty="0" smtClean="0">
                <a:solidFill>
                  <a:schemeClr val="tx2"/>
                </a:solidFill>
              </a:rPr>
              <a:t>avorable </a:t>
            </a:r>
            <a:r>
              <a:rPr lang="en-US" sz="2800" dirty="0">
                <a:solidFill>
                  <a:schemeClr val="tx2"/>
                </a:solidFill>
              </a:rPr>
              <a:t>agricultural and trade </a:t>
            </a:r>
            <a:r>
              <a:rPr lang="en-US" sz="2800" dirty="0" smtClean="0">
                <a:solidFill>
                  <a:schemeClr val="tx2"/>
                </a:solidFill>
              </a:rPr>
              <a:t>policies</a:t>
            </a:r>
          </a:p>
          <a:p>
            <a:pPr marL="628650" indent="-514350">
              <a:buFont typeface="+mj-lt"/>
              <a:buAutoNum type="arabicPeriod"/>
            </a:pPr>
            <a:r>
              <a:rPr lang="en-US" sz="2800" dirty="0" smtClean="0">
                <a:solidFill>
                  <a:schemeClr val="tx2"/>
                </a:solidFill>
              </a:rPr>
              <a:t>Collective action to organize the </a:t>
            </a:r>
            <a:r>
              <a:rPr lang="en-US" sz="2800" dirty="0">
                <a:solidFill>
                  <a:schemeClr val="tx2"/>
                </a:solidFill>
              </a:rPr>
              <a:t>marketing of </a:t>
            </a:r>
            <a:r>
              <a:rPr lang="en-US" sz="2800" dirty="0" smtClean="0">
                <a:solidFill>
                  <a:schemeClr val="tx2"/>
                </a:solidFill>
              </a:rPr>
              <a:t>production</a:t>
            </a:r>
            <a:r>
              <a:rPr lang="en-US" sz="2800" dirty="0" smtClean="0"/>
              <a:t/>
            </a:r>
            <a:br>
              <a:rPr lang="en-US" sz="2800" dirty="0" smtClean="0"/>
            </a:br>
            <a:endParaRPr lang="en-US" sz="2800" dirty="0" smtClean="0"/>
          </a:p>
          <a:p>
            <a:pPr>
              <a:buFontTx/>
              <a:buChar char="-"/>
            </a:pPr>
            <a:endParaRPr lang="en-GB" sz="3000" dirty="0" smtClean="0"/>
          </a:p>
          <a:p>
            <a:pPr marL="800100" lvl="2" indent="0">
              <a:buNone/>
            </a:pPr>
            <a:endParaRPr lang="en-US" dirty="0"/>
          </a:p>
          <a:p>
            <a:pPr marL="800100" lvl="2" indent="0">
              <a:buNone/>
            </a:pPr>
            <a:endParaRPr lang="en-US" dirty="0" smtClean="0"/>
          </a:p>
          <a:p>
            <a:pPr marL="914400" lvl="1" indent="-514350"/>
            <a:endParaRPr lang="en-GB" b="1" u="sng" dirty="0" smtClean="0"/>
          </a:p>
          <a:p>
            <a:pPr marL="0" indent="0">
              <a:buNone/>
            </a:pPr>
            <a:endParaRPr lang="fr-FR" sz="2400" dirty="0"/>
          </a:p>
        </p:txBody>
      </p:sp>
      <p:pic>
        <p:nvPicPr>
          <p:cNvPr id="6"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
        <p:nvSpPr>
          <p:cNvPr id="4" name="Titre 1"/>
          <p:cNvSpPr>
            <a:spLocks noGrp="1"/>
          </p:cNvSpPr>
          <p:nvPr>
            <p:ph type="title"/>
          </p:nvPr>
        </p:nvSpPr>
        <p:spPr>
          <a:xfrm>
            <a:off x="695506" y="317047"/>
            <a:ext cx="7620000" cy="1279524"/>
          </a:xfrm>
          <a:solidFill>
            <a:schemeClr val="bg2"/>
          </a:solidFill>
        </p:spPr>
        <p:txBody>
          <a:bodyPr>
            <a:normAutofit fontScale="90000"/>
          </a:bodyPr>
          <a:lstStyle/>
          <a:p>
            <a:pPr lvl="1" algn="l" defTabSz="457200" rtl="0">
              <a:spcBef>
                <a:spcPct val="0"/>
              </a:spcBef>
            </a:pPr>
            <a:r>
              <a:rPr lang="en-US" sz="2700" b="1" dirty="0" smtClean="0">
                <a:solidFill>
                  <a:schemeClr val="tx2"/>
                </a:solidFill>
              </a:rPr>
              <a:t>Family farms are in an extremely weak position when they have  to sell their products</a:t>
            </a:r>
            <a:r>
              <a:rPr lang="en-US" sz="3000" dirty="0" smtClean="0">
                <a:solidFill>
                  <a:schemeClr val="tx2"/>
                </a:solidFill>
              </a:rPr>
              <a:t/>
            </a:r>
            <a:br>
              <a:rPr lang="en-US" sz="3000" dirty="0" smtClean="0">
                <a:solidFill>
                  <a:schemeClr val="tx2"/>
                </a:solidFill>
              </a:rPr>
            </a:br>
            <a:endParaRPr lang="fr-FR" sz="3000" b="1" kern="1200" dirty="0">
              <a:solidFill>
                <a:schemeClr val="tx2"/>
              </a:solidFill>
              <a:latin typeface="+mn-lt"/>
              <a:ea typeface="+mn-ea"/>
              <a:cs typeface="+mn-cs"/>
            </a:endParaRPr>
          </a:p>
        </p:txBody>
      </p:sp>
    </p:spTree>
    <p:extLst>
      <p:ext uri="{BB962C8B-B14F-4D97-AF65-F5344CB8AC3E}">
        <p14:creationId xmlns:p14="http://schemas.microsoft.com/office/powerpoint/2010/main" val="76412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2"/>
          </a:solidFill>
        </p:spPr>
        <p:txBody>
          <a:bodyPr>
            <a:normAutofit/>
          </a:bodyPr>
          <a:lstStyle/>
          <a:p>
            <a:pPr lvl="1" algn="l" defTabSz="457200" rtl="0">
              <a:spcBef>
                <a:spcPct val="0"/>
              </a:spcBef>
            </a:pPr>
            <a:r>
              <a:rPr lang="en-US" sz="3000" b="1" kern="1200" dirty="0" smtClean="0">
                <a:solidFill>
                  <a:schemeClr val="tx2"/>
                </a:solidFill>
                <a:latin typeface="+mn-lt"/>
                <a:ea typeface="+mn-ea"/>
                <a:cs typeface="+mn-cs"/>
              </a:rPr>
              <a:t>Imbalances </a:t>
            </a:r>
            <a:r>
              <a:rPr lang="en-US" sz="3000" b="1" kern="1200" dirty="0">
                <a:solidFill>
                  <a:schemeClr val="tx2"/>
                </a:solidFill>
                <a:latin typeface="+mn-lt"/>
                <a:ea typeface="+mn-ea"/>
                <a:cs typeface="+mn-cs"/>
              </a:rPr>
              <a:t>in bargaining power </a:t>
            </a:r>
            <a:endParaRPr lang="fr-FR" sz="3000" b="1" kern="1200" dirty="0">
              <a:solidFill>
                <a:schemeClr val="tx2"/>
              </a:solidFill>
              <a:latin typeface="+mn-lt"/>
              <a:ea typeface="+mn-ea"/>
              <a:cs typeface="+mn-cs"/>
            </a:endParaRPr>
          </a:p>
        </p:txBody>
      </p:sp>
      <p:graphicFrame>
        <p:nvGraphicFramePr>
          <p:cNvPr id="5" name="Tableau 4"/>
          <p:cNvGraphicFramePr>
            <a:graphicFrameLocks noGrp="1"/>
          </p:cNvGraphicFramePr>
          <p:nvPr>
            <p:extLst>
              <p:ext uri="{D42A27DB-BD31-4B8C-83A1-F6EECF244321}">
                <p14:modId xmlns:p14="http://schemas.microsoft.com/office/powerpoint/2010/main" val="3702992129"/>
              </p:ext>
            </p:extLst>
          </p:nvPr>
        </p:nvGraphicFramePr>
        <p:xfrm>
          <a:off x="455341" y="1585278"/>
          <a:ext cx="7620000" cy="3403600"/>
        </p:xfrm>
        <a:graphic>
          <a:graphicData uri="http://schemas.openxmlformats.org/drawingml/2006/table">
            <a:tbl>
              <a:tblPr firstRow="1" bandRow="1">
                <a:tableStyleId>{5C22544A-7EE6-4342-B048-85BDC9FD1C3A}</a:tableStyleId>
              </a:tblPr>
              <a:tblGrid>
                <a:gridCol w="4170557"/>
                <a:gridCol w="344944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none" cap="all" baseline="0" dirty="0" smtClean="0">
                          <a:latin typeface="+mn-lt"/>
                          <a:cs typeface="Times New Roman" pitchFamily="18" charset="0"/>
                        </a:rPr>
                        <a:t>Modern firms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none" kern="1200" cap="all" baseline="0" dirty="0" smtClean="0">
                          <a:solidFill>
                            <a:schemeClr val="lt1"/>
                          </a:solidFill>
                          <a:latin typeface="+mn-lt"/>
                          <a:ea typeface="+mn-ea"/>
                          <a:cs typeface="Times New Roman" pitchFamily="18" charset="0"/>
                        </a:rPr>
                        <a:t>Family farming</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0" kern="1200" dirty="0" smtClean="0">
                          <a:solidFill>
                            <a:schemeClr val="dk1"/>
                          </a:solidFill>
                          <a:latin typeface="+mn-lt"/>
                          <a:ea typeface="+mn-ea"/>
                          <a:cs typeface="Times New Roman" pitchFamily="18" charset="0"/>
                        </a:rPr>
                        <a:t>Try to organize or plan their environment at national scale first, at the global one afterwards.</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700" b="0" kern="1200" dirty="0">
                        <a:solidFill>
                          <a:schemeClr val="dk1"/>
                        </a:solidFill>
                        <a:latin typeface="+mn-lt"/>
                        <a:ea typeface="+mn-ea"/>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0" kern="1200" dirty="0" smtClean="0">
                          <a:solidFill>
                            <a:schemeClr val="dk1"/>
                          </a:solidFill>
                          <a:latin typeface="+mn-lt"/>
                          <a:ea typeface="+mn-ea"/>
                          <a:cs typeface="Times New Roman" pitchFamily="18" charset="0"/>
                        </a:rPr>
                        <a:t>Small and scattered farms</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700" b="0" kern="1200" dirty="0">
                        <a:solidFill>
                          <a:schemeClr val="dk1"/>
                        </a:solidFill>
                        <a:latin typeface="+mn-lt"/>
                        <a:ea typeface="+mn-ea"/>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0" kern="1200" dirty="0" smtClean="0">
                          <a:solidFill>
                            <a:schemeClr val="dk1"/>
                          </a:solidFill>
                          <a:latin typeface="+mn-lt"/>
                          <a:ea typeface="+mn-ea"/>
                          <a:cs typeface="Times New Roman" pitchFamily="18" charset="0"/>
                        </a:rPr>
                        <a:t>Try to manage/control their market:</a:t>
                      </a:r>
                    </a:p>
                    <a:p>
                      <a:pPr marL="0" marR="0" indent="0" algn="l" defTabSz="914400" rtl="0" eaLnBrk="1" fontAlgn="auto" latinLnBrk="0" hangingPunct="1">
                        <a:lnSpc>
                          <a:spcPct val="100000"/>
                        </a:lnSpc>
                        <a:spcBef>
                          <a:spcPts val="0"/>
                        </a:spcBef>
                        <a:spcAft>
                          <a:spcPts val="0"/>
                        </a:spcAft>
                        <a:buClrTx/>
                        <a:buSzTx/>
                        <a:buFontTx/>
                        <a:buNone/>
                        <a:tabLst/>
                        <a:defRPr/>
                      </a:pPr>
                      <a:r>
                        <a:rPr lang="en-GB" sz="1700" b="0" kern="1200" dirty="0" smtClean="0">
                          <a:solidFill>
                            <a:schemeClr val="dk1"/>
                          </a:solidFill>
                          <a:latin typeface="+mn-lt"/>
                          <a:ea typeface="+mn-ea"/>
                          <a:cs typeface="Times New Roman" pitchFamily="18" charset="0"/>
                        </a:rPr>
                        <a:t>- Trends of monopoly : Mergers and acquisitions  protection versus </a:t>
                      </a:r>
                    </a:p>
                    <a:p>
                      <a:pPr marL="0" marR="0" indent="0" algn="l" defTabSz="914400" rtl="0" eaLnBrk="1" fontAlgn="auto" latinLnBrk="0" hangingPunct="1">
                        <a:lnSpc>
                          <a:spcPct val="100000"/>
                        </a:lnSpc>
                        <a:spcBef>
                          <a:spcPts val="0"/>
                        </a:spcBef>
                        <a:spcAft>
                          <a:spcPts val="0"/>
                        </a:spcAft>
                        <a:buClrTx/>
                        <a:buSzTx/>
                        <a:buFontTx/>
                        <a:buNone/>
                        <a:tabLst/>
                        <a:defRPr/>
                      </a:pPr>
                      <a:r>
                        <a:rPr lang="en-GB" sz="1700" b="0" kern="1200" dirty="0" smtClean="0">
                          <a:solidFill>
                            <a:schemeClr val="dk1"/>
                          </a:solidFill>
                          <a:latin typeface="+mn-lt"/>
                          <a:ea typeface="+mn-ea"/>
                          <a:cs typeface="Times New Roman" pitchFamily="18" charset="0"/>
                        </a:rPr>
                        <a:t>- Isolation strategies: to extract themselves from general competition : innovation efforts, patents, products differentiation, niche market, specific marketing approach,…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0" kern="1200" dirty="0" smtClean="0">
                          <a:solidFill>
                            <a:schemeClr val="dk1"/>
                          </a:solidFill>
                          <a:latin typeface="+mn-lt"/>
                          <a:ea typeface="+mn-ea"/>
                          <a:cs typeface="Times New Roman" pitchFamily="18" charset="0"/>
                        </a:rPr>
                        <a:t>Weak commercial position in front of those new firms</a:t>
                      </a:r>
                      <a:r>
                        <a:rPr lang="en-GB" sz="1700" b="0" kern="1200" baseline="0" dirty="0" smtClean="0">
                          <a:solidFill>
                            <a:schemeClr val="dk1"/>
                          </a:solidFill>
                          <a:latin typeface="+mn-lt"/>
                          <a:ea typeface="+mn-ea"/>
                          <a:cs typeface="Times New Roman" pitchFamily="18" charset="0"/>
                        </a:rPr>
                        <a:t> (d</a:t>
                      </a:r>
                      <a:r>
                        <a:rPr lang="en-GB" sz="1700" b="0" kern="1200" dirty="0" smtClean="0">
                          <a:solidFill>
                            <a:schemeClr val="dk1"/>
                          </a:solidFill>
                          <a:latin typeface="+mn-lt"/>
                          <a:ea typeface="+mn-ea"/>
                          <a:cs typeface="Times New Roman" pitchFamily="18" charset="0"/>
                        </a:rPr>
                        <a:t>emographic pressure + lack of non-agricultural jobs = presence of lots of manpower in rural areas, provoking lots of competition for land access and sales of the product,…)</a:t>
                      </a:r>
                    </a:p>
                  </a:txBody>
                  <a:tcPr/>
                </a:tc>
              </a:tr>
            </a:tbl>
          </a:graphicData>
        </a:graphic>
      </p:graphicFrame>
      <p:sp>
        <p:nvSpPr>
          <p:cNvPr id="7" name="ZoneTexte 6"/>
          <p:cNvSpPr txBox="1"/>
          <p:nvPr/>
        </p:nvSpPr>
        <p:spPr>
          <a:xfrm>
            <a:off x="613317" y="4988878"/>
            <a:ext cx="7304048" cy="1754326"/>
          </a:xfrm>
          <a:prstGeom prst="rect">
            <a:avLst/>
          </a:prstGeom>
          <a:noFill/>
        </p:spPr>
        <p:txBody>
          <a:bodyPr wrap="square" rtlCol="0">
            <a:spAutoFit/>
          </a:bodyPr>
          <a:lstStyle/>
          <a:p>
            <a:endParaRPr lang="en-US" b="1" dirty="0" smtClean="0">
              <a:cs typeface="Times New Roman" pitchFamily="18" charset="0"/>
            </a:endParaRPr>
          </a:p>
          <a:p>
            <a:pPr defTabSz="914400">
              <a:defRPr/>
            </a:pPr>
            <a:r>
              <a:rPr lang="en-GB" b="1" dirty="0" smtClean="0">
                <a:solidFill>
                  <a:schemeClr val="dk1"/>
                </a:solidFill>
                <a:cs typeface="Times New Roman" pitchFamily="18" charset="0"/>
                <a:sym typeface="Wingdings" pitchFamily="2" charset="2"/>
              </a:rPr>
              <a:t> Family Farms have </a:t>
            </a:r>
            <a:r>
              <a:rPr lang="en-GB" b="1" dirty="0">
                <a:solidFill>
                  <a:schemeClr val="dk1"/>
                </a:solidFill>
                <a:cs typeface="Times New Roman" pitchFamily="18" charset="0"/>
                <a:sym typeface="Wingdings" pitchFamily="2" charset="2"/>
              </a:rPr>
              <a:t>n</a:t>
            </a:r>
            <a:r>
              <a:rPr lang="en-GB" b="1" dirty="0" smtClean="0">
                <a:solidFill>
                  <a:schemeClr val="dk1"/>
                </a:solidFill>
                <a:cs typeface="Times New Roman" pitchFamily="18" charset="0"/>
              </a:rPr>
              <a:t>o </a:t>
            </a:r>
            <a:r>
              <a:rPr lang="fr-FR" b="1" dirty="0" err="1">
                <a:solidFill>
                  <a:schemeClr val="dk1"/>
                </a:solidFill>
                <a:cs typeface="Times New Roman" pitchFamily="18" charset="0"/>
              </a:rPr>
              <a:t>weight</a:t>
            </a:r>
            <a:r>
              <a:rPr lang="en-GB" b="1" dirty="0">
                <a:solidFill>
                  <a:schemeClr val="dk1"/>
                </a:solidFill>
                <a:cs typeface="Times New Roman" pitchFamily="18" charset="0"/>
              </a:rPr>
              <a:t> in front of</a:t>
            </a:r>
          </a:p>
          <a:p>
            <a:pPr marL="742950" lvl="1" indent="-285750" defTabSz="914400">
              <a:buFontTx/>
              <a:buChar char="-"/>
              <a:defRPr/>
            </a:pPr>
            <a:r>
              <a:rPr lang="en-GB" dirty="0" smtClean="0">
                <a:solidFill>
                  <a:schemeClr val="dk1"/>
                </a:solidFill>
                <a:cs typeface="Times New Roman" pitchFamily="18" charset="0"/>
              </a:rPr>
              <a:t>modern </a:t>
            </a:r>
            <a:r>
              <a:rPr lang="en-GB" dirty="0">
                <a:solidFill>
                  <a:schemeClr val="dk1"/>
                </a:solidFill>
                <a:cs typeface="Times New Roman" pitchFamily="18" charset="0"/>
              </a:rPr>
              <a:t>Firms* </a:t>
            </a:r>
            <a:r>
              <a:rPr lang="en-GB" dirty="0" smtClean="0">
                <a:solidFill>
                  <a:schemeClr val="dk1"/>
                </a:solidFill>
                <a:cs typeface="Times New Roman" pitchFamily="18" charset="0"/>
              </a:rPr>
              <a:t>(unperfected </a:t>
            </a:r>
            <a:r>
              <a:rPr lang="en-GB" dirty="0">
                <a:solidFill>
                  <a:schemeClr val="dk1"/>
                </a:solidFill>
                <a:cs typeface="Times New Roman" pitchFamily="18" charset="0"/>
              </a:rPr>
              <a:t>market with great competition : </a:t>
            </a:r>
            <a:r>
              <a:rPr lang="en-GB" dirty="0" err="1" smtClean="0">
                <a:solidFill>
                  <a:schemeClr val="dk1"/>
                </a:solidFill>
                <a:cs typeface="Times New Roman" pitchFamily="18" charset="0"/>
              </a:rPr>
              <a:t>oligopsony</a:t>
            </a:r>
            <a:r>
              <a:rPr lang="en-GB" dirty="0" smtClean="0">
                <a:solidFill>
                  <a:schemeClr val="dk1"/>
                </a:solidFill>
                <a:cs typeface="Times New Roman" pitchFamily="18" charset="0"/>
              </a:rPr>
              <a:t>)</a:t>
            </a:r>
          </a:p>
          <a:p>
            <a:pPr marL="742950" lvl="1" indent="-285750" defTabSz="914400">
              <a:buFontTx/>
              <a:buChar char="-"/>
              <a:defRPr/>
            </a:pPr>
            <a:r>
              <a:rPr lang="en-GB" dirty="0" smtClean="0">
                <a:solidFill>
                  <a:schemeClr val="dk1"/>
                </a:solidFill>
                <a:cs typeface="Times New Roman" pitchFamily="18" charset="0"/>
              </a:rPr>
              <a:t>the </a:t>
            </a:r>
            <a:r>
              <a:rPr lang="en-GB" dirty="0">
                <a:solidFill>
                  <a:schemeClr val="dk1"/>
                </a:solidFill>
                <a:cs typeface="Times New Roman" pitchFamily="18" charset="0"/>
              </a:rPr>
              <a:t>Market (unable to influence the market in order to decrease its volatility</a:t>
            </a:r>
            <a:r>
              <a:rPr lang="en-GB" dirty="0" smtClean="0">
                <a:solidFill>
                  <a:schemeClr val="dk1"/>
                </a:solidFill>
                <a:cs typeface="Times New Roman" pitchFamily="18" charset="0"/>
              </a:rPr>
              <a:t>,…)</a:t>
            </a:r>
            <a:endParaRPr lang="en-GB" dirty="0">
              <a:solidFill>
                <a:schemeClr val="dk1"/>
              </a:solidFill>
              <a:cs typeface="Times New Roman" pitchFamily="18" charset="0"/>
            </a:endParaRPr>
          </a:p>
        </p:txBody>
      </p:sp>
      <p:pic>
        <p:nvPicPr>
          <p:cNvPr id="8"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57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2171"/>
            <a:ext cx="7620000" cy="5718629"/>
          </a:xfrm>
        </p:spPr>
        <p:txBody>
          <a:bodyPr>
            <a:normAutofit fontScale="25000" lnSpcReduction="20000"/>
          </a:bodyPr>
          <a:lstStyle/>
          <a:p>
            <a:pPr marL="0" indent="0">
              <a:buNone/>
            </a:pPr>
            <a:r>
              <a:rPr lang="en-GB" sz="8800" b="1" dirty="0">
                <a:solidFill>
                  <a:schemeClr val="tx2"/>
                </a:solidFill>
              </a:rPr>
              <a:t>Utility of Collective Action a</a:t>
            </a:r>
            <a:r>
              <a:rPr lang="fr-FR" sz="8800" b="1" dirty="0" err="1">
                <a:solidFill>
                  <a:schemeClr val="tx2"/>
                </a:solidFill>
              </a:rPr>
              <a:t>iming</a:t>
            </a:r>
            <a:r>
              <a:rPr lang="fr-FR" sz="8800" b="1" dirty="0">
                <a:solidFill>
                  <a:schemeClr val="tx2"/>
                </a:solidFill>
              </a:rPr>
              <a:t> </a:t>
            </a:r>
            <a:r>
              <a:rPr lang="fr-FR" sz="8800" b="1" dirty="0" err="1">
                <a:solidFill>
                  <a:schemeClr val="tx2"/>
                </a:solidFill>
              </a:rPr>
              <a:t>at</a:t>
            </a:r>
            <a:r>
              <a:rPr lang="fr-FR" sz="8800" b="1" dirty="0">
                <a:solidFill>
                  <a:schemeClr val="tx2"/>
                </a:solidFill>
              </a:rPr>
              <a:t> a </a:t>
            </a:r>
            <a:r>
              <a:rPr lang="fr-FR" sz="8800" b="1" dirty="0" err="1">
                <a:solidFill>
                  <a:schemeClr val="tx2"/>
                </a:solidFill>
              </a:rPr>
              <a:t>market</a:t>
            </a:r>
            <a:r>
              <a:rPr lang="fr-FR" sz="8800" b="1" dirty="0">
                <a:solidFill>
                  <a:schemeClr val="tx2"/>
                </a:solidFill>
              </a:rPr>
              <a:t> </a:t>
            </a:r>
            <a:r>
              <a:rPr lang="fr-FR" sz="8800" b="1" dirty="0" err="1">
                <a:solidFill>
                  <a:schemeClr val="tx2"/>
                </a:solidFill>
              </a:rPr>
              <a:t>empowerment</a:t>
            </a:r>
            <a:r>
              <a:rPr lang="en-GB" sz="8800" b="1" dirty="0">
                <a:solidFill>
                  <a:schemeClr val="tx2"/>
                </a:solidFill>
              </a:rPr>
              <a:t> </a:t>
            </a:r>
            <a:r>
              <a:rPr lang="en-GB" sz="8600" dirty="0" smtClean="0">
                <a:solidFill>
                  <a:schemeClr val="tx2"/>
                </a:solidFill>
              </a:rPr>
              <a:t>Together</a:t>
            </a:r>
            <a:r>
              <a:rPr lang="en-GB" sz="8600" dirty="0">
                <a:solidFill>
                  <a:schemeClr val="tx2"/>
                </a:solidFill>
              </a:rPr>
              <a:t>, farmers have an important commercial weight, </a:t>
            </a:r>
            <a:r>
              <a:rPr lang="en-GB" sz="8600" dirty="0" smtClean="0">
                <a:solidFill>
                  <a:schemeClr val="tx2"/>
                </a:solidFill>
              </a:rPr>
              <a:t>which alone </a:t>
            </a:r>
            <a:r>
              <a:rPr lang="en-GB" sz="8600" dirty="0">
                <a:solidFill>
                  <a:schemeClr val="tx2"/>
                </a:solidFill>
              </a:rPr>
              <a:t>they do not </a:t>
            </a:r>
            <a:r>
              <a:rPr lang="en-GB" sz="8600" dirty="0" smtClean="0">
                <a:solidFill>
                  <a:schemeClr val="tx2"/>
                </a:solidFill>
              </a:rPr>
              <a:t>have.</a:t>
            </a:r>
            <a:r>
              <a:rPr lang="en-GB" sz="8600" dirty="0">
                <a:solidFill>
                  <a:schemeClr val="tx2"/>
                </a:solidFill>
              </a:rPr>
              <a:t> </a:t>
            </a:r>
            <a:r>
              <a:rPr lang="en-GB" sz="8600" dirty="0" smtClean="0">
                <a:solidFill>
                  <a:schemeClr val="tx2"/>
                </a:solidFill>
              </a:rPr>
              <a:t>A </a:t>
            </a:r>
            <a:r>
              <a:rPr lang="en-GB" sz="8600" dirty="0">
                <a:solidFill>
                  <a:schemeClr val="tx2"/>
                </a:solidFill>
              </a:rPr>
              <a:t>CA allows farmers to decrease the differences between market powers which is bad for them (determination of prices</a:t>
            </a:r>
            <a:r>
              <a:rPr lang="en-GB" sz="8600" dirty="0" smtClean="0">
                <a:solidFill>
                  <a:schemeClr val="tx2"/>
                </a:solidFill>
              </a:rPr>
              <a:t>,…)</a:t>
            </a:r>
          </a:p>
          <a:p>
            <a:pPr marL="0" indent="0">
              <a:buNone/>
            </a:pPr>
            <a:r>
              <a:rPr lang="en-GB" sz="8600" dirty="0">
                <a:solidFill>
                  <a:schemeClr val="tx2"/>
                </a:solidFill>
              </a:rPr>
              <a:t>The CA can be an efficient way to farmers Market </a:t>
            </a:r>
            <a:r>
              <a:rPr lang="en-GB" sz="8600" dirty="0" smtClean="0">
                <a:solidFill>
                  <a:schemeClr val="tx2"/>
                </a:solidFill>
              </a:rPr>
              <a:t>Empowerment</a:t>
            </a:r>
          </a:p>
          <a:p>
            <a:pPr marL="0" indent="0">
              <a:buNone/>
            </a:pPr>
            <a:r>
              <a:rPr lang="en-GB" sz="8600" dirty="0" smtClean="0">
                <a:solidFill>
                  <a:schemeClr val="tx2"/>
                </a:solidFill>
              </a:rPr>
              <a:t>But the </a:t>
            </a:r>
            <a:r>
              <a:rPr lang="en-GB" sz="8600" dirty="0">
                <a:solidFill>
                  <a:schemeClr val="tx2"/>
                </a:solidFill>
              </a:rPr>
              <a:t>CA must respond to a need (i.e. when individual actions aren’t working or are inappropriate) and bring benefits to the </a:t>
            </a:r>
            <a:r>
              <a:rPr lang="en-GB" sz="8600" dirty="0" smtClean="0">
                <a:solidFill>
                  <a:schemeClr val="tx2"/>
                </a:solidFill>
              </a:rPr>
              <a:t>participants</a:t>
            </a:r>
          </a:p>
          <a:p>
            <a:pPr marL="0" indent="0">
              <a:buNone/>
            </a:pPr>
            <a:r>
              <a:rPr lang="en-GB" sz="8600" dirty="0" smtClean="0">
                <a:solidFill>
                  <a:schemeClr val="tx2"/>
                </a:solidFill>
              </a:rPr>
              <a:t>Compared </a:t>
            </a:r>
            <a:r>
              <a:rPr lang="en-GB" sz="8600" dirty="0">
                <a:solidFill>
                  <a:schemeClr val="tx2"/>
                </a:solidFill>
              </a:rPr>
              <a:t>to a number of individual actions, a CA can bring up lots of  benefits but it represents a cost as well. This cost is a need </a:t>
            </a:r>
            <a:r>
              <a:rPr lang="en-GB" sz="8800" dirty="0">
                <a:solidFill>
                  <a:schemeClr val="tx2"/>
                </a:solidFill>
              </a:rPr>
              <a:t>for discipline and overtaking individuals reticence's.</a:t>
            </a:r>
          </a:p>
          <a:p>
            <a:pPr marL="114300" indent="0">
              <a:buNone/>
            </a:pPr>
            <a:r>
              <a:rPr lang="en-GB" sz="9600" b="1" dirty="0">
                <a:solidFill>
                  <a:schemeClr val="tx2"/>
                </a:solidFill>
              </a:rPr>
              <a:t>The constraint of competition rules </a:t>
            </a:r>
            <a:endParaRPr lang="fr-FR" sz="9600" b="1" dirty="0">
              <a:solidFill>
                <a:schemeClr val="tx2"/>
              </a:solidFill>
            </a:endParaRPr>
          </a:p>
          <a:p>
            <a:pPr marL="114300" indent="0">
              <a:buNone/>
            </a:pPr>
            <a:r>
              <a:rPr lang="en-GB" sz="8800" dirty="0">
                <a:solidFill>
                  <a:schemeClr val="tx2"/>
                </a:solidFill>
              </a:rPr>
              <a:t>Certain CA in commercial sector come very quickly  across competition rules ( Forbidding of inter-enterprises agreements, concerted marketing actions, which would threat the competition game)</a:t>
            </a:r>
            <a:endParaRPr lang="fr-FR" sz="8800" dirty="0">
              <a:solidFill>
                <a:schemeClr val="tx2"/>
              </a:solidFill>
            </a:endParaRPr>
          </a:p>
          <a:p>
            <a:pPr marL="0" indent="0">
              <a:buNone/>
            </a:pPr>
            <a:r>
              <a:rPr lang="en-GB" sz="8800" dirty="0" smtClean="0">
                <a:solidFill>
                  <a:schemeClr val="tx2"/>
                </a:solidFill>
              </a:rPr>
              <a:t>Actually there is an undifferentiated approach of </a:t>
            </a:r>
            <a:r>
              <a:rPr lang="en-GB" sz="8800" dirty="0">
                <a:solidFill>
                  <a:schemeClr val="tx2"/>
                </a:solidFill>
              </a:rPr>
              <a:t>competition </a:t>
            </a:r>
            <a:r>
              <a:rPr lang="en-GB" sz="8800" dirty="0" smtClean="0">
                <a:solidFill>
                  <a:schemeClr val="tx2"/>
                </a:solidFill>
              </a:rPr>
              <a:t>rules to the big firm as to the small one (the disparity in term of market power is not taken into account</a:t>
            </a:r>
            <a:endParaRPr lang="fr-FR" sz="8800" dirty="0">
              <a:solidFill>
                <a:schemeClr val="tx2"/>
              </a:solidFill>
            </a:endParaRPr>
          </a:p>
          <a:p>
            <a:pPr marL="0" indent="0">
              <a:buNone/>
            </a:pPr>
            <a:endParaRPr lang="en-GB" sz="6400" dirty="0">
              <a:latin typeface="Arial"/>
              <a:cs typeface="Arial"/>
            </a:endParaRPr>
          </a:p>
          <a:p>
            <a:pPr marL="0" indent="0">
              <a:buNone/>
            </a:pPr>
            <a:endParaRPr lang="en-GB" dirty="0">
              <a:latin typeface="Arial"/>
              <a:cs typeface="Arial"/>
            </a:endParaRPr>
          </a:p>
          <a:p>
            <a:endParaRPr lang="fr-FR" dirty="0"/>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28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51543"/>
            <a:ext cx="7620000" cy="5849257"/>
          </a:xfrm>
        </p:spPr>
        <p:txBody>
          <a:bodyPr>
            <a:normAutofit/>
          </a:bodyPr>
          <a:lstStyle/>
          <a:p>
            <a:pPr marL="114300" indent="0">
              <a:buNone/>
            </a:pPr>
            <a:r>
              <a:rPr lang="en-GB" sz="2400" b="1" dirty="0">
                <a:solidFill>
                  <a:schemeClr val="tx2"/>
                </a:solidFill>
              </a:rPr>
              <a:t>Differentiated implementation of competition </a:t>
            </a:r>
            <a:r>
              <a:rPr lang="en-GB" sz="2400" b="1" dirty="0" smtClean="0">
                <a:solidFill>
                  <a:schemeClr val="tx2"/>
                </a:solidFill>
              </a:rPr>
              <a:t>rules will be much better</a:t>
            </a:r>
            <a:endParaRPr lang="fr-FR" sz="2400" b="1" dirty="0">
              <a:solidFill>
                <a:schemeClr val="tx2"/>
              </a:solidFill>
            </a:endParaRPr>
          </a:p>
          <a:p>
            <a:pPr marL="114300" indent="0">
              <a:buNone/>
            </a:pPr>
            <a:r>
              <a:rPr lang="en-GB" dirty="0" smtClean="0"/>
              <a:t>Distinction </a:t>
            </a:r>
            <a:r>
              <a:rPr lang="en-GB" dirty="0"/>
              <a:t>of 2 parts in modern economy, with two </a:t>
            </a:r>
            <a:r>
              <a:rPr lang="en-GB" dirty="0" smtClean="0"/>
              <a:t>very different </a:t>
            </a:r>
            <a:r>
              <a:rPr lang="en-GB" dirty="0"/>
              <a:t>market power:</a:t>
            </a:r>
            <a:endParaRPr lang="fr-FR" dirty="0"/>
          </a:p>
          <a:p>
            <a:pPr marL="114300" indent="0">
              <a:buNone/>
            </a:pPr>
            <a:r>
              <a:rPr lang="en-GB" dirty="0"/>
              <a:t> </a:t>
            </a:r>
            <a:r>
              <a:rPr lang="en-GB" b="1" dirty="0" smtClean="0"/>
              <a:t>Planning </a:t>
            </a:r>
            <a:r>
              <a:rPr lang="en-GB" b="1" dirty="0"/>
              <a:t>system </a:t>
            </a:r>
            <a:r>
              <a:rPr lang="en-GB" b="1" dirty="0" smtClean="0"/>
              <a:t>  </a:t>
            </a:r>
            <a:r>
              <a:rPr lang="en-GB" dirty="0" err="1" smtClean="0"/>
              <a:t>vs</a:t>
            </a:r>
            <a:r>
              <a:rPr lang="en-GB" dirty="0" smtClean="0"/>
              <a:t> </a:t>
            </a:r>
            <a:r>
              <a:rPr lang="en-GB" dirty="0"/>
              <a:t>	</a:t>
            </a:r>
            <a:r>
              <a:rPr lang="en-GB" b="1" dirty="0"/>
              <a:t>Market system</a:t>
            </a:r>
            <a:endParaRPr lang="fr-FR" dirty="0"/>
          </a:p>
          <a:p>
            <a:pPr marL="114300" indent="0">
              <a:buNone/>
            </a:pPr>
            <a:r>
              <a:rPr lang="en-GB" b="1" dirty="0" smtClean="0"/>
              <a:t>(</a:t>
            </a:r>
            <a:r>
              <a:rPr lang="en-GB" dirty="0"/>
              <a:t>Great firms    	</a:t>
            </a:r>
            <a:r>
              <a:rPr lang="en-GB" dirty="0" smtClean="0"/>
              <a:t>      </a:t>
            </a:r>
            <a:r>
              <a:rPr lang="en-GB" dirty="0" err="1" smtClean="0"/>
              <a:t>vs</a:t>
            </a:r>
            <a:r>
              <a:rPr lang="en-GB" dirty="0" smtClean="0"/>
              <a:t>  </a:t>
            </a:r>
            <a:r>
              <a:rPr lang="en-GB" dirty="0"/>
              <a:t>	</a:t>
            </a:r>
            <a:r>
              <a:rPr lang="en-GB" dirty="0" smtClean="0"/>
              <a:t>Small </a:t>
            </a:r>
            <a:r>
              <a:rPr lang="en-GB" dirty="0"/>
              <a:t>actors submitted to markets)</a:t>
            </a:r>
            <a:endParaRPr lang="fr-FR" dirty="0"/>
          </a:p>
          <a:p>
            <a:pPr marL="114300" indent="0">
              <a:buNone/>
            </a:pPr>
            <a:r>
              <a:rPr lang="en-GB" dirty="0" smtClean="0"/>
              <a:t>In such a case «</a:t>
            </a:r>
            <a:r>
              <a:rPr lang="en-GB" dirty="0"/>
              <a:t>  To remedy the weakness of the market system, strongly affirmative support must be accorded to its effort to develop market power. There would be a general presumption not against but in favour of collective action by those who are numerous, small and weak. </a:t>
            </a:r>
            <a:r>
              <a:rPr lang="en-GB" dirty="0" smtClean="0"/>
              <a:t>»</a:t>
            </a:r>
            <a:r>
              <a:rPr lang="en-GB" dirty="0"/>
              <a:t> J.K. Galbraith, 1975</a:t>
            </a:r>
            <a:endParaRPr lang="fr-FR" dirty="0"/>
          </a:p>
          <a:p>
            <a:endParaRPr lang="fr-FR" dirty="0"/>
          </a:p>
          <a:p>
            <a:endParaRPr lang="fr-FR" dirty="0"/>
          </a:p>
        </p:txBody>
      </p:sp>
    </p:spTree>
    <p:extLst>
      <p:ext uri="{BB962C8B-B14F-4D97-AF65-F5344CB8AC3E}">
        <p14:creationId xmlns:p14="http://schemas.microsoft.com/office/powerpoint/2010/main" val="334641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349"/>
            <a:ext cx="7538225" cy="928168"/>
          </a:xfrm>
          <a:solidFill>
            <a:schemeClr val="bg2"/>
          </a:solidFill>
        </p:spPr>
        <p:txBody>
          <a:bodyPr>
            <a:normAutofit/>
          </a:bodyPr>
          <a:lstStyle/>
          <a:p>
            <a:pPr lvl="1" algn="l" defTabSz="457200" rtl="0">
              <a:spcBef>
                <a:spcPct val="0"/>
              </a:spcBef>
            </a:pPr>
            <a:r>
              <a:rPr lang="fr-FR" sz="3200" dirty="0" smtClean="0"/>
              <a:t> </a:t>
            </a:r>
            <a:r>
              <a:rPr lang="en-GB" sz="3000" b="1" kern="1200" dirty="0">
                <a:solidFill>
                  <a:schemeClr val="tx2"/>
                </a:solidFill>
                <a:latin typeface="+mn-lt"/>
                <a:ea typeface="+mn-ea"/>
                <a:cs typeface="+mn-cs"/>
              </a:rPr>
              <a:t>Levels of actions and Instruments</a:t>
            </a:r>
          </a:p>
        </p:txBody>
      </p:sp>
      <p:sp>
        <p:nvSpPr>
          <p:cNvPr id="3" name="Espace réservé du contenu 2"/>
          <p:cNvSpPr>
            <a:spLocks noGrp="1"/>
          </p:cNvSpPr>
          <p:nvPr>
            <p:ph idx="1"/>
          </p:nvPr>
        </p:nvSpPr>
        <p:spPr>
          <a:xfrm>
            <a:off x="457200" y="1201714"/>
            <a:ext cx="8011458" cy="5522471"/>
          </a:xfrm>
        </p:spPr>
        <p:txBody>
          <a:bodyPr>
            <a:normAutofit fontScale="92500" lnSpcReduction="20000"/>
          </a:bodyPr>
          <a:lstStyle/>
          <a:p>
            <a:pPr marL="457200" indent="-457200">
              <a:buAutoNum type="alphaUcPeriod"/>
            </a:pPr>
            <a:r>
              <a:rPr lang="en-GB" sz="2000" b="1" u="sng" dirty="0" smtClean="0">
                <a:solidFill>
                  <a:schemeClr val="accent2"/>
                </a:solidFill>
              </a:rPr>
              <a:t>A farmer in his farm (individual instruments</a:t>
            </a:r>
            <a:r>
              <a:rPr lang="en-GB" sz="2000" dirty="0" smtClean="0">
                <a:solidFill>
                  <a:schemeClr val="accent2"/>
                </a:solidFill>
              </a:rPr>
              <a:t>)</a:t>
            </a:r>
          </a:p>
          <a:p>
            <a:pPr marL="857250" lvl="1" indent="-457200">
              <a:buFont typeface="+mj-lt"/>
              <a:buAutoNum type="arabicPeriod"/>
            </a:pPr>
            <a:r>
              <a:rPr lang="en-GB" sz="1700" dirty="0" smtClean="0">
                <a:solidFill>
                  <a:schemeClr val="accent2"/>
                </a:solidFill>
              </a:rPr>
              <a:t>Market knowledge (prize evolution</a:t>
            </a:r>
            <a:r>
              <a:rPr lang="en-GB" sz="1700" dirty="0">
                <a:solidFill>
                  <a:schemeClr val="accent2"/>
                </a:solidFill>
              </a:rPr>
              <a:t>, purchase </a:t>
            </a:r>
            <a:r>
              <a:rPr lang="en-GB" sz="1700" dirty="0" smtClean="0">
                <a:solidFill>
                  <a:schemeClr val="accent2"/>
                </a:solidFill>
              </a:rPr>
              <a:t>conditions,… </a:t>
            </a:r>
            <a:endParaRPr lang="en-GB" sz="1700" dirty="0">
              <a:solidFill>
                <a:schemeClr val="accent2"/>
              </a:solidFill>
            </a:endParaRPr>
          </a:p>
          <a:p>
            <a:pPr marL="857250" lvl="1" indent="-457200">
              <a:buFont typeface="+mj-lt"/>
              <a:buAutoNum type="arabicPeriod"/>
            </a:pPr>
            <a:r>
              <a:rPr lang="en-GB" sz="1700" dirty="0" smtClean="0">
                <a:solidFill>
                  <a:schemeClr val="accent2"/>
                </a:solidFill>
              </a:rPr>
              <a:t>Adaptation of his products to the demand (quality, norms,…)</a:t>
            </a:r>
          </a:p>
          <a:p>
            <a:pPr marL="857250" lvl="1" indent="-457200">
              <a:buFont typeface="+mj-lt"/>
              <a:buAutoNum type="arabicPeriod"/>
            </a:pPr>
            <a:r>
              <a:rPr lang="en-GB" sz="1700" dirty="0" smtClean="0">
                <a:solidFill>
                  <a:schemeClr val="accent2"/>
                </a:solidFill>
              </a:rPr>
              <a:t>Individual isolation on a market segment of large market (direct sales, niche market,…)</a:t>
            </a:r>
          </a:p>
          <a:p>
            <a:pPr marL="457200" indent="-457200">
              <a:buFont typeface="+mj-lt"/>
              <a:buAutoNum type="alphaUcPeriod"/>
            </a:pPr>
            <a:r>
              <a:rPr lang="en-GB" sz="2000" b="1" u="sng" dirty="0" smtClean="0">
                <a:solidFill>
                  <a:schemeClr val="tx2"/>
                </a:solidFill>
              </a:rPr>
              <a:t>Farmers in front of a firm (bilateral approach -&gt; collective ?)</a:t>
            </a:r>
          </a:p>
          <a:p>
            <a:pPr marL="857250" lvl="1" indent="-457200">
              <a:buFont typeface="+mj-lt"/>
              <a:buAutoNum type="arabicPeriod"/>
            </a:pPr>
            <a:r>
              <a:rPr lang="en-GB" sz="1700" dirty="0" smtClean="0">
                <a:solidFill>
                  <a:schemeClr val="tx2"/>
                </a:solidFill>
              </a:rPr>
              <a:t>Contract agreements</a:t>
            </a:r>
          </a:p>
          <a:p>
            <a:pPr marL="857250" lvl="1" indent="-457200">
              <a:buFont typeface="+mj-lt"/>
              <a:buAutoNum type="arabicPeriod"/>
            </a:pPr>
            <a:r>
              <a:rPr lang="en-GB" sz="1700" dirty="0" err="1" smtClean="0">
                <a:solidFill>
                  <a:schemeClr val="tx2"/>
                </a:solidFill>
              </a:rPr>
              <a:t>Intertrade</a:t>
            </a:r>
            <a:r>
              <a:rPr lang="en-GB" sz="1700" dirty="0" smtClean="0">
                <a:solidFill>
                  <a:schemeClr val="tx2"/>
                </a:solidFill>
              </a:rPr>
              <a:t> agreements</a:t>
            </a:r>
            <a:r>
              <a:rPr lang="en-GB" sz="1700" dirty="0">
                <a:solidFill>
                  <a:schemeClr val="tx2"/>
                </a:solidFill>
              </a:rPr>
              <a:t>*</a:t>
            </a:r>
          </a:p>
          <a:p>
            <a:pPr marL="457200" indent="-457200">
              <a:buFont typeface="+mj-lt"/>
              <a:buAutoNum type="alphaUcPeriod"/>
            </a:pPr>
            <a:r>
              <a:rPr lang="en-GB" sz="2000" b="1" u="sng" dirty="0" smtClean="0">
                <a:solidFill>
                  <a:schemeClr val="tx2"/>
                </a:solidFill>
              </a:rPr>
              <a:t>Farmers in front of the market </a:t>
            </a:r>
          </a:p>
          <a:p>
            <a:pPr marL="857250" lvl="1" indent="-457200">
              <a:buFont typeface="+mj-lt"/>
              <a:buAutoNum type="arabicPeriod"/>
            </a:pPr>
            <a:r>
              <a:rPr lang="en-GB" sz="1700" dirty="0">
                <a:solidFill>
                  <a:schemeClr val="tx2"/>
                </a:solidFill>
              </a:rPr>
              <a:t>Cooperatives (upstream: inputs buying, credit,…: downstream : collect, processing, marketing of products -&gt; Market access + price objectives)</a:t>
            </a:r>
          </a:p>
          <a:p>
            <a:pPr marL="857250" lvl="1" indent="-457200">
              <a:buFont typeface="+mj-lt"/>
              <a:buAutoNum type="arabicPeriod"/>
            </a:pPr>
            <a:r>
              <a:rPr lang="en-GB" sz="1700" dirty="0">
                <a:solidFill>
                  <a:schemeClr val="tx2"/>
                </a:solidFill>
              </a:rPr>
              <a:t>Isolation of a group on a market segment of a larger market (grouped direct sale, AOC, labels,…)*</a:t>
            </a:r>
          </a:p>
          <a:p>
            <a:pPr marL="857250" lvl="1" indent="-457200">
              <a:buFont typeface="+mj-lt"/>
              <a:buAutoNum type="arabicPeriod"/>
            </a:pPr>
            <a:r>
              <a:rPr lang="en-GB" sz="1700" dirty="0">
                <a:solidFill>
                  <a:schemeClr val="tx2"/>
                </a:solidFill>
              </a:rPr>
              <a:t>Value chain actions (price reporting, consultation-agreement, Marketing Board,…) </a:t>
            </a:r>
            <a:r>
              <a:rPr lang="en-GB" sz="1700" dirty="0" smtClean="0">
                <a:solidFill>
                  <a:schemeClr val="tx2"/>
                </a:solidFill>
              </a:rPr>
              <a:t>** and *</a:t>
            </a:r>
            <a:endParaRPr lang="en-GB" sz="1700" dirty="0">
              <a:solidFill>
                <a:schemeClr val="tx2"/>
              </a:solidFill>
            </a:endParaRPr>
          </a:p>
          <a:p>
            <a:pPr marL="857250" lvl="1" indent="-457200">
              <a:buFont typeface="+mj-lt"/>
              <a:buAutoNum type="arabicPeriod"/>
            </a:pPr>
            <a:r>
              <a:rPr lang="en-GB" sz="1700" dirty="0">
                <a:solidFill>
                  <a:schemeClr val="tx2"/>
                </a:solidFill>
              </a:rPr>
              <a:t>Market regulation (external protection, supply management, support to demand,…)**</a:t>
            </a:r>
          </a:p>
          <a:p>
            <a:pPr marL="857250" lvl="1" indent="-457200">
              <a:buFont typeface="+mj-lt"/>
              <a:buAutoNum type="arabicPeriod"/>
            </a:pPr>
            <a:r>
              <a:rPr lang="en-GB" sz="1700" dirty="0">
                <a:solidFill>
                  <a:schemeClr val="tx2"/>
                </a:solidFill>
              </a:rPr>
              <a:t>Cartel, inter firms agreements  </a:t>
            </a:r>
            <a:r>
              <a:rPr lang="en-GB" sz="1700" dirty="0" smtClean="0">
                <a:solidFill>
                  <a:srgbClr val="FF0000"/>
                </a:solidFill>
              </a:rPr>
              <a:t>FORBIDDEN</a:t>
            </a:r>
          </a:p>
          <a:p>
            <a:pPr lvl="1" indent="-342900">
              <a:buFont typeface="+mj-lt"/>
              <a:buAutoNum type="arabicPeriod"/>
            </a:pPr>
            <a:endParaRPr lang="en-GB" sz="1600" dirty="0" smtClean="0">
              <a:solidFill>
                <a:srgbClr val="FF0000"/>
              </a:solidFill>
            </a:endParaRPr>
          </a:p>
          <a:p>
            <a:pPr marL="0" indent="0">
              <a:buNone/>
            </a:pPr>
            <a:r>
              <a:rPr lang="en-GB" sz="1700" dirty="0" smtClean="0">
                <a:solidFill>
                  <a:srgbClr val="FF0000"/>
                </a:solidFill>
              </a:rPr>
              <a:t>* Following derogation to competition rules</a:t>
            </a:r>
          </a:p>
          <a:p>
            <a:pPr marL="0" indent="0">
              <a:buNone/>
            </a:pPr>
            <a:r>
              <a:rPr lang="en-GB" sz="1700" dirty="0" smtClean="0">
                <a:solidFill>
                  <a:srgbClr val="FF0000"/>
                </a:solidFill>
              </a:rPr>
              <a:t>** Public authorities intervention/support</a:t>
            </a: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28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8975"/>
            <a:ext cx="8011458" cy="6403697"/>
          </a:xfrm>
        </p:spPr>
        <p:txBody>
          <a:bodyPr>
            <a:normAutofit/>
          </a:bodyPr>
          <a:lstStyle/>
          <a:p>
            <a:pPr marL="114300" indent="0">
              <a:buNone/>
            </a:pPr>
            <a:r>
              <a:rPr lang="fr-FR" sz="2800" b="1" u="sng" dirty="0">
                <a:solidFill>
                  <a:schemeClr val="accent5"/>
                </a:solidFill>
              </a:rPr>
              <a:t>B.</a:t>
            </a:r>
            <a:r>
              <a:rPr lang="en-GB" sz="2800" b="1" u="sng" dirty="0">
                <a:solidFill>
                  <a:schemeClr val="accent5"/>
                </a:solidFill>
              </a:rPr>
              <a:t> Farmers in front of a </a:t>
            </a:r>
            <a:r>
              <a:rPr lang="en-GB" sz="2800" b="1" u="sng" dirty="0" smtClean="0">
                <a:solidFill>
                  <a:schemeClr val="accent5"/>
                </a:solidFill>
              </a:rPr>
              <a:t>firm</a:t>
            </a:r>
            <a:endParaRPr lang="en-GB" b="1" dirty="0" smtClean="0">
              <a:solidFill>
                <a:schemeClr val="accent2"/>
              </a:solidFill>
            </a:endParaRPr>
          </a:p>
          <a:p>
            <a:pPr marL="914400" lvl="1" indent="-514350">
              <a:buFont typeface="+mj-lt"/>
              <a:buAutoNum type="arabicPeriod"/>
            </a:pPr>
            <a:r>
              <a:rPr lang="en-GB" sz="2400" b="1" dirty="0" smtClean="0">
                <a:solidFill>
                  <a:schemeClr val="accent2"/>
                </a:solidFill>
              </a:rPr>
              <a:t>Contracts (individual : Farmer </a:t>
            </a:r>
            <a:r>
              <a:rPr lang="en-GB" sz="2400" b="1" dirty="0" err="1" smtClean="0">
                <a:solidFill>
                  <a:schemeClr val="accent2"/>
                </a:solidFill>
              </a:rPr>
              <a:t>saler</a:t>
            </a:r>
            <a:r>
              <a:rPr lang="en-GB" sz="2400" b="1" dirty="0" smtClean="0">
                <a:solidFill>
                  <a:schemeClr val="accent2"/>
                </a:solidFill>
              </a:rPr>
              <a:t>- Buyer)</a:t>
            </a:r>
          </a:p>
          <a:p>
            <a:pPr marL="400050" lvl="1" indent="0">
              <a:buNone/>
            </a:pPr>
            <a:r>
              <a:rPr lang="en-GB" i="1" dirty="0" smtClean="0">
                <a:solidFill>
                  <a:schemeClr val="tx2"/>
                </a:solidFill>
              </a:rPr>
              <a:t>Bilateral Approach: </a:t>
            </a:r>
            <a:r>
              <a:rPr lang="en-GB" dirty="0" smtClean="0">
                <a:solidFill>
                  <a:schemeClr val="tx2"/>
                </a:solidFill>
              </a:rPr>
              <a:t>every farmer individually facing the buyer: possibility of different individual contracts</a:t>
            </a:r>
          </a:p>
          <a:p>
            <a:pPr marL="400050" lvl="1" indent="0">
              <a:buNone/>
            </a:pPr>
            <a:r>
              <a:rPr lang="en-US" dirty="0">
                <a:solidFill>
                  <a:schemeClr val="tx2"/>
                </a:solidFill>
              </a:rPr>
              <a:t>The contract always contains a </a:t>
            </a:r>
            <a:r>
              <a:rPr lang="en-US" dirty="0" smtClean="0">
                <a:solidFill>
                  <a:schemeClr val="tx2"/>
                </a:solidFill>
              </a:rPr>
              <a:t>price clause.</a:t>
            </a:r>
            <a:r>
              <a:rPr lang="en-US" dirty="0">
                <a:solidFill>
                  <a:schemeClr val="tx2"/>
                </a:solidFill>
              </a:rPr>
              <a:t/>
            </a:r>
            <a:br>
              <a:rPr lang="en-US" dirty="0">
                <a:solidFill>
                  <a:schemeClr val="tx2"/>
                </a:solidFill>
              </a:rPr>
            </a:br>
            <a:r>
              <a:rPr lang="en-US" dirty="0">
                <a:solidFill>
                  <a:schemeClr val="tx2"/>
                </a:solidFill>
              </a:rPr>
              <a:t>The production </a:t>
            </a:r>
            <a:r>
              <a:rPr lang="en-US" dirty="0" smtClean="0">
                <a:solidFill>
                  <a:schemeClr val="tx2"/>
                </a:solidFill>
              </a:rPr>
              <a:t>on contract </a:t>
            </a:r>
            <a:r>
              <a:rPr lang="en-US" dirty="0">
                <a:solidFill>
                  <a:schemeClr val="tx2"/>
                </a:solidFill>
              </a:rPr>
              <a:t>can sometimes go up to an integration of the farmer in the trading system of the firm.</a:t>
            </a:r>
            <a:endParaRPr lang="en-GB" dirty="0" smtClean="0">
              <a:solidFill>
                <a:schemeClr val="tx2"/>
              </a:solidFill>
            </a:endParaRPr>
          </a:p>
          <a:p>
            <a:pPr marL="400050" lvl="1" indent="0">
              <a:buNone/>
            </a:pPr>
            <a:r>
              <a:rPr lang="en-GB" dirty="0" smtClean="0">
                <a:solidFill>
                  <a:schemeClr val="tx2"/>
                </a:solidFill>
              </a:rPr>
              <a:t>Usefulness of the contracts:</a:t>
            </a:r>
          </a:p>
          <a:p>
            <a:pPr marL="400050" lvl="1" indent="0">
              <a:buNone/>
            </a:pPr>
            <a:r>
              <a:rPr lang="en-GB" dirty="0" smtClean="0">
                <a:solidFill>
                  <a:schemeClr val="tx2"/>
                </a:solidFill>
              </a:rPr>
              <a:t>Solution -&gt; Mutual research of </a:t>
            </a:r>
            <a:r>
              <a:rPr lang="en-GB" dirty="0" err="1" smtClean="0">
                <a:solidFill>
                  <a:schemeClr val="tx2"/>
                </a:solidFill>
              </a:rPr>
              <a:t>previsibility</a:t>
            </a:r>
            <a:r>
              <a:rPr lang="en-GB" dirty="0" smtClean="0">
                <a:solidFill>
                  <a:schemeClr val="tx2"/>
                </a:solidFill>
              </a:rPr>
              <a:t> (Firm)</a:t>
            </a:r>
          </a:p>
          <a:p>
            <a:pPr marL="400050" lvl="1" indent="0">
              <a:buNone/>
            </a:pPr>
            <a:r>
              <a:rPr lang="en-GB" dirty="0" smtClean="0">
                <a:solidFill>
                  <a:schemeClr val="tx2"/>
                </a:solidFill>
              </a:rPr>
              <a:t>0 Solution -&gt; Unbalanced market power</a:t>
            </a:r>
          </a:p>
          <a:p>
            <a:pPr marL="400050" lvl="1" indent="0">
              <a:buNone/>
            </a:pPr>
            <a:r>
              <a:rPr lang="en-GB" dirty="0" smtClean="0">
                <a:solidFill>
                  <a:schemeClr val="tx2"/>
                </a:solidFill>
              </a:rPr>
              <a:t>0 solution -&gt; Supply management on the market</a:t>
            </a:r>
          </a:p>
          <a:p>
            <a:pPr marL="400050" lvl="1" indent="0">
              <a:buNone/>
            </a:pPr>
            <a:endParaRPr lang="en-US" i="1" dirty="0" smtClean="0">
              <a:solidFill>
                <a:schemeClr val="tx2"/>
              </a:solidFill>
            </a:endParaRPr>
          </a:p>
          <a:p>
            <a:pPr marL="400050" lvl="1" indent="0">
              <a:buNone/>
            </a:pPr>
            <a:r>
              <a:rPr lang="en-US" i="1" dirty="0" smtClean="0">
                <a:solidFill>
                  <a:schemeClr val="tx2"/>
                </a:solidFill>
              </a:rPr>
              <a:t>Possible </a:t>
            </a:r>
            <a:r>
              <a:rPr lang="en-US" i="1" dirty="0">
                <a:solidFill>
                  <a:schemeClr val="tx2"/>
                </a:solidFill>
              </a:rPr>
              <a:t>role of </a:t>
            </a:r>
            <a:r>
              <a:rPr lang="en-US" i="1" dirty="0" smtClean="0">
                <a:solidFill>
                  <a:schemeClr val="tx2"/>
                </a:solidFill>
              </a:rPr>
              <a:t>a CA (and </a:t>
            </a:r>
            <a:r>
              <a:rPr lang="en-US" i="1" dirty="0">
                <a:solidFill>
                  <a:schemeClr val="tx2"/>
                </a:solidFill>
              </a:rPr>
              <a:t>public authorities) to establish a framework for the content of contracts; define the minimum requirements ...</a:t>
            </a:r>
            <a:endParaRPr lang="en-GB" i="1" dirty="0">
              <a:solidFill>
                <a:schemeClr val="tx2"/>
              </a:solidFill>
            </a:endParaRP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73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011458" cy="6453336"/>
          </a:xfrm>
        </p:spPr>
        <p:txBody>
          <a:bodyPr>
            <a:noAutofit/>
          </a:bodyPr>
          <a:lstStyle/>
          <a:p>
            <a:pPr marL="114300" indent="0">
              <a:buNone/>
            </a:pPr>
            <a:r>
              <a:rPr lang="fr-FR" sz="2800" b="1" u="sng" dirty="0">
                <a:solidFill>
                  <a:schemeClr val="accent5"/>
                </a:solidFill>
              </a:rPr>
              <a:t>B.</a:t>
            </a:r>
            <a:r>
              <a:rPr lang="en-GB" sz="2800" b="1" u="sng" dirty="0">
                <a:solidFill>
                  <a:schemeClr val="accent5"/>
                </a:solidFill>
              </a:rPr>
              <a:t> Farmers in front of a firm</a:t>
            </a:r>
          </a:p>
          <a:p>
            <a:pPr marL="400050" lvl="1" indent="0">
              <a:buNone/>
            </a:pPr>
            <a:endParaRPr lang="en-GB" dirty="0"/>
          </a:p>
          <a:p>
            <a:pPr marL="857250" lvl="1" indent="-457200">
              <a:buFont typeface="+mj-lt"/>
              <a:buAutoNum type="arabicPeriod" startAt="2"/>
            </a:pPr>
            <a:r>
              <a:rPr lang="en-GB" sz="2400" b="1" dirty="0" err="1" smtClean="0">
                <a:solidFill>
                  <a:schemeClr val="accent2"/>
                </a:solidFill>
              </a:rPr>
              <a:t>Intertrade</a:t>
            </a:r>
            <a:r>
              <a:rPr lang="en-GB" sz="2400" b="1" dirty="0" smtClean="0">
                <a:solidFill>
                  <a:schemeClr val="accent2"/>
                </a:solidFill>
              </a:rPr>
              <a:t> </a:t>
            </a:r>
            <a:r>
              <a:rPr lang="en-GB" sz="2400" b="1" dirty="0">
                <a:solidFill>
                  <a:schemeClr val="accent2"/>
                </a:solidFill>
              </a:rPr>
              <a:t>agreements (IA) </a:t>
            </a:r>
          </a:p>
          <a:p>
            <a:pPr marL="0" lvl="1" indent="0">
              <a:buClr>
                <a:schemeClr val="accent1"/>
              </a:buClr>
              <a:buNone/>
            </a:pPr>
            <a:r>
              <a:rPr lang="en-GB" sz="2000" dirty="0" smtClean="0">
                <a:solidFill>
                  <a:schemeClr val="tx2"/>
                </a:solidFill>
              </a:rPr>
              <a:t>	(All the farmers and one or several buyers)</a:t>
            </a:r>
          </a:p>
          <a:p>
            <a:pPr marL="342900" lvl="1" indent="-342900">
              <a:buClr>
                <a:schemeClr val="accent1"/>
              </a:buClr>
            </a:pPr>
            <a:endParaRPr lang="en-GB" sz="2000" dirty="0" smtClean="0">
              <a:solidFill>
                <a:schemeClr val="tx2"/>
              </a:solidFill>
            </a:endParaRPr>
          </a:p>
          <a:p>
            <a:pPr marL="0" lvl="1" indent="0">
              <a:buClr>
                <a:schemeClr val="accent1"/>
              </a:buClr>
              <a:buNone/>
            </a:pPr>
            <a:r>
              <a:rPr lang="en-GB" sz="2000" dirty="0" smtClean="0">
                <a:solidFill>
                  <a:schemeClr val="tx2"/>
                </a:solidFill>
              </a:rPr>
              <a:t>Possibility </a:t>
            </a:r>
            <a:r>
              <a:rPr lang="en-GB" sz="2000" dirty="0">
                <a:solidFill>
                  <a:schemeClr val="tx2"/>
                </a:solidFill>
              </a:rPr>
              <a:t>of collective negotiation of the purchase conditions </a:t>
            </a:r>
          </a:p>
          <a:p>
            <a:pPr marL="400050" lvl="1" indent="0">
              <a:buNone/>
            </a:pPr>
            <a:r>
              <a:rPr lang="en-GB" sz="1400" dirty="0" smtClean="0">
                <a:solidFill>
                  <a:schemeClr val="tx2"/>
                </a:solidFill>
              </a:rPr>
              <a:t>(content of the contracts, price, conditions for the product’s reception, control of the fabric’s reception, organisation of the sector, research, promotion of the outlet,…)</a:t>
            </a:r>
          </a:p>
          <a:p>
            <a:pPr marL="102870" indent="0">
              <a:buNone/>
            </a:pPr>
            <a:r>
              <a:rPr lang="en-GB" sz="2200" b="1" dirty="0" smtClean="0">
                <a:solidFill>
                  <a:schemeClr val="tx2"/>
                </a:solidFill>
              </a:rPr>
              <a:t>IA </a:t>
            </a:r>
            <a:r>
              <a:rPr lang="en-GB" sz="2200" dirty="0" smtClean="0">
                <a:solidFill>
                  <a:schemeClr val="tx2"/>
                </a:solidFill>
              </a:rPr>
              <a:t>(with price agreement) </a:t>
            </a:r>
            <a:r>
              <a:rPr lang="en-GB" sz="2200" dirty="0" smtClean="0">
                <a:solidFill>
                  <a:srgbClr val="FF0000"/>
                </a:solidFill>
              </a:rPr>
              <a:t>= </a:t>
            </a:r>
            <a:r>
              <a:rPr lang="fr-FR" sz="2200" dirty="0" smtClean="0">
                <a:solidFill>
                  <a:srgbClr val="FF0000"/>
                </a:solidFill>
              </a:rPr>
              <a:t>violation </a:t>
            </a:r>
            <a:r>
              <a:rPr lang="fr-FR" sz="2200" dirty="0">
                <a:solidFill>
                  <a:srgbClr val="FF0000"/>
                </a:solidFill>
              </a:rPr>
              <a:t>of </a:t>
            </a:r>
            <a:r>
              <a:rPr lang="fr-FR" sz="2200" dirty="0" err="1">
                <a:solidFill>
                  <a:srgbClr val="FF0000"/>
                </a:solidFill>
              </a:rPr>
              <a:t>competition</a:t>
            </a:r>
            <a:r>
              <a:rPr lang="fr-FR" sz="2200" dirty="0">
                <a:solidFill>
                  <a:srgbClr val="FF0000"/>
                </a:solidFill>
              </a:rPr>
              <a:t> </a:t>
            </a:r>
            <a:r>
              <a:rPr lang="fr-FR" sz="2200" dirty="0" err="1">
                <a:solidFill>
                  <a:srgbClr val="FF0000"/>
                </a:solidFill>
              </a:rPr>
              <a:t>rules</a:t>
            </a:r>
            <a:r>
              <a:rPr lang="fr-FR" sz="2200" dirty="0">
                <a:solidFill>
                  <a:srgbClr val="FF0000"/>
                </a:solidFill>
              </a:rPr>
              <a:t>!</a:t>
            </a:r>
            <a:r>
              <a:rPr lang="en-GB" sz="2200" dirty="0" smtClean="0">
                <a:solidFill>
                  <a:srgbClr val="FF0000"/>
                </a:solidFill>
              </a:rPr>
              <a:t>!</a:t>
            </a:r>
          </a:p>
          <a:p>
            <a:pPr marL="102870" indent="0">
              <a:buNone/>
            </a:pPr>
            <a:r>
              <a:rPr lang="en-GB" dirty="0" smtClean="0">
                <a:solidFill>
                  <a:schemeClr val="tx2"/>
                </a:solidFill>
                <a:sym typeface="Wingdings" pitchFamily="2" charset="2"/>
              </a:rPr>
              <a:t> </a:t>
            </a:r>
            <a:r>
              <a:rPr lang="en-GB" sz="2000" dirty="0" smtClean="0">
                <a:solidFill>
                  <a:schemeClr val="tx2"/>
                </a:solidFill>
              </a:rPr>
              <a:t>Necessity of an authorisation for the competition policies </a:t>
            </a:r>
            <a:r>
              <a:rPr lang="en-GB" sz="1800" dirty="0" smtClean="0">
                <a:solidFill>
                  <a:schemeClr val="tx2"/>
                </a:solidFill>
              </a:rPr>
              <a:t>(explicit and limitative list of the exemptions)</a:t>
            </a:r>
            <a:endParaRPr lang="en-GB" sz="2000" dirty="0" smtClean="0">
              <a:solidFill>
                <a:schemeClr val="tx2"/>
              </a:solidFill>
            </a:endParaRPr>
          </a:p>
          <a:p>
            <a:pPr marL="0" indent="0">
              <a:buNone/>
            </a:pPr>
            <a:endParaRPr lang="en-GB" sz="2000" dirty="0" smtClean="0">
              <a:solidFill>
                <a:schemeClr val="tx2"/>
              </a:solidFill>
            </a:endParaRPr>
          </a:p>
          <a:p>
            <a:pPr marL="0" indent="0">
              <a:buNone/>
            </a:pPr>
            <a:r>
              <a:rPr lang="en-GB" sz="2000" dirty="0" smtClean="0">
                <a:solidFill>
                  <a:schemeClr val="tx2"/>
                </a:solidFill>
              </a:rPr>
              <a:t>Role of the public powers: possible exemptions, with IA under their control or supervision. The exemption makes a IA possible, it does not impose it </a:t>
            </a:r>
            <a:r>
              <a:rPr lang="en-GB" sz="1800" dirty="0" smtClean="0">
                <a:solidFill>
                  <a:schemeClr val="tx2"/>
                </a:solidFill>
              </a:rPr>
              <a:t>(the buyer may refuse the IA and get his supplies on a contractual basis)</a:t>
            </a:r>
          </a:p>
          <a:p>
            <a:pPr marL="0" indent="0">
              <a:buNone/>
            </a:pPr>
            <a:r>
              <a:rPr lang="en-GB" sz="2000" dirty="0">
                <a:solidFill>
                  <a:schemeClr val="tx2"/>
                </a:solidFill>
                <a:sym typeface="Wingdings" pitchFamily="2" charset="2"/>
              </a:rPr>
              <a:t> </a:t>
            </a:r>
            <a:r>
              <a:rPr lang="en-GB" sz="2000" dirty="0">
                <a:solidFill>
                  <a:schemeClr val="tx2"/>
                </a:solidFill>
              </a:rPr>
              <a:t>The possibility of a IA do not eliminate the impact of the competition</a:t>
            </a: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52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a:bodyPr>
          <a:lstStyle/>
          <a:p>
            <a:pPr marL="914400" lvl="1" indent="-514350">
              <a:buFont typeface="+mj-lt"/>
              <a:buAutoNum type="arabicPeriod"/>
            </a:pPr>
            <a:r>
              <a:rPr lang="en-GB" sz="2400" b="1" dirty="0">
                <a:solidFill>
                  <a:schemeClr val="accent2"/>
                </a:solidFill>
              </a:rPr>
              <a:t>Cooperatives </a:t>
            </a:r>
            <a:r>
              <a:rPr lang="en-GB" sz="2400" b="1" dirty="0" smtClean="0">
                <a:solidFill>
                  <a:schemeClr val="accent2"/>
                </a:solidFill>
              </a:rPr>
              <a:t>(1)</a:t>
            </a:r>
            <a:endParaRPr lang="en-GB" sz="2400" b="1" dirty="0">
              <a:solidFill>
                <a:schemeClr val="accent2"/>
              </a:solidFill>
            </a:endParaRPr>
          </a:p>
          <a:p>
            <a:pPr marL="0" indent="0">
              <a:buNone/>
            </a:pPr>
            <a:r>
              <a:rPr lang="en-GB" b="1" dirty="0" smtClean="0">
                <a:solidFill>
                  <a:schemeClr val="tx2"/>
                </a:solidFill>
              </a:rPr>
              <a:t>Collective approach</a:t>
            </a:r>
            <a:r>
              <a:rPr lang="en-GB" dirty="0" smtClean="0">
                <a:solidFill>
                  <a:schemeClr val="tx2"/>
                </a:solidFill>
              </a:rPr>
              <a:t>: firm in the hands of the farmers</a:t>
            </a:r>
          </a:p>
          <a:p>
            <a:pPr marL="0" indent="0">
              <a:buNone/>
            </a:pPr>
            <a:r>
              <a:rPr lang="en-GB" b="1" dirty="0" smtClean="0">
                <a:solidFill>
                  <a:schemeClr val="tx2"/>
                </a:solidFill>
              </a:rPr>
              <a:t>Utility: </a:t>
            </a:r>
          </a:p>
          <a:p>
            <a:r>
              <a:rPr lang="en-GB" dirty="0" smtClean="0">
                <a:solidFill>
                  <a:schemeClr val="tx2"/>
                </a:solidFill>
              </a:rPr>
              <a:t>Access to market (upstream and downstream): to begin: creation of missing or inadequate commercial structures; later, control of the tool facing the delocalisation risk (cf. globalization) </a:t>
            </a:r>
          </a:p>
          <a:p>
            <a:r>
              <a:rPr lang="en-GB" dirty="0" smtClean="0">
                <a:solidFill>
                  <a:schemeClr val="tx2"/>
                </a:solidFill>
              </a:rPr>
              <a:t>Influence at the price level (+ incidence, sometimes difficult to observe; minimum result: fixation of a minimum price reference for the private sector)</a:t>
            </a:r>
          </a:p>
          <a:p>
            <a:pPr marL="0" indent="0">
              <a:buNone/>
            </a:pPr>
            <a:r>
              <a:rPr lang="en-GB" b="1" dirty="0" smtClean="0">
                <a:solidFill>
                  <a:schemeClr val="tx2"/>
                </a:solidFill>
              </a:rPr>
              <a:t>Assets:</a:t>
            </a:r>
          </a:p>
          <a:p>
            <a:r>
              <a:rPr lang="en-GB" dirty="0" smtClean="0">
                <a:solidFill>
                  <a:schemeClr val="tx2"/>
                </a:solidFill>
              </a:rPr>
              <a:t>Instrument in compliance with the competition rules, but necessity of a favourable legal (and fiscal) frame</a:t>
            </a:r>
          </a:p>
          <a:p>
            <a:r>
              <a:rPr lang="en-GB" dirty="0" smtClean="0">
                <a:solidFill>
                  <a:schemeClr val="tx2"/>
                </a:solidFill>
              </a:rPr>
              <a:t>Multiplicity of the cooperatives (specific to a product, a service,…)</a:t>
            </a:r>
            <a:endParaRPr lang="en-GB" dirty="0">
              <a:solidFill>
                <a:schemeClr val="tx2"/>
              </a:solidFill>
            </a:endParaRP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462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1247</TotalTime>
  <Words>1811</Words>
  <Application>Microsoft Office PowerPoint</Application>
  <PresentationFormat>On-screen Show (4:3)</PresentationFormat>
  <Paragraphs>219</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Contiguïté</vt:lpstr>
      <vt:lpstr>Strategies and tools for increasing farmers’ market power:  European FO’s experiences</vt:lpstr>
      <vt:lpstr>Family farms are in an extremely weak position when they have  to sell their products </vt:lpstr>
      <vt:lpstr>Imbalances in bargaining power </vt:lpstr>
      <vt:lpstr>PowerPoint Presentation</vt:lpstr>
      <vt:lpstr>PowerPoint Presentation</vt:lpstr>
      <vt:lpstr> Levels of actions and Instruments</vt:lpstr>
      <vt:lpstr>PowerPoint Presentation</vt:lpstr>
      <vt:lpstr>PowerPoint Presentation</vt:lpstr>
      <vt:lpstr>C. The farmers coping with the market</vt:lpstr>
      <vt:lpstr>C. The farmers coping with the market</vt:lpstr>
      <vt:lpstr>C. The farmers coping with the market</vt:lpstr>
      <vt:lpstr>C. The farmers coping with the market</vt:lpstr>
      <vt:lpstr>C. The farmers coping with the market</vt:lpstr>
      <vt:lpstr>Observations</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power and agriculture Possible instruments and collective action</dc:title>
  <dc:creator>Caroline Amrom</dc:creator>
  <cp:lastModifiedBy>lany</cp:lastModifiedBy>
  <cp:revision>79</cp:revision>
  <cp:lastPrinted>2013-04-11T12:47:05Z</cp:lastPrinted>
  <dcterms:created xsi:type="dcterms:W3CDTF">2013-04-11T10:48:44Z</dcterms:created>
  <dcterms:modified xsi:type="dcterms:W3CDTF">2013-05-09T05:22:54Z</dcterms:modified>
</cp:coreProperties>
</file>