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38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92" r:id="rId28"/>
    <p:sldId id="289" r:id="rId29"/>
    <p:sldId id="290" r:id="rId30"/>
    <p:sldId id="282" r:id="rId31"/>
    <p:sldId id="283" r:id="rId32"/>
    <p:sldId id="284" r:id="rId33"/>
    <p:sldId id="285" r:id="rId34"/>
    <p:sldId id="291" r:id="rId35"/>
    <p:sldId id="286" r:id="rId36"/>
    <p:sldId id="288" r:id="rId37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7A5D6CA1-F80B-4D32-B1CC-72F07E568EA2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1B6DDE58-3471-4CA5-93E2-BA4B48FE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03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8D99-896E-4BF7-ADE5-6C05EEB14B02}" type="datetimeFigureOut">
              <a:rPr lang="en-PH" smtClean="0"/>
              <a:t>5/28/2013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B35C-9D37-4D21-8794-D2C7C814DA8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6675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8D99-896E-4BF7-ADE5-6C05EEB14B02}" type="datetimeFigureOut">
              <a:rPr lang="en-PH" smtClean="0"/>
              <a:t>5/28/2013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B35C-9D37-4D21-8794-D2C7C814DA8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9421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8D99-896E-4BF7-ADE5-6C05EEB14B02}" type="datetimeFigureOut">
              <a:rPr lang="en-PH" smtClean="0"/>
              <a:t>5/28/2013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B35C-9D37-4D21-8794-D2C7C814DA8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7030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AEF9-0FF6-44FD-92CC-3D841A152E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B038-534A-45C2-A08B-F5A998472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298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35D2-6927-428A-B46A-A6FD04ABE37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B038-534A-45C2-A08B-F5A998472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302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65C6-690A-4A34-A0F3-5595A276E12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B038-534A-45C2-A08B-F5A998472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297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55EF-E634-4D39-8A96-AF66B37322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B038-534A-45C2-A08B-F5A998472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648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8E5D-F265-4F65-A55D-7197662A195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B038-534A-45C2-A08B-F5A998472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603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C44C-8704-4B04-9F65-A848A32C8F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B038-534A-45C2-A08B-F5A998472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8406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7F7DD-10BE-4F1F-B320-1DBCE27ED8C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B038-534A-45C2-A08B-F5A998472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2725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1BEB-2DA8-4A10-90DB-8DC063516D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B038-534A-45C2-A08B-F5A998472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597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8D99-896E-4BF7-ADE5-6C05EEB14B02}" type="datetimeFigureOut">
              <a:rPr lang="en-PH" smtClean="0"/>
              <a:t>5/28/2013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B35C-9D37-4D21-8794-D2C7C814DA8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79138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A2EA-1C27-4B81-9801-517D8CDD8A6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B038-534A-45C2-A08B-F5A998472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3732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A705-2C75-4AF7-97DF-6CC3BE3BBA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B038-534A-45C2-A08B-F5A998472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984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18B4-B19C-44E0-9366-910771E62D3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B038-534A-45C2-A08B-F5A998472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96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8D99-896E-4BF7-ADE5-6C05EEB14B02}" type="datetimeFigureOut">
              <a:rPr lang="en-PH" smtClean="0"/>
              <a:t>5/28/2013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B35C-9D37-4D21-8794-D2C7C814DA8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52040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8D99-896E-4BF7-ADE5-6C05EEB14B02}" type="datetimeFigureOut">
              <a:rPr lang="en-PH" smtClean="0"/>
              <a:t>5/28/2013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B35C-9D37-4D21-8794-D2C7C814DA8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968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8D99-896E-4BF7-ADE5-6C05EEB14B02}" type="datetimeFigureOut">
              <a:rPr lang="en-PH" smtClean="0"/>
              <a:t>5/28/2013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B35C-9D37-4D21-8794-D2C7C814DA8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6320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8D99-896E-4BF7-ADE5-6C05EEB14B02}" type="datetimeFigureOut">
              <a:rPr lang="en-PH" smtClean="0"/>
              <a:t>5/28/2013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B35C-9D37-4D21-8794-D2C7C814DA8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5365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8D99-896E-4BF7-ADE5-6C05EEB14B02}" type="datetimeFigureOut">
              <a:rPr lang="en-PH" smtClean="0"/>
              <a:t>5/28/2013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B35C-9D37-4D21-8794-D2C7C814DA8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63137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8D99-896E-4BF7-ADE5-6C05EEB14B02}" type="datetimeFigureOut">
              <a:rPr lang="en-PH" smtClean="0"/>
              <a:t>5/28/2013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B35C-9D37-4D21-8794-D2C7C814DA8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5781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8D99-896E-4BF7-ADE5-6C05EEB14B02}" type="datetimeFigureOut">
              <a:rPr lang="en-PH" smtClean="0"/>
              <a:t>5/28/2013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B35C-9D37-4D21-8794-D2C7C814DA8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58091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48D99-896E-4BF7-ADE5-6C05EEB14B02}" type="datetimeFigureOut">
              <a:rPr lang="en-PH" smtClean="0"/>
              <a:t>5/28/2013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CB35C-9D37-4D21-8794-D2C7C814DA8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8070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DC5B9-880D-45B8-A8BA-007A505FA5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5B038-534A-45C2-A08B-F5A998472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560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1.xlsx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PH" sz="3600" b="1" dirty="0" smtClean="0">
                <a:solidFill>
                  <a:srgbClr val="FF0000"/>
                </a:solidFill>
              </a:rPr>
              <a:t>Regional Workshop on Enhancing Farmers’ Market Power</a:t>
            </a:r>
            <a:endParaRPr lang="en-PH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PH" sz="3600" b="1" dirty="0" smtClean="0"/>
              <a:t>Role of government, intergovernmental bodies and IFIs in regulating / promoting responsible and inclusive agricultural investments and in ensuring food and nutrition security</a:t>
            </a:r>
          </a:p>
          <a:p>
            <a:pPr marL="0" indent="0" algn="ctr">
              <a:buNone/>
            </a:pPr>
            <a:endParaRPr lang="en-PH" sz="3600" b="1" dirty="0" smtClean="0"/>
          </a:p>
          <a:p>
            <a:pPr marL="0" indent="0" algn="ctr">
              <a:buNone/>
            </a:pPr>
            <a:r>
              <a:rPr lang="en-PH" sz="2800" b="1" dirty="0" smtClean="0">
                <a:solidFill>
                  <a:srgbClr val="00B0F0"/>
                </a:solidFill>
              </a:rPr>
              <a:t>Noel De Luna</a:t>
            </a:r>
          </a:p>
          <a:p>
            <a:pPr marL="0" indent="0" algn="ctr">
              <a:buNone/>
            </a:pPr>
            <a:r>
              <a:rPr lang="en-PH" sz="2800" b="1" dirty="0" smtClean="0">
                <a:solidFill>
                  <a:srgbClr val="00B0F0"/>
                </a:solidFill>
              </a:rPr>
              <a:t>10 May 2013</a:t>
            </a:r>
            <a:endParaRPr lang="en-PH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4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smtClean="0">
                <a:solidFill>
                  <a:srgbClr val="FF0000"/>
                </a:solidFill>
              </a:rPr>
              <a:t>Messages</a:t>
            </a:r>
            <a:endParaRPr lang="en-P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PH" sz="3600" b="1" dirty="0"/>
              <a:t>A</a:t>
            </a:r>
            <a:r>
              <a:rPr lang="en-PH" sz="3600" b="1" dirty="0" smtClean="0"/>
              <a:t>gricultural population is aging with the median age placed at 58 - 59 years </a:t>
            </a:r>
          </a:p>
          <a:p>
            <a:r>
              <a:rPr lang="en-PH" sz="3600" b="1" dirty="0"/>
              <a:t>T</a:t>
            </a:r>
            <a:r>
              <a:rPr lang="en-PH" sz="3600" b="1" dirty="0" smtClean="0"/>
              <a:t>here is a strong trend towards urban migration and urbanization.</a:t>
            </a:r>
          </a:p>
          <a:p>
            <a:r>
              <a:rPr lang="en-PH" sz="3600" b="1" dirty="0" smtClean="0"/>
              <a:t>Farmers themselves are the ones investing</a:t>
            </a:r>
          </a:p>
          <a:p>
            <a:r>
              <a:rPr lang="en-PH" sz="3600" b="1" dirty="0"/>
              <a:t>T</a:t>
            </a:r>
            <a:r>
              <a:rPr lang="en-PH" sz="3600" b="1" dirty="0" smtClean="0"/>
              <a:t>he role of government is to </a:t>
            </a:r>
            <a:r>
              <a:rPr lang="en-PH" sz="3600" b="1" dirty="0" smtClean="0">
                <a:solidFill>
                  <a:srgbClr val="FF0000"/>
                </a:solidFill>
              </a:rPr>
              <a:t>see to it that farming remains a profitable option</a:t>
            </a:r>
            <a:endParaRPr lang="en-PH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74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smtClean="0">
                <a:solidFill>
                  <a:srgbClr val="FF0000"/>
                </a:solidFill>
              </a:rPr>
              <a:t>ENABLING ENVIRONMENT</a:t>
            </a:r>
            <a:endParaRPr lang="en-P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PH" b="1" dirty="0" smtClean="0"/>
              <a:t>by </a:t>
            </a:r>
          </a:p>
          <a:p>
            <a:r>
              <a:rPr lang="en-PH" b="1" dirty="0"/>
              <a:t>i</a:t>
            </a:r>
            <a:r>
              <a:rPr lang="en-PH" b="1" dirty="0" smtClean="0"/>
              <a:t>mprovement of rural infrastructure and facilities,  (seeds, irrigation, farm to market roads, post harvest facilities, storage, value chain)</a:t>
            </a:r>
          </a:p>
          <a:p>
            <a:r>
              <a:rPr lang="en-PH" b="1" dirty="0" smtClean="0"/>
              <a:t>development of markets and enhancing regulatory  competence</a:t>
            </a:r>
          </a:p>
          <a:p>
            <a:r>
              <a:rPr lang="en-PH" b="1" dirty="0" smtClean="0"/>
              <a:t>improvement of credit access</a:t>
            </a:r>
          </a:p>
          <a:p>
            <a:r>
              <a:rPr lang="en-PH" b="1" dirty="0"/>
              <a:t>r</a:t>
            </a:r>
            <a:r>
              <a:rPr lang="en-PH" b="1" dirty="0" smtClean="0"/>
              <a:t>esearch and development</a:t>
            </a:r>
          </a:p>
          <a:p>
            <a:r>
              <a:rPr lang="en-PH" b="1" dirty="0"/>
              <a:t>m</a:t>
            </a:r>
            <a:r>
              <a:rPr lang="en-PH" b="1" dirty="0" smtClean="0"/>
              <a:t>ainstreaming climate change</a:t>
            </a:r>
            <a:endParaRPr lang="en-PH" b="1" dirty="0"/>
          </a:p>
        </p:txBody>
      </p:sp>
    </p:spTree>
    <p:extLst>
      <p:ext uri="{BB962C8B-B14F-4D97-AF65-F5344CB8AC3E}">
        <p14:creationId xmlns:p14="http://schemas.microsoft.com/office/powerpoint/2010/main" val="348556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PH" b="1" dirty="0" smtClean="0">
                <a:solidFill>
                  <a:srgbClr val="FF0000"/>
                </a:solidFill>
              </a:rPr>
              <a:t>Priority legislations to accelerate  development</a:t>
            </a:r>
            <a:r>
              <a:rPr lang="en-PH" dirty="0" smtClean="0"/>
              <a:t/>
            </a:r>
            <a:br>
              <a:rPr lang="en-PH" dirty="0" smtClean="0"/>
            </a:b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H" sz="4000" b="1" dirty="0" smtClean="0"/>
              <a:t>Accelerated  Irrigation Act </a:t>
            </a:r>
          </a:p>
          <a:p>
            <a:r>
              <a:rPr lang="en-PH" sz="4000" b="1" dirty="0" smtClean="0"/>
              <a:t>Food Safety and Food Labelling Law</a:t>
            </a:r>
          </a:p>
          <a:p>
            <a:r>
              <a:rPr lang="en-PH" sz="4000" b="1" dirty="0" smtClean="0"/>
              <a:t>National Land Use Law</a:t>
            </a:r>
          </a:p>
          <a:p>
            <a:r>
              <a:rPr lang="en-PH" sz="4000" b="1" dirty="0" smtClean="0"/>
              <a:t>Review critical legislation (i.e. AFMA, Fisheries  Code) and policy issuances on trade</a:t>
            </a: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59856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smtClean="0">
                <a:solidFill>
                  <a:srgbClr val="FF0000"/>
                </a:solidFill>
              </a:rPr>
              <a:t>GLOBAL CONTEXT</a:t>
            </a:r>
            <a:endParaRPr lang="en-P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H" sz="3600" b="1" dirty="0"/>
              <a:t>Voluntary guidelines on the responsible governance of tenure of land, fisheries and forests in the context of national food security </a:t>
            </a:r>
            <a:r>
              <a:rPr lang="en-PH" sz="3600" b="1" dirty="0" smtClean="0"/>
              <a:t>- 2012</a:t>
            </a:r>
            <a:endParaRPr lang="en-PH" sz="3600" b="1" dirty="0"/>
          </a:p>
          <a:p>
            <a:r>
              <a:rPr lang="en-PH" sz="3600" b="1" dirty="0" smtClean="0"/>
              <a:t>Principles </a:t>
            </a:r>
            <a:r>
              <a:rPr lang="en-PH" sz="3600" b="1" dirty="0"/>
              <a:t>for responsible agricultural investments </a:t>
            </a:r>
            <a:r>
              <a:rPr lang="en-PH" sz="3600" b="1" dirty="0" smtClean="0"/>
              <a:t>(RAI) </a:t>
            </a:r>
            <a:r>
              <a:rPr lang="en-PH" sz="3600" b="1" dirty="0"/>
              <a:t>- </a:t>
            </a:r>
            <a:r>
              <a:rPr lang="en-PH" sz="3600" b="1" dirty="0" smtClean="0"/>
              <a:t>will </a:t>
            </a:r>
            <a:r>
              <a:rPr lang="en-PH" sz="3600" b="1" dirty="0"/>
              <a:t>be presented to CFS in 2014 for endorsement.</a:t>
            </a:r>
          </a:p>
          <a:p>
            <a:endParaRPr lang="en-PH" sz="3600" b="1" dirty="0"/>
          </a:p>
        </p:txBody>
      </p:sp>
    </p:spTree>
    <p:extLst>
      <p:ext uri="{BB962C8B-B14F-4D97-AF65-F5344CB8AC3E}">
        <p14:creationId xmlns:p14="http://schemas.microsoft.com/office/powerpoint/2010/main" val="192717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>
                <a:solidFill>
                  <a:srgbClr val="FF0000"/>
                </a:solidFill>
                <a:latin typeface="Arial Black" pitchFamily="34" charset="0"/>
              </a:rPr>
              <a:t>ASEAN Blueprint </a:t>
            </a:r>
            <a:endParaRPr lang="en-PH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PH" dirty="0" smtClean="0">
                <a:latin typeface="Arial Black" pitchFamily="34" charset="0"/>
              </a:rPr>
              <a:t>The ASEAN Roadmap aims to realize the three pillars of the ASEAN Community, namely:</a:t>
            </a:r>
          </a:p>
          <a:p>
            <a:pPr marL="514350" indent="-514350">
              <a:buFont typeface="+mj-lt"/>
              <a:buAutoNum type="arabicPeriod"/>
            </a:pPr>
            <a:r>
              <a:rPr lang="en-PH" dirty="0" smtClean="0">
                <a:latin typeface="Arial Black" pitchFamily="34" charset="0"/>
              </a:rPr>
              <a:t>ASEAN Political-Security Community;</a:t>
            </a:r>
          </a:p>
          <a:p>
            <a:pPr marL="514350" indent="-514350">
              <a:buFont typeface="+mj-lt"/>
              <a:buAutoNum type="arabicPeriod"/>
            </a:pPr>
            <a:r>
              <a:rPr lang="en-PH" dirty="0" smtClean="0">
                <a:solidFill>
                  <a:srgbClr val="FF0000"/>
                </a:solidFill>
                <a:latin typeface="Arial Black" pitchFamily="34" charset="0"/>
              </a:rPr>
              <a:t>ASEAN Economic Community</a:t>
            </a:r>
            <a:r>
              <a:rPr lang="en-PH" dirty="0" smtClean="0">
                <a:latin typeface="Arial Black" pitchFamily="34" charset="0"/>
              </a:rPr>
              <a:t>; and</a:t>
            </a:r>
          </a:p>
          <a:p>
            <a:pPr marL="514350" indent="-514350">
              <a:buFont typeface="+mj-lt"/>
              <a:buAutoNum type="arabicPeriod"/>
            </a:pPr>
            <a:r>
              <a:rPr lang="en-PH" dirty="0" smtClean="0">
                <a:latin typeface="Arial Black" pitchFamily="34" charset="0"/>
              </a:rPr>
              <a:t>ASEAN Socio-Cultural Community</a:t>
            </a:r>
            <a:endParaRPr lang="en-PH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14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>
                <a:solidFill>
                  <a:srgbClr val="FF0000"/>
                </a:solidFill>
                <a:latin typeface="Arial Black" pitchFamily="34" charset="0"/>
              </a:rPr>
              <a:t>AEC Key Characteristics</a:t>
            </a:r>
            <a:endParaRPr lang="en-PH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PH" dirty="0" smtClean="0">
                <a:latin typeface="Arial Black" pitchFamily="34" charset="0"/>
              </a:rPr>
              <a:t>(a) a </a:t>
            </a:r>
            <a:r>
              <a:rPr lang="en-PH" dirty="0" smtClean="0">
                <a:solidFill>
                  <a:srgbClr val="FF0000"/>
                </a:solidFill>
                <a:latin typeface="Arial Black" pitchFamily="34" charset="0"/>
              </a:rPr>
              <a:t>single market and production base</a:t>
            </a:r>
            <a:r>
              <a:rPr lang="en-PH" dirty="0" smtClean="0">
                <a:latin typeface="Arial Black" pitchFamily="34" charset="0"/>
              </a:rPr>
              <a:t>, </a:t>
            </a:r>
          </a:p>
          <a:p>
            <a:pPr marL="0" indent="0">
              <a:buNone/>
            </a:pPr>
            <a:r>
              <a:rPr lang="en-PH" dirty="0" smtClean="0">
                <a:latin typeface="Arial Black" pitchFamily="34" charset="0"/>
              </a:rPr>
              <a:t>(b) a highly competitive economic region, </a:t>
            </a:r>
          </a:p>
          <a:p>
            <a:pPr marL="0" indent="0">
              <a:buNone/>
            </a:pPr>
            <a:r>
              <a:rPr lang="en-PH" dirty="0" smtClean="0">
                <a:latin typeface="Arial Black" pitchFamily="34" charset="0"/>
              </a:rPr>
              <a:t>(c) a region of equitable economic development, </a:t>
            </a:r>
          </a:p>
          <a:p>
            <a:pPr marL="0" indent="0">
              <a:buNone/>
            </a:pPr>
            <a:r>
              <a:rPr lang="en-PH" dirty="0" smtClean="0">
                <a:latin typeface="Arial Black" pitchFamily="34" charset="0"/>
              </a:rPr>
              <a:t>(d) a region fully integrated into the global economy</a:t>
            </a:r>
            <a:endParaRPr lang="en-PH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70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H" sz="3200" dirty="0" smtClean="0">
                <a:solidFill>
                  <a:srgbClr val="FF0000"/>
                </a:solidFill>
                <a:latin typeface="Arial Black" pitchFamily="34" charset="0"/>
              </a:rPr>
              <a:t>Core elements for the ASEAN single market and production base </a:t>
            </a:r>
            <a:endParaRPr lang="en-PH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PH" sz="3600" dirty="0" smtClean="0">
                <a:latin typeface="Arial Black" pitchFamily="34" charset="0"/>
              </a:rPr>
              <a:t>(</a:t>
            </a:r>
            <a:r>
              <a:rPr lang="en-PH" sz="3600" dirty="0" err="1" smtClean="0">
                <a:latin typeface="Arial Black" pitchFamily="34" charset="0"/>
              </a:rPr>
              <a:t>i</a:t>
            </a:r>
            <a:r>
              <a:rPr lang="en-PH" sz="3600" dirty="0" smtClean="0">
                <a:latin typeface="Arial Black" pitchFamily="34" charset="0"/>
              </a:rPr>
              <a:t>) </a:t>
            </a:r>
            <a:r>
              <a:rPr lang="en-PH" sz="3600" dirty="0" smtClean="0">
                <a:solidFill>
                  <a:srgbClr val="FF0000"/>
                </a:solidFill>
                <a:latin typeface="Arial Black" pitchFamily="34" charset="0"/>
              </a:rPr>
              <a:t>free flow of goods</a:t>
            </a:r>
            <a:r>
              <a:rPr lang="en-PH" sz="3600" dirty="0" smtClean="0">
                <a:latin typeface="Arial Black" pitchFamily="34" charset="0"/>
              </a:rPr>
              <a:t>; </a:t>
            </a:r>
          </a:p>
          <a:p>
            <a:pPr marL="0" indent="0">
              <a:buNone/>
            </a:pPr>
            <a:r>
              <a:rPr lang="en-PH" sz="3600" dirty="0" smtClean="0">
                <a:latin typeface="Arial Black" pitchFamily="34" charset="0"/>
              </a:rPr>
              <a:t>(ii) free flow of services; </a:t>
            </a:r>
          </a:p>
          <a:p>
            <a:pPr marL="0" indent="0">
              <a:buNone/>
            </a:pPr>
            <a:r>
              <a:rPr lang="en-PH" sz="3600" dirty="0" smtClean="0">
                <a:latin typeface="Arial Black" pitchFamily="34" charset="0"/>
              </a:rPr>
              <a:t>(iii) free flow of investment; </a:t>
            </a:r>
          </a:p>
          <a:p>
            <a:pPr marL="0" indent="0">
              <a:buNone/>
            </a:pPr>
            <a:r>
              <a:rPr lang="en-PH" sz="3600" dirty="0" smtClean="0">
                <a:latin typeface="Arial Black" pitchFamily="34" charset="0"/>
              </a:rPr>
              <a:t>(iv) freer flow of capital; and </a:t>
            </a:r>
          </a:p>
          <a:p>
            <a:pPr marL="0" indent="0">
              <a:buNone/>
            </a:pPr>
            <a:r>
              <a:rPr lang="en-PH" sz="3600" dirty="0" smtClean="0">
                <a:latin typeface="Arial Black" pitchFamily="34" charset="0"/>
              </a:rPr>
              <a:t>(v) free flow of skilled labour.</a:t>
            </a:r>
            <a:endParaRPr lang="en-PH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36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H" sz="4800" dirty="0" smtClean="0">
                <a:solidFill>
                  <a:srgbClr val="FF0000"/>
                </a:solidFill>
                <a:latin typeface="Arial Black" pitchFamily="34" charset="0"/>
              </a:rPr>
              <a:t>Free flow of goods </a:t>
            </a:r>
            <a:endParaRPr lang="en-PH" sz="4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PH" sz="4800" dirty="0" smtClean="0">
                <a:latin typeface="Arial Black" pitchFamily="34" charset="0"/>
              </a:rPr>
              <a:t>is one of the principal means by which the aims of a single market and production base can be achieved.</a:t>
            </a:r>
            <a:endParaRPr lang="en-PH" sz="4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0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H" sz="4800" dirty="0" smtClean="0">
                <a:solidFill>
                  <a:srgbClr val="FF0000"/>
                </a:solidFill>
                <a:latin typeface="Arial Black" pitchFamily="34" charset="0"/>
              </a:rPr>
              <a:t>Means</a:t>
            </a:r>
            <a:endParaRPr lang="en-PH" sz="4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PH" sz="2400" dirty="0" smtClean="0">
                <a:latin typeface="Arial Black" pitchFamily="34" charset="0"/>
              </a:rPr>
              <a:t>free flow of goods would require not only </a:t>
            </a:r>
            <a:r>
              <a:rPr lang="en-PH" sz="2400" dirty="0" smtClean="0">
                <a:solidFill>
                  <a:srgbClr val="FF0000"/>
                </a:solidFill>
                <a:latin typeface="Arial Black" pitchFamily="34" charset="0"/>
              </a:rPr>
              <a:t>zero tariffs (actually 0 -5%) </a:t>
            </a:r>
            <a:r>
              <a:rPr lang="en-PH" sz="2400" dirty="0" smtClean="0">
                <a:latin typeface="Arial Black" pitchFamily="34" charset="0"/>
              </a:rPr>
              <a:t>but the </a:t>
            </a:r>
            <a:r>
              <a:rPr lang="en-PH" sz="2400" dirty="0" smtClean="0">
                <a:solidFill>
                  <a:srgbClr val="FF0000"/>
                </a:solidFill>
                <a:latin typeface="Arial Black" pitchFamily="34" charset="0"/>
              </a:rPr>
              <a:t>removal of non-tariff barriers </a:t>
            </a:r>
            <a:r>
              <a:rPr lang="en-PH" sz="2400" dirty="0" smtClean="0">
                <a:latin typeface="Arial Black" pitchFamily="34" charset="0"/>
              </a:rPr>
              <a:t>as well. </a:t>
            </a:r>
          </a:p>
          <a:p>
            <a:pPr marL="0" indent="0">
              <a:buNone/>
            </a:pPr>
            <a:r>
              <a:rPr lang="en-PH" sz="2400" dirty="0" smtClean="0">
                <a:latin typeface="Arial Black" pitchFamily="34" charset="0"/>
              </a:rPr>
              <a:t>another major component is </a:t>
            </a:r>
            <a:r>
              <a:rPr lang="en-PH" sz="2400" dirty="0" smtClean="0">
                <a:solidFill>
                  <a:srgbClr val="FF0000"/>
                </a:solidFill>
                <a:latin typeface="Arial Black" pitchFamily="34" charset="0"/>
              </a:rPr>
              <a:t>trade facilitation measures </a:t>
            </a:r>
            <a:r>
              <a:rPr lang="en-PH" sz="2400" dirty="0" smtClean="0">
                <a:latin typeface="Arial Black" pitchFamily="34" charset="0"/>
              </a:rPr>
              <a:t>such as</a:t>
            </a:r>
          </a:p>
          <a:p>
            <a:pPr>
              <a:buFont typeface="Wingdings" pitchFamily="2" charset="2"/>
              <a:buChar char="Ø"/>
            </a:pPr>
            <a:r>
              <a:rPr lang="en-PH" sz="2400" dirty="0" smtClean="0">
                <a:latin typeface="Arial Black" pitchFamily="34" charset="0"/>
              </a:rPr>
              <a:t>integrating customs procedures, establishing the ASEAN Single Window, </a:t>
            </a:r>
          </a:p>
          <a:p>
            <a:pPr>
              <a:buFont typeface="Wingdings" pitchFamily="2" charset="2"/>
              <a:buChar char="Ø"/>
            </a:pPr>
            <a:r>
              <a:rPr lang="en-PH" sz="2400" dirty="0" smtClean="0">
                <a:latin typeface="Arial Black" pitchFamily="34" charset="0"/>
              </a:rPr>
              <a:t>continuously enhancing the Common Effective Preferential Tariffs (CEPT) </a:t>
            </a:r>
          </a:p>
          <a:p>
            <a:pPr>
              <a:buFont typeface="Wingdings" pitchFamily="2" charset="2"/>
              <a:buChar char="Ø"/>
            </a:pPr>
            <a:r>
              <a:rPr lang="en-PH" sz="2400" dirty="0" smtClean="0">
                <a:latin typeface="Arial Black" pitchFamily="34" charset="0"/>
              </a:rPr>
              <a:t>Rules of Origin including its Operational Certification Procedures, and </a:t>
            </a:r>
          </a:p>
          <a:p>
            <a:pPr>
              <a:buFont typeface="Wingdings" pitchFamily="2" charset="2"/>
              <a:buChar char="Ø"/>
            </a:pPr>
            <a:r>
              <a:rPr lang="en-PH" sz="2400" dirty="0" smtClean="0">
                <a:solidFill>
                  <a:srgbClr val="FF0000"/>
                </a:solidFill>
                <a:latin typeface="Arial Black" pitchFamily="34" charset="0"/>
              </a:rPr>
              <a:t>Harmonising standards</a:t>
            </a:r>
            <a:r>
              <a:rPr lang="en-PH" sz="2400" dirty="0" smtClean="0">
                <a:latin typeface="Arial Black" pitchFamily="34" charset="0"/>
              </a:rPr>
              <a:t> (GAP, MRLs &amp; SPS) and conformance procedures.</a:t>
            </a:r>
            <a:endParaRPr lang="en-PH" sz="2400" dirty="0">
              <a:latin typeface="Arial Black" pitchFamily="34" charset="0"/>
            </a:endParaRPr>
          </a:p>
          <a:p>
            <a:pPr marL="0" indent="0">
              <a:buNone/>
            </a:pPr>
            <a:endParaRPr lang="en-PH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61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Autofit/>
          </a:bodyPr>
          <a:lstStyle/>
          <a:p>
            <a:r>
              <a:rPr lang="en-PH" dirty="0" smtClean="0">
                <a:latin typeface="Arial Black" pitchFamily="34" charset="0"/>
              </a:rPr>
              <a:t>Actions / </a:t>
            </a:r>
            <a:r>
              <a:rPr lang="en-PH" dirty="0" smtClean="0">
                <a:solidFill>
                  <a:srgbClr val="FF0000"/>
                </a:solidFill>
                <a:latin typeface="Arial Black" pitchFamily="34" charset="0"/>
              </a:rPr>
              <a:t>Timelines</a:t>
            </a:r>
            <a:endParaRPr lang="en-PH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PH" dirty="0" err="1" smtClean="0">
                <a:latin typeface="Arial Black" pitchFamily="34" charset="0"/>
              </a:rPr>
              <a:t>i</a:t>
            </a:r>
            <a:r>
              <a:rPr lang="en-PH" dirty="0" smtClean="0">
                <a:latin typeface="Arial Black" pitchFamily="34" charset="0"/>
              </a:rPr>
              <a:t>. Monitor implementation of CEPT-AFTA schemes for agricultural and forest products;</a:t>
            </a:r>
          </a:p>
          <a:p>
            <a:pPr marL="0" indent="0">
              <a:buNone/>
            </a:pPr>
            <a:r>
              <a:rPr lang="en-PH" dirty="0" smtClean="0">
                <a:latin typeface="Arial Black" pitchFamily="34" charset="0"/>
              </a:rPr>
              <a:t>ii. Develop and apply fisheries quality management systems including HAACP that they </a:t>
            </a:r>
            <a:r>
              <a:rPr lang="en-PH" dirty="0" smtClean="0">
                <a:solidFill>
                  <a:srgbClr val="FF0000"/>
                </a:solidFill>
                <a:latin typeface="Arial Black" pitchFamily="34" charset="0"/>
              </a:rPr>
              <a:t>may be applied to small enterprises in ASEAN by 2009</a:t>
            </a:r>
            <a:r>
              <a:rPr lang="en-PH" dirty="0" smtClean="0">
                <a:latin typeface="Arial Black" pitchFamily="34" charset="0"/>
              </a:rPr>
              <a:t>;</a:t>
            </a:r>
          </a:p>
          <a:p>
            <a:pPr marL="0" indent="0">
              <a:buNone/>
            </a:pPr>
            <a:r>
              <a:rPr lang="en-PH" dirty="0" smtClean="0">
                <a:latin typeface="Arial Black" pitchFamily="34" charset="0"/>
              </a:rPr>
              <a:t>iii. Establish (GAP), (GAHP), (GHP), (GMP), and (HACCP) based systems; for agricultural and food products </a:t>
            </a:r>
            <a:r>
              <a:rPr lang="en-PH" dirty="0" smtClean="0">
                <a:solidFill>
                  <a:srgbClr val="FF0000"/>
                </a:solidFill>
                <a:latin typeface="Arial Black" pitchFamily="34" charset="0"/>
              </a:rPr>
              <a:t>with significant trade / trade potential by 2012</a:t>
            </a:r>
            <a:r>
              <a:rPr lang="en-PH" dirty="0" smtClean="0">
                <a:latin typeface="Arial Black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76583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PH" sz="3200" b="1" dirty="0" smtClean="0"/>
              <a:t>BENIGNO S. AQUINO III</a:t>
            </a:r>
            <a:br>
              <a:rPr lang="en-PH" sz="3200" b="1" dirty="0" smtClean="0"/>
            </a:br>
            <a:r>
              <a:rPr lang="en-PH" sz="3200" b="1" dirty="0" smtClean="0"/>
              <a:t>PLATFORM of GOVERNMENT</a:t>
            </a:r>
            <a:r>
              <a:rPr lang="en-PH" sz="3200" dirty="0" smtClean="0"/>
              <a:t/>
            </a:r>
            <a:br>
              <a:rPr lang="en-PH" sz="3200" dirty="0" smtClean="0"/>
            </a:br>
            <a:endParaRPr lang="en-PH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PH" sz="3600" b="1" dirty="0" smtClean="0"/>
              <a:t>7. From treating the rural economy as just a source of problems to recognizing farms and rural enterprises as vital to achieving food security and more equitable economic growth, worthy of re-investment for sustained productivity</a:t>
            </a:r>
            <a:r>
              <a:rPr lang="en-PH" sz="3600" dirty="0" smtClean="0"/>
              <a:t>.</a:t>
            </a:r>
            <a:endParaRPr lang="en-PH" sz="3600" dirty="0"/>
          </a:p>
        </p:txBody>
      </p:sp>
    </p:spTree>
    <p:extLst>
      <p:ext uri="{BB962C8B-B14F-4D97-AF65-F5344CB8AC3E}">
        <p14:creationId xmlns:p14="http://schemas.microsoft.com/office/powerpoint/2010/main" val="38098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PH" dirty="0" smtClean="0">
                <a:latin typeface="Arial Black" pitchFamily="34" charset="0"/>
              </a:rPr>
              <a:t>iv. Harmonise the quarantine and inspection procedure by 2010 and (SPS) measures for agricultural, food and forestry products with significant trade / trade potential; in accordance with international standards, </a:t>
            </a:r>
            <a:r>
              <a:rPr lang="en-PH" dirty="0" smtClean="0">
                <a:solidFill>
                  <a:srgbClr val="FF0000"/>
                </a:solidFill>
                <a:latin typeface="Arial Black" pitchFamily="34" charset="0"/>
              </a:rPr>
              <a:t>by 2015</a:t>
            </a:r>
            <a:r>
              <a:rPr lang="en-PH" dirty="0" smtClean="0">
                <a:latin typeface="Arial Black" pitchFamily="34" charset="0"/>
              </a:rPr>
              <a:t>;</a:t>
            </a:r>
          </a:p>
          <a:p>
            <a:pPr marL="0" indent="0">
              <a:buNone/>
            </a:pPr>
            <a:r>
              <a:rPr lang="en-PH" dirty="0" smtClean="0">
                <a:latin typeface="Arial Black" pitchFamily="34" charset="0"/>
              </a:rPr>
              <a:t>v. Harmonise the (MRLs) of commonly used pesticides for widely traded crop products in accordance with international standards </a:t>
            </a:r>
            <a:r>
              <a:rPr lang="en-PH" dirty="0" smtClean="0">
                <a:solidFill>
                  <a:srgbClr val="FF0000"/>
                </a:solidFill>
                <a:latin typeface="Arial Black" pitchFamily="34" charset="0"/>
              </a:rPr>
              <a:t>by 2010</a:t>
            </a:r>
            <a:r>
              <a:rPr lang="en-PH" dirty="0" smtClean="0">
                <a:latin typeface="Arial Black" pitchFamily="34" charset="0"/>
              </a:rPr>
              <a:t>;</a:t>
            </a:r>
          </a:p>
          <a:p>
            <a:pPr marL="0" indent="0">
              <a:buNone/>
            </a:pPr>
            <a:r>
              <a:rPr lang="en-PH" dirty="0" smtClean="0">
                <a:latin typeface="Arial Black" pitchFamily="34" charset="0"/>
              </a:rPr>
              <a:t>vi. Harmonise the regulatory framework for agricultural products derived from modern biotechnology in accordance with international standards, </a:t>
            </a:r>
            <a:r>
              <a:rPr lang="en-PH" dirty="0" smtClean="0">
                <a:solidFill>
                  <a:srgbClr val="FF0000"/>
                </a:solidFill>
                <a:latin typeface="Arial Black" pitchFamily="34" charset="0"/>
              </a:rPr>
              <a:t>by 2015</a:t>
            </a:r>
            <a:r>
              <a:rPr lang="en-PH" dirty="0" smtClean="0">
                <a:latin typeface="Arial Black" pitchFamily="34" charset="0"/>
              </a:rPr>
              <a:t>;</a:t>
            </a:r>
            <a:endParaRPr lang="en-PH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98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PH" dirty="0">
                <a:latin typeface="Arial Black" pitchFamily="34" charset="0"/>
              </a:rPr>
              <a:t>v</a:t>
            </a:r>
            <a:r>
              <a:rPr lang="en-PH" dirty="0" smtClean="0">
                <a:latin typeface="Arial Black" pitchFamily="34" charset="0"/>
              </a:rPr>
              <a:t>ii. Harmonise the safety and quality standards for horticultural produce and agricultural products of economic importance in the ASEAN region, in accordance with international standards, </a:t>
            </a:r>
            <a:r>
              <a:rPr lang="en-PH" dirty="0" smtClean="0">
                <a:solidFill>
                  <a:srgbClr val="FF0000"/>
                </a:solidFill>
                <a:latin typeface="Arial Black" pitchFamily="34" charset="0"/>
              </a:rPr>
              <a:t>by 2015</a:t>
            </a:r>
            <a:r>
              <a:rPr lang="en-PH" dirty="0" smtClean="0">
                <a:latin typeface="Arial Black" pitchFamily="34" charset="0"/>
              </a:rPr>
              <a:t>;</a:t>
            </a:r>
          </a:p>
          <a:p>
            <a:pPr marL="0" indent="0">
              <a:buNone/>
            </a:pPr>
            <a:r>
              <a:rPr lang="en-PH" dirty="0" smtClean="0">
                <a:latin typeface="Arial Black" pitchFamily="34" charset="0"/>
              </a:rPr>
              <a:t>viii. Harmonise the animal (both terrestrial and aquatic animals) health control for safety of food of animal origin through a common bio-security management standards scheme, in accordance with international standards, </a:t>
            </a:r>
            <a:r>
              <a:rPr lang="en-PH" dirty="0" smtClean="0">
                <a:solidFill>
                  <a:srgbClr val="FF0000"/>
                </a:solidFill>
                <a:latin typeface="Arial Black" pitchFamily="34" charset="0"/>
              </a:rPr>
              <a:t>by 2015</a:t>
            </a:r>
            <a:r>
              <a:rPr lang="en-PH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92216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PH" dirty="0" smtClean="0">
                <a:latin typeface="Arial Black" pitchFamily="34" charset="0"/>
              </a:rPr>
              <a:t>ix. Harmonise guidelines for the use of chemicals in aquaculture and measures to eliminate the use of harmful chemicals, in accordance with international standards, </a:t>
            </a:r>
            <a:r>
              <a:rPr lang="en-PH" dirty="0" smtClean="0">
                <a:solidFill>
                  <a:srgbClr val="FF0000"/>
                </a:solidFill>
                <a:latin typeface="Arial Black" pitchFamily="34" charset="0"/>
              </a:rPr>
              <a:t>by 2009</a:t>
            </a:r>
            <a:r>
              <a:rPr lang="en-PH" dirty="0" smtClean="0">
                <a:latin typeface="Arial Black" pitchFamily="34" charset="0"/>
              </a:rPr>
              <a:t>; and</a:t>
            </a:r>
          </a:p>
          <a:p>
            <a:pPr marL="0" indent="0">
              <a:buNone/>
            </a:pPr>
            <a:r>
              <a:rPr lang="en-PH" dirty="0" smtClean="0">
                <a:latin typeface="Arial Black" pitchFamily="34" charset="0"/>
              </a:rPr>
              <a:t>x. Develop a regional reference framework on phased approach to forest certification </a:t>
            </a:r>
            <a:r>
              <a:rPr lang="en-PH" dirty="0" smtClean="0">
                <a:solidFill>
                  <a:srgbClr val="FF0000"/>
                </a:solidFill>
                <a:latin typeface="Arial Black" pitchFamily="34" charset="0"/>
              </a:rPr>
              <a:t>by 2015</a:t>
            </a:r>
            <a:endParaRPr lang="en-PH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4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PH" sz="3600" dirty="0" smtClean="0">
                <a:latin typeface="Arial Black" pitchFamily="34" charset="0"/>
              </a:rPr>
              <a:t>2. Promote cooperation, joint approaches and technology transfer among ASEAN Member Countries and international, regional organisations and private sector.</a:t>
            </a:r>
            <a:endParaRPr lang="en-PH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72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H" sz="4800" dirty="0" smtClean="0">
                <a:latin typeface="Arial Black" pitchFamily="34" charset="0"/>
              </a:rPr>
              <a:t>Actions</a:t>
            </a:r>
            <a:endParaRPr lang="en-PH" sz="4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PH" sz="2400" dirty="0" err="1" smtClean="0">
                <a:latin typeface="Arial Black" pitchFamily="34" charset="0"/>
              </a:rPr>
              <a:t>i</a:t>
            </a:r>
            <a:r>
              <a:rPr lang="en-PH" sz="2400" dirty="0" smtClean="0">
                <a:latin typeface="Arial Black" pitchFamily="34" charset="0"/>
              </a:rPr>
              <a:t>. Develop joint strategies / positions on issues of related interest to ASEAN with international organisations such as WTO, (FAO), (OIE), (IPPC), CODEX, (CITES) and dialogue partners;</a:t>
            </a:r>
          </a:p>
          <a:p>
            <a:pPr marL="0" indent="0">
              <a:buNone/>
            </a:pPr>
            <a:r>
              <a:rPr lang="en-PH" sz="2400" dirty="0" smtClean="0">
                <a:latin typeface="Arial Black" pitchFamily="34" charset="0"/>
              </a:rPr>
              <a:t>ii. Promote collaborative research and technology transfer in agriculture, food and forestry products;</a:t>
            </a:r>
          </a:p>
          <a:p>
            <a:pPr marL="0" indent="0">
              <a:buNone/>
            </a:pPr>
            <a:r>
              <a:rPr lang="en-PH" sz="2400" dirty="0" smtClean="0">
                <a:latin typeface="Arial Black" pitchFamily="34" charset="0"/>
              </a:rPr>
              <a:t>iii. </a:t>
            </a:r>
            <a:r>
              <a:rPr lang="en-PH" sz="2400" dirty="0" smtClean="0">
                <a:solidFill>
                  <a:srgbClr val="FF0000"/>
                </a:solidFill>
                <a:latin typeface="Arial Black" pitchFamily="34" charset="0"/>
              </a:rPr>
              <a:t>Establish strategic alliances and joint approaches </a:t>
            </a:r>
            <a:r>
              <a:rPr lang="en-PH" sz="2400" dirty="0" smtClean="0">
                <a:latin typeface="Arial Black" pitchFamily="34" charset="0"/>
              </a:rPr>
              <a:t>with the private sectors in promoting food safety, investment and joint venture opportunities, promotion of agricultural products and market access;</a:t>
            </a:r>
            <a:endParaRPr lang="en-PH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03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err="1" smtClean="0">
                <a:latin typeface="Arial Black" pitchFamily="34" charset="0"/>
              </a:rPr>
              <a:t>Agri</a:t>
            </a:r>
            <a:r>
              <a:rPr lang="en-PH" dirty="0" smtClean="0">
                <a:latin typeface="Arial Black" pitchFamily="34" charset="0"/>
              </a:rPr>
              <a:t> Cooperatives</a:t>
            </a:r>
            <a:endParaRPr lang="en-PH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PH" dirty="0" smtClean="0">
                <a:latin typeface="Arial Black" pitchFamily="34" charset="0"/>
              </a:rPr>
              <a:t>3. </a:t>
            </a:r>
            <a:r>
              <a:rPr lang="en-PH" dirty="0" smtClean="0">
                <a:solidFill>
                  <a:srgbClr val="FF0000"/>
                </a:solidFill>
                <a:latin typeface="Arial Black" pitchFamily="34" charset="0"/>
              </a:rPr>
              <a:t>Promote ASEAN agricultural cooperatives </a:t>
            </a:r>
            <a:r>
              <a:rPr lang="en-PH" dirty="0" smtClean="0">
                <a:latin typeface="Arial Black" pitchFamily="34" charset="0"/>
              </a:rPr>
              <a:t>as a means to empower and enhance market access of agricultural products, to build a network mechanism linking agricultural cooperatives, and to fulfil the purpose of agricultural cooperatives for the benefit of farmers in the region.</a:t>
            </a:r>
            <a:endParaRPr lang="en-PH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68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>
                <a:solidFill>
                  <a:srgbClr val="FF0000"/>
                </a:solidFill>
              </a:rPr>
              <a:t>SCORECARD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H" sz="4400" b="1" dirty="0"/>
              <a:t>As of March 2012, an implementation rate of 86.7 % for Phase I (2008-2009), 56.4 % for Phase II (2010-2011) and 67.9 % for both phases were recorded.</a:t>
            </a:r>
          </a:p>
          <a:p>
            <a:endParaRPr lang="en-PH" sz="4400" dirty="0"/>
          </a:p>
        </p:txBody>
      </p:sp>
    </p:spTree>
    <p:extLst>
      <p:ext uri="{BB962C8B-B14F-4D97-AF65-F5344CB8AC3E}">
        <p14:creationId xmlns:p14="http://schemas.microsoft.com/office/powerpoint/2010/main" val="211645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PH" b="1" dirty="0"/>
              <a:t>In 2006, the ASEAN Good Agricultural Practices for  Fresh Fruit and Vegetables was  adopted.</a:t>
            </a:r>
          </a:p>
          <a:p>
            <a:r>
              <a:rPr lang="en-PH" b="1" dirty="0"/>
              <a:t>To-date (2012) , ASEAN has established a total of 775  harmonised maximum residue limits (MRLs) for 61 pesticides</a:t>
            </a:r>
          </a:p>
          <a:p>
            <a:r>
              <a:rPr lang="en-PH" b="1" dirty="0"/>
              <a:t>Common standards for mango, pineapple,  durian, papaya, </a:t>
            </a:r>
            <a:r>
              <a:rPr lang="en-PH" b="1" dirty="0" err="1"/>
              <a:t>pomelo</a:t>
            </a:r>
            <a:r>
              <a:rPr lang="en-PH" b="1" dirty="0"/>
              <a:t> and </a:t>
            </a:r>
            <a:r>
              <a:rPr lang="en-PH" b="1" dirty="0" err="1"/>
              <a:t>rambutan</a:t>
            </a:r>
            <a:r>
              <a:rPr lang="en-PH" b="1" dirty="0"/>
              <a:t>  have been  adopted </a:t>
            </a: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70374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PH" b="1" dirty="0"/>
              <a:t>49 standards  for animal vaccines, 13 criteria for the accreditation  of livestock establishments and 3 criteria for the  accreditation of livestock products have been  endorsed as harmonised ASEAN standards. </a:t>
            </a:r>
          </a:p>
          <a:p>
            <a:r>
              <a:rPr lang="en-PH" b="1" dirty="0"/>
              <a:t>ASEAN is strengthening its  genetically modified food testing network, developing  guidelines on good management practices for  shrimp, developing a code of conduct for responsible  fisheries, and implementing the Hazard Analysis and  Critical Control Point (HCCP) in the production of fish  and fisheries products. </a:t>
            </a:r>
          </a:p>
          <a:p>
            <a:r>
              <a:rPr lang="en-PH" b="1" dirty="0"/>
              <a:t>In 2004, the ASEAN Food Safety Network was  established as an integrated platform for ASEAN  officials to exchange information on food </a:t>
            </a:r>
            <a:r>
              <a:rPr lang="en-PH" b="1" dirty="0" smtClean="0"/>
              <a:t>safety</a:t>
            </a:r>
            <a:endParaRPr lang="en-PH" b="1" dirty="0"/>
          </a:p>
        </p:txBody>
      </p:sp>
    </p:spTree>
    <p:extLst>
      <p:ext uri="{BB962C8B-B14F-4D97-AF65-F5344CB8AC3E}">
        <p14:creationId xmlns:p14="http://schemas.microsoft.com/office/powerpoint/2010/main" val="395451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ASEAN MARKET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Arial Black" pitchFamily="34" charset="0"/>
              </a:rPr>
              <a:t>10 MEMBER COUNTRIES</a:t>
            </a:r>
          </a:p>
          <a:p>
            <a:pPr marL="0" indent="0">
              <a:buNone/>
            </a:pPr>
            <a:r>
              <a:rPr lang="en-US" sz="4400" dirty="0" smtClean="0">
                <a:latin typeface="Arial Black" pitchFamily="34" charset="0"/>
              </a:rPr>
              <a:t>+/- 600 MILLION PEOPLE</a:t>
            </a:r>
          </a:p>
          <a:p>
            <a:pPr marL="0" indent="0">
              <a:buNone/>
            </a:pPr>
            <a:r>
              <a:rPr lang="en-US" sz="4400" dirty="0" smtClean="0">
                <a:latin typeface="Arial Black" pitchFamily="34" charset="0"/>
              </a:rPr>
              <a:t>+/- $ 2.4 TRILLION TRADE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  <a:latin typeface="Arial Black" pitchFamily="34" charset="0"/>
              </a:rPr>
              <a:t>+/- $ 0.6 TRILLION - INTRA</a:t>
            </a:r>
          </a:p>
          <a:p>
            <a:pPr marL="0" indent="0">
              <a:buNone/>
            </a:pPr>
            <a:r>
              <a:rPr lang="en-US" sz="4400" dirty="0" smtClean="0">
                <a:latin typeface="Arial Black" pitchFamily="34" charset="0"/>
              </a:rPr>
              <a:t>+/- $ 2.2 TRILLION GDP</a:t>
            </a:r>
            <a:endParaRPr lang="en-US" sz="4400" dirty="0">
              <a:latin typeface="Arial Black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B038-534A-45C2-A08B-F5A998472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19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smtClean="0">
                <a:solidFill>
                  <a:srgbClr val="FF0000"/>
                </a:solidFill>
              </a:rPr>
              <a:t>INVESTMENT AREAS</a:t>
            </a:r>
            <a:endParaRPr lang="en-P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PH" b="1" dirty="0" smtClean="0"/>
              <a:t>1.	Electricity, gas, steam  and air conditioning supply (+50%)</a:t>
            </a:r>
          </a:p>
          <a:p>
            <a:pPr marL="0" indent="0">
              <a:buNone/>
            </a:pPr>
            <a:r>
              <a:rPr lang="en-PH" b="1" dirty="0" smtClean="0"/>
              <a:t>2.	Real estate activities</a:t>
            </a:r>
          </a:p>
          <a:p>
            <a:pPr marL="0" indent="0">
              <a:buNone/>
            </a:pPr>
            <a:r>
              <a:rPr lang="en-PH" b="1" dirty="0" smtClean="0"/>
              <a:t>3.	Manufacturing</a:t>
            </a:r>
          </a:p>
          <a:p>
            <a:pPr marL="0" indent="0">
              <a:buNone/>
            </a:pPr>
            <a:r>
              <a:rPr lang="en-PH" b="1" dirty="0" smtClean="0"/>
              <a:t>4.	Transportation and  storage</a:t>
            </a:r>
          </a:p>
          <a:p>
            <a:pPr marL="0" indent="0">
              <a:buNone/>
            </a:pPr>
            <a:r>
              <a:rPr lang="en-PH" b="1" dirty="0" smtClean="0"/>
              <a:t>5.	Accommodation and food  service activities</a:t>
            </a:r>
          </a:p>
          <a:p>
            <a:pPr marL="0" indent="0">
              <a:buNone/>
            </a:pPr>
            <a:r>
              <a:rPr lang="en-PH" b="1" dirty="0" smtClean="0"/>
              <a:t>6.	Water supply; sewerage,  waste management and  remediation activities</a:t>
            </a:r>
          </a:p>
          <a:p>
            <a:pPr marL="0" indent="0">
              <a:buNone/>
            </a:pPr>
            <a:r>
              <a:rPr lang="en-PH" b="1" dirty="0" smtClean="0"/>
              <a:t>7.	Administrative and  support service activities</a:t>
            </a:r>
          </a:p>
          <a:p>
            <a:pPr marL="0" indent="0">
              <a:buNone/>
            </a:pPr>
            <a:r>
              <a:rPr lang="en-PH" b="1" dirty="0" smtClean="0"/>
              <a:t>8.	Construction</a:t>
            </a:r>
          </a:p>
          <a:p>
            <a:pPr marL="0" indent="0">
              <a:buNone/>
            </a:pPr>
            <a:r>
              <a:rPr lang="en-PH" b="1" dirty="0" smtClean="0"/>
              <a:t>9.	Agriculture, forestry and  fishing (1.2%)</a:t>
            </a: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06558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B038-534A-45C2-A08B-F5A998472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130494"/>
              </p:ext>
            </p:extLst>
          </p:nvPr>
        </p:nvGraphicFramePr>
        <p:xfrm>
          <a:off x="1604963" y="1566863"/>
          <a:ext cx="5934075" cy="372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Worksheet" r:id="rId4" imgW="5934010" imgH="3724380" progId="Excel.Sheet.12">
                  <p:embed/>
                </p:oleObj>
              </mc:Choice>
              <mc:Fallback>
                <p:oleObj name="Worksheet" r:id="rId4" imgW="5934010" imgH="37243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4963" y="1566863"/>
                        <a:ext cx="5934075" cy="3724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978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smtClean="0">
                <a:solidFill>
                  <a:srgbClr val="FF0000"/>
                </a:solidFill>
              </a:rPr>
              <a:t>COMPETITIVENESS</a:t>
            </a:r>
            <a:endParaRPr lang="en-P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PH" sz="3600" b="1" dirty="0" smtClean="0"/>
              <a:t>All ASEAN members had already reduced tariffs since 2005 and for the Philippines, our sensitive products only cover rice and sugar.</a:t>
            </a:r>
          </a:p>
          <a:p>
            <a:pPr marL="0" indent="0">
              <a:buNone/>
            </a:pPr>
            <a:endParaRPr lang="en-PH" sz="3600" b="1" dirty="0"/>
          </a:p>
          <a:p>
            <a:pPr marL="0" indent="0">
              <a:buNone/>
            </a:pPr>
            <a:r>
              <a:rPr lang="en-PH" sz="3600" b="1" dirty="0" smtClean="0"/>
              <a:t>Given equal conditions and opportunities, the ultimate question is production cost.</a:t>
            </a:r>
          </a:p>
          <a:p>
            <a:pPr marL="0" indent="0">
              <a:buNone/>
            </a:pPr>
            <a:endParaRPr lang="en-P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B038-534A-45C2-A08B-F5A998472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18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smtClean="0">
                <a:solidFill>
                  <a:srgbClr val="FF0000"/>
                </a:solidFill>
              </a:rPr>
              <a:t>Indicative RP production cost</a:t>
            </a:r>
            <a:endParaRPr lang="en-P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H" sz="4000" b="1" dirty="0" smtClean="0"/>
              <a:t>Rice – PHP 11.61/kg</a:t>
            </a:r>
          </a:p>
          <a:p>
            <a:r>
              <a:rPr lang="en-PH" sz="4000" b="1" dirty="0" smtClean="0"/>
              <a:t>Hog (live) – PHP 101.19/kg – backyard</a:t>
            </a:r>
          </a:p>
          <a:p>
            <a:r>
              <a:rPr lang="en-PH" sz="4000" b="1" dirty="0" smtClean="0"/>
              <a:t>Hog (live) - PHP 95/ kg – the big ones</a:t>
            </a:r>
          </a:p>
          <a:p>
            <a:r>
              <a:rPr lang="en-PH" sz="4000" b="1" dirty="0" smtClean="0"/>
              <a:t>Chicken – PHP 71.25/kg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B038-534A-45C2-A08B-F5A998472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>
                <a:solidFill>
                  <a:srgbClr val="FF0000"/>
                </a:solidFill>
              </a:rPr>
              <a:t>DA preparations for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PH" b="1" dirty="0"/>
              <a:t>Participate in  negotiations for the harmonization of the ASEAN standards for GAP, MRLs and development of food standards.</a:t>
            </a:r>
          </a:p>
          <a:p>
            <a:r>
              <a:rPr lang="en-PH" b="1" dirty="0" smtClean="0"/>
              <a:t>Help </a:t>
            </a:r>
            <a:r>
              <a:rPr lang="en-PH" b="1" dirty="0"/>
              <a:t>small farmers get required certifications by buyers.</a:t>
            </a:r>
          </a:p>
          <a:p>
            <a:r>
              <a:rPr lang="en-PH" b="1" dirty="0"/>
              <a:t>Provide training for farmers.</a:t>
            </a:r>
          </a:p>
          <a:p>
            <a:r>
              <a:rPr lang="en-PH" b="1" dirty="0"/>
              <a:t>Strengthen  inspection and audit systems.</a:t>
            </a:r>
          </a:p>
          <a:p>
            <a:r>
              <a:rPr lang="en-PH" b="1" dirty="0"/>
              <a:t>Increase and improve its laboratories.</a:t>
            </a:r>
          </a:p>
          <a:p>
            <a:r>
              <a:rPr lang="en-PH" b="1" dirty="0"/>
              <a:t>Created of an Agricultural Trade Competitiveness Committee and coordinate with  the Committee on International Trade on AEC 2015 matters. </a:t>
            </a: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B038-534A-45C2-A08B-F5A998472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63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smtClean="0">
                <a:solidFill>
                  <a:srgbClr val="FF0000"/>
                </a:solidFill>
              </a:rPr>
              <a:t>Opportunities</a:t>
            </a:r>
            <a:endParaRPr lang="en-P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PH" b="1" dirty="0" smtClean="0"/>
              <a:t>Possible lower input costs; i.e.</a:t>
            </a:r>
          </a:p>
          <a:p>
            <a:pPr marL="0" indent="0">
              <a:buNone/>
            </a:pPr>
            <a:r>
              <a:rPr lang="en-PH" b="1" dirty="0"/>
              <a:t>	</a:t>
            </a:r>
            <a:r>
              <a:rPr lang="en-PH" b="1" dirty="0" smtClean="0"/>
              <a:t>seeds</a:t>
            </a:r>
          </a:p>
          <a:p>
            <a:pPr marL="0" indent="0">
              <a:buNone/>
            </a:pPr>
            <a:r>
              <a:rPr lang="en-PH" b="1" dirty="0"/>
              <a:t>	</a:t>
            </a:r>
            <a:r>
              <a:rPr lang="en-PH" b="1" dirty="0" smtClean="0"/>
              <a:t>fertilizers</a:t>
            </a:r>
          </a:p>
          <a:p>
            <a:pPr marL="0" indent="0">
              <a:buNone/>
            </a:pPr>
            <a:r>
              <a:rPr lang="en-PH" b="1" dirty="0"/>
              <a:t>	</a:t>
            </a:r>
            <a:r>
              <a:rPr lang="en-PH" b="1" dirty="0" smtClean="0"/>
              <a:t>packaging products</a:t>
            </a:r>
          </a:p>
          <a:p>
            <a:pPr marL="0" indent="0">
              <a:buNone/>
            </a:pPr>
            <a:r>
              <a:rPr lang="en-PH" b="1" dirty="0"/>
              <a:t>	</a:t>
            </a:r>
            <a:r>
              <a:rPr lang="en-PH" b="1" dirty="0" smtClean="0"/>
              <a:t>agro chemicals </a:t>
            </a:r>
          </a:p>
          <a:p>
            <a:pPr marL="0" indent="0">
              <a:buNone/>
            </a:pPr>
            <a:r>
              <a:rPr lang="en-PH" b="1" dirty="0"/>
              <a:t>	</a:t>
            </a:r>
            <a:r>
              <a:rPr lang="en-PH" b="1" dirty="0" smtClean="0"/>
              <a:t>transport</a:t>
            </a:r>
          </a:p>
          <a:p>
            <a:pPr marL="0" indent="0">
              <a:buNone/>
            </a:pPr>
            <a:r>
              <a:rPr lang="en-PH" b="1" dirty="0" smtClean="0"/>
              <a:t>Complementation &amp; new partnerships/alliances</a:t>
            </a:r>
          </a:p>
          <a:p>
            <a:pPr marL="0" indent="0">
              <a:buNone/>
            </a:pPr>
            <a:r>
              <a:rPr lang="en-PH" b="1" dirty="0" smtClean="0"/>
              <a:t>New markets for hogs and other high value products; i.e. abaca</a:t>
            </a:r>
          </a:p>
          <a:p>
            <a:pPr marL="0" indent="0">
              <a:buNone/>
            </a:pP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B038-534A-45C2-A08B-F5A998472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26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PH" sz="8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MARAMING</a:t>
            </a:r>
          </a:p>
          <a:p>
            <a:pPr marL="0" indent="0" algn="ctr">
              <a:buNone/>
            </a:pPr>
            <a:r>
              <a:rPr lang="en-PH" sz="8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SALAMAT!</a:t>
            </a:r>
            <a:endParaRPr lang="en-PH" sz="8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B038-534A-45C2-A08B-F5A9984720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07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>
                <a:solidFill>
                  <a:srgbClr val="FF0000"/>
                </a:solidFill>
              </a:rPr>
              <a:t>E</a:t>
            </a:r>
            <a:r>
              <a:rPr lang="en-PH" b="1" dirty="0" smtClean="0">
                <a:solidFill>
                  <a:srgbClr val="FF0000"/>
                </a:solidFill>
              </a:rPr>
              <a:t>xport </a:t>
            </a:r>
            <a:r>
              <a:rPr lang="en-PH" b="1" dirty="0">
                <a:solidFill>
                  <a:srgbClr val="FF0000"/>
                </a:solidFill>
              </a:rPr>
              <a:t>P</a:t>
            </a:r>
            <a:r>
              <a:rPr lang="en-PH" b="1" dirty="0" smtClean="0">
                <a:solidFill>
                  <a:srgbClr val="FF0000"/>
                </a:solidFill>
              </a:rPr>
              <a:t>erformance</a:t>
            </a:r>
            <a:endParaRPr lang="en-P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PH" sz="6000" b="1" dirty="0" smtClean="0"/>
              <a:t>electronics first at 50% of total exports  </a:t>
            </a:r>
          </a:p>
          <a:p>
            <a:pPr marL="0" indent="0">
              <a:buNone/>
            </a:pPr>
            <a:r>
              <a:rPr lang="en-PH" sz="6000" b="1" dirty="0" smtClean="0"/>
              <a:t>agribusiness second at 9.1%.</a:t>
            </a:r>
            <a:endParaRPr lang="en-PH" sz="6000" b="1" dirty="0"/>
          </a:p>
        </p:txBody>
      </p:sp>
    </p:spTree>
    <p:extLst>
      <p:ext uri="{BB962C8B-B14F-4D97-AF65-F5344CB8AC3E}">
        <p14:creationId xmlns:p14="http://schemas.microsoft.com/office/powerpoint/2010/main" val="407681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smtClean="0">
                <a:solidFill>
                  <a:srgbClr val="FF0000"/>
                </a:solidFill>
              </a:rPr>
              <a:t>Growth </a:t>
            </a:r>
            <a:r>
              <a:rPr lang="en-PH" b="1" dirty="0">
                <a:solidFill>
                  <a:srgbClr val="FF0000"/>
                </a:solidFill>
              </a:rPr>
              <a:t>R</a:t>
            </a:r>
            <a:r>
              <a:rPr lang="en-PH" b="1" dirty="0" smtClean="0">
                <a:solidFill>
                  <a:srgbClr val="FF0000"/>
                </a:solidFill>
              </a:rPr>
              <a:t>ate</a:t>
            </a:r>
            <a:r>
              <a:rPr lang="en-PH" dirty="0" smtClean="0"/>
              <a:t> 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PH" sz="5400" b="1" dirty="0" smtClean="0"/>
              <a:t>Electronics:	 	- 3.9% </a:t>
            </a:r>
          </a:p>
          <a:p>
            <a:pPr marL="0" indent="0">
              <a:buNone/>
            </a:pPr>
            <a:r>
              <a:rPr lang="en-PH" sz="5400" b="1" dirty="0" smtClean="0"/>
              <a:t>Agribusiness:	 - 4.7%.</a:t>
            </a:r>
            <a:endParaRPr lang="en-PH" sz="5400" b="1" dirty="0"/>
          </a:p>
        </p:txBody>
      </p:sp>
    </p:spTree>
    <p:extLst>
      <p:ext uri="{BB962C8B-B14F-4D97-AF65-F5344CB8AC3E}">
        <p14:creationId xmlns:p14="http://schemas.microsoft.com/office/powerpoint/2010/main" val="414070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smtClean="0">
                <a:solidFill>
                  <a:srgbClr val="FF0000"/>
                </a:solidFill>
              </a:rPr>
              <a:t>Who are investing? </a:t>
            </a:r>
            <a:endParaRPr lang="en-P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PH" b="1" dirty="0" smtClean="0"/>
              <a:t>Japan </a:t>
            </a:r>
          </a:p>
          <a:p>
            <a:r>
              <a:rPr lang="en-PH" b="1" dirty="0" smtClean="0"/>
              <a:t>USA </a:t>
            </a:r>
          </a:p>
          <a:p>
            <a:r>
              <a:rPr lang="en-PH" b="1" dirty="0" smtClean="0"/>
              <a:t>Netherlands </a:t>
            </a:r>
          </a:p>
          <a:p>
            <a:r>
              <a:rPr lang="en-PH" b="1" dirty="0" smtClean="0"/>
              <a:t>Korea </a:t>
            </a:r>
          </a:p>
          <a:p>
            <a:r>
              <a:rPr lang="en-PH" b="1" dirty="0" smtClean="0"/>
              <a:t>China, PR </a:t>
            </a:r>
          </a:p>
          <a:p>
            <a:r>
              <a:rPr lang="en-PH" b="1" dirty="0" smtClean="0"/>
              <a:t>Singapore </a:t>
            </a:r>
          </a:p>
          <a:p>
            <a:r>
              <a:rPr lang="en-PH" b="1" dirty="0" smtClean="0"/>
              <a:t>Switzerland </a:t>
            </a:r>
          </a:p>
          <a:p>
            <a:r>
              <a:rPr lang="en-PH" b="1" dirty="0" smtClean="0"/>
              <a:t>Cayman I. </a:t>
            </a:r>
          </a:p>
          <a:p>
            <a:r>
              <a:rPr lang="en-PH" b="1" dirty="0" smtClean="0"/>
              <a:t>British V.I. </a:t>
            </a:r>
          </a:p>
          <a:p>
            <a:r>
              <a:rPr lang="en-PH" b="1" dirty="0" smtClean="0"/>
              <a:t>Taiwan</a:t>
            </a:r>
          </a:p>
          <a:p>
            <a:pPr marL="0" indent="0">
              <a:buNone/>
            </a:pPr>
            <a:r>
              <a:rPr lang="en-PH" b="1" dirty="0" smtClean="0"/>
              <a:t>In this order. In general.</a:t>
            </a:r>
            <a:endParaRPr lang="en-PH" b="1" dirty="0"/>
          </a:p>
        </p:txBody>
      </p:sp>
    </p:spTree>
    <p:extLst>
      <p:ext uri="{BB962C8B-B14F-4D97-AF65-F5344CB8AC3E}">
        <p14:creationId xmlns:p14="http://schemas.microsoft.com/office/powerpoint/2010/main" val="11295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smtClean="0">
                <a:solidFill>
                  <a:srgbClr val="FF0000"/>
                </a:solidFill>
              </a:rPr>
              <a:t>No. of employees</a:t>
            </a:r>
            <a:endParaRPr lang="en-P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PH" b="1" dirty="0" smtClean="0"/>
              <a:t>In 2010, it was recorded that in Agriculture, Hunting and Forestry,  </a:t>
            </a:r>
          </a:p>
          <a:p>
            <a:pPr marL="0" indent="0">
              <a:buNone/>
            </a:pPr>
            <a:r>
              <a:rPr lang="en-PH" b="1" dirty="0" smtClean="0"/>
              <a:t>micro enterprises 	- 9,855</a:t>
            </a:r>
          </a:p>
          <a:p>
            <a:pPr marL="0" indent="0">
              <a:buNone/>
            </a:pPr>
            <a:r>
              <a:rPr lang="en-PH" b="1" dirty="0" smtClean="0"/>
              <a:t>small enterprises 	- 31,213 </a:t>
            </a:r>
          </a:p>
          <a:p>
            <a:pPr marL="0" indent="0">
              <a:buNone/>
            </a:pPr>
            <a:r>
              <a:rPr lang="en-PH" b="1" dirty="0" smtClean="0"/>
              <a:t>medium enterprises  	- 16,515 </a:t>
            </a:r>
          </a:p>
          <a:p>
            <a:pPr marL="0" indent="0">
              <a:buNone/>
            </a:pPr>
            <a:r>
              <a:rPr lang="en-PH" b="1" dirty="0" smtClean="0"/>
              <a:t>and MSMEs 		- 57,583</a:t>
            </a:r>
            <a:endParaRPr lang="en-PH" b="1" dirty="0"/>
          </a:p>
        </p:txBody>
      </p:sp>
    </p:spTree>
    <p:extLst>
      <p:ext uri="{BB962C8B-B14F-4D97-AF65-F5344CB8AC3E}">
        <p14:creationId xmlns:p14="http://schemas.microsoft.com/office/powerpoint/2010/main" val="24855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err="1" smtClean="0">
                <a:solidFill>
                  <a:srgbClr val="FF0000"/>
                </a:solidFill>
              </a:rPr>
              <a:t>Agri</a:t>
            </a:r>
            <a:r>
              <a:rPr lang="en-PH" b="1" dirty="0" smtClean="0">
                <a:solidFill>
                  <a:srgbClr val="FF0000"/>
                </a:solidFill>
              </a:rPr>
              <a:t> Employment</a:t>
            </a:r>
            <a:endParaRPr lang="en-P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PH" sz="4000" b="1" dirty="0" smtClean="0"/>
              <a:t>2010 	– 0.7%; </a:t>
            </a:r>
          </a:p>
          <a:p>
            <a:pPr marL="0" indent="0">
              <a:buNone/>
            </a:pPr>
            <a:r>
              <a:rPr lang="en-PH" sz="4000" b="1" dirty="0" smtClean="0"/>
              <a:t>2011 	2.6%; </a:t>
            </a:r>
          </a:p>
          <a:p>
            <a:pPr marL="0" indent="0">
              <a:buNone/>
            </a:pPr>
            <a:r>
              <a:rPr lang="en-PH" sz="4000" b="1" dirty="0" smtClean="0"/>
              <a:t>2012 	– 4.4%. </a:t>
            </a:r>
          </a:p>
          <a:p>
            <a:pPr marL="0" indent="0">
              <a:buNone/>
            </a:pPr>
            <a:endParaRPr lang="en-PH" sz="4000" b="1" dirty="0"/>
          </a:p>
          <a:p>
            <a:pPr marL="0" indent="0">
              <a:buNone/>
            </a:pPr>
            <a:r>
              <a:rPr lang="en-PH" sz="4000" b="1" dirty="0" smtClean="0"/>
              <a:t>The share of agriculture to total employment remains large at 31%.</a:t>
            </a:r>
            <a:endParaRPr lang="en-PH" sz="4000" b="1" dirty="0"/>
          </a:p>
        </p:txBody>
      </p:sp>
    </p:spTree>
    <p:extLst>
      <p:ext uri="{BB962C8B-B14F-4D97-AF65-F5344CB8AC3E}">
        <p14:creationId xmlns:p14="http://schemas.microsoft.com/office/powerpoint/2010/main" val="237593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PH" b="1" dirty="0">
                <a:solidFill>
                  <a:srgbClr val="FF0000"/>
                </a:solidFill>
              </a:rPr>
              <a:t>S</a:t>
            </a:r>
            <a:r>
              <a:rPr lang="en-PH" b="1" dirty="0" smtClean="0">
                <a:solidFill>
                  <a:srgbClr val="FF0000"/>
                </a:solidFill>
              </a:rPr>
              <a:t>hare of agriculture and fisheries to the GDP</a:t>
            </a:r>
            <a:endParaRPr lang="en-P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PH" sz="6000" b="1" dirty="0" smtClean="0"/>
              <a:t>2010 - 11.6%</a:t>
            </a:r>
          </a:p>
          <a:p>
            <a:pPr marL="0" indent="0">
              <a:buNone/>
            </a:pPr>
            <a:r>
              <a:rPr lang="en-PH" sz="6000" b="1" dirty="0" smtClean="0"/>
              <a:t>2011 - 11.4% </a:t>
            </a:r>
          </a:p>
          <a:p>
            <a:pPr marL="0" indent="0">
              <a:buNone/>
            </a:pPr>
            <a:r>
              <a:rPr lang="en-PH" sz="6000" b="1" dirty="0" smtClean="0"/>
              <a:t>2012 – 9.3% </a:t>
            </a:r>
            <a:endParaRPr lang="en-PH" sz="6000" b="1" dirty="0"/>
          </a:p>
        </p:txBody>
      </p:sp>
    </p:spTree>
    <p:extLst>
      <p:ext uri="{BB962C8B-B14F-4D97-AF65-F5344CB8AC3E}">
        <p14:creationId xmlns:p14="http://schemas.microsoft.com/office/powerpoint/2010/main" val="171074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1382</Words>
  <Application>Microsoft Office PowerPoint</Application>
  <PresentationFormat>On-screen Show (4:3)</PresentationFormat>
  <Paragraphs>162</Paragraphs>
  <Slides>35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Office Theme</vt:lpstr>
      <vt:lpstr>4_Office Theme</vt:lpstr>
      <vt:lpstr>Worksheet</vt:lpstr>
      <vt:lpstr>Regional Workshop on Enhancing Farmers’ Market Power</vt:lpstr>
      <vt:lpstr>BENIGNO S. AQUINO III PLATFORM of GOVERNMENT </vt:lpstr>
      <vt:lpstr>INVESTMENT AREAS</vt:lpstr>
      <vt:lpstr>Export Performance</vt:lpstr>
      <vt:lpstr>Growth Rate </vt:lpstr>
      <vt:lpstr>Who are investing? </vt:lpstr>
      <vt:lpstr>No. of employees</vt:lpstr>
      <vt:lpstr>Agri Employment</vt:lpstr>
      <vt:lpstr>Share of agriculture and fisheries to the GDP</vt:lpstr>
      <vt:lpstr>Messages</vt:lpstr>
      <vt:lpstr>ENABLING ENVIRONMENT</vt:lpstr>
      <vt:lpstr>Priority legislations to accelerate  development </vt:lpstr>
      <vt:lpstr>GLOBAL CONTEXT</vt:lpstr>
      <vt:lpstr>ASEAN Blueprint </vt:lpstr>
      <vt:lpstr>AEC Key Characteristics</vt:lpstr>
      <vt:lpstr>Core elements for the ASEAN single market and production base </vt:lpstr>
      <vt:lpstr>Free flow of goods </vt:lpstr>
      <vt:lpstr>Means</vt:lpstr>
      <vt:lpstr>Actions / Timelines</vt:lpstr>
      <vt:lpstr>PowerPoint Presentation</vt:lpstr>
      <vt:lpstr>PowerPoint Presentation</vt:lpstr>
      <vt:lpstr>PowerPoint Presentation</vt:lpstr>
      <vt:lpstr>PowerPoint Presentation</vt:lpstr>
      <vt:lpstr>Actions</vt:lpstr>
      <vt:lpstr>Agri Cooperatives</vt:lpstr>
      <vt:lpstr>SCORECARD</vt:lpstr>
      <vt:lpstr>PowerPoint Presentation</vt:lpstr>
      <vt:lpstr>PowerPoint Presentation</vt:lpstr>
      <vt:lpstr>ASEAN MARKET</vt:lpstr>
      <vt:lpstr>PowerPoint Presentation</vt:lpstr>
      <vt:lpstr>COMPETITIVENESS</vt:lpstr>
      <vt:lpstr>Indicative RP production cost</vt:lpstr>
      <vt:lpstr>DA preparations for 2015</vt:lpstr>
      <vt:lpstr>Opportunities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Workshop on Enhancing Farmers’ Market Power</dc:title>
  <dc:creator>Noel De Luna</dc:creator>
  <cp:lastModifiedBy>jun</cp:lastModifiedBy>
  <cp:revision>29</cp:revision>
  <cp:lastPrinted>2013-05-08T03:01:19Z</cp:lastPrinted>
  <dcterms:created xsi:type="dcterms:W3CDTF">2013-04-25T05:56:27Z</dcterms:created>
  <dcterms:modified xsi:type="dcterms:W3CDTF">2013-05-28T04:22:51Z</dcterms:modified>
</cp:coreProperties>
</file>