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8" r:id="rId3"/>
    <p:sldId id="290" r:id="rId4"/>
    <p:sldId id="280" r:id="rId5"/>
    <p:sldId id="294" r:id="rId6"/>
    <p:sldId id="281" r:id="rId7"/>
    <p:sldId id="295" r:id="rId8"/>
    <p:sldId id="296" r:id="rId9"/>
    <p:sldId id="291" r:id="rId10"/>
    <p:sldId id="293" r:id="rId11"/>
    <p:sldId id="273"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H1"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9E8C2"/>
    <a:srgbClr val="B7DCA4"/>
    <a:srgbClr val="F2FCF4"/>
    <a:srgbClr val="AFE0A0"/>
    <a:srgbClr val="F6F8F6"/>
    <a:srgbClr val="DDDDDD"/>
    <a:srgbClr val="7CCB6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915" autoAdjust="0"/>
  </p:normalViewPr>
  <p:slideViewPr>
    <p:cSldViewPr>
      <p:cViewPr>
        <p:scale>
          <a:sx n="90" d="100"/>
          <a:sy n="90" d="100"/>
        </p:scale>
        <p:origin x="-816"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50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2E7116D-9A23-423B-A668-09AA744FC640}" type="datetimeFigureOut">
              <a:rPr lang="en-US"/>
              <a:pPr>
                <a:defRPr/>
              </a:pPr>
              <a:t>5/9/2013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6A88F2D-0F5F-4551-A302-CBAD4FF8E430}" type="slidenum">
              <a:rPr lang="en-US"/>
              <a:pPr>
                <a:defRPr/>
              </a:pPr>
              <a:t>‹#›</a:t>
            </a:fld>
            <a:endParaRPr lang="en-US" dirty="0"/>
          </a:p>
        </p:txBody>
      </p:sp>
    </p:spTree>
    <p:extLst>
      <p:ext uri="{BB962C8B-B14F-4D97-AF65-F5344CB8AC3E}">
        <p14:creationId xmlns:p14="http://schemas.microsoft.com/office/powerpoint/2010/main" val="1031117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041F923-4B12-403C-924A-E54785019AC8}" type="datetimeFigureOut">
              <a:rPr lang="en-US"/>
              <a:pPr>
                <a:defRPr/>
              </a:pPr>
              <a:t>5/9/2013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E30A98D-B80A-4BE6-8DCA-270B734D1537}" type="slidenum">
              <a:rPr lang="en-US"/>
              <a:pPr>
                <a:defRPr/>
              </a:pPr>
              <a:t>‹#›</a:t>
            </a:fld>
            <a:endParaRPr lang="en-US" dirty="0"/>
          </a:p>
        </p:txBody>
      </p:sp>
    </p:spTree>
    <p:extLst>
      <p:ext uri="{BB962C8B-B14F-4D97-AF65-F5344CB8AC3E}">
        <p14:creationId xmlns:p14="http://schemas.microsoft.com/office/powerpoint/2010/main" val="2743466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0A7F2E-F2B5-4252-B1C5-7F5C961E00D3}" type="slidenum">
              <a:rPr lang="en-US"/>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30A98D-B80A-4BE6-8DCA-270B734D1537}" type="slidenum">
              <a:rPr lang="en-US" smtClean="0"/>
              <a:pPr>
                <a:defRPr/>
              </a:pPr>
              <a:t>10</a:t>
            </a:fld>
            <a:endParaRPr lang="en-US" dirty="0"/>
          </a:p>
        </p:txBody>
      </p:sp>
    </p:spTree>
    <p:extLst>
      <p:ext uri="{BB962C8B-B14F-4D97-AF65-F5344CB8AC3E}">
        <p14:creationId xmlns:p14="http://schemas.microsoft.com/office/powerpoint/2010/main" val="1926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TextEdit="1"/>
          </p:cNvSpPr>
          <p:nvPr>
            <p:ph type="sldImg"/>
          </p:nvPr>
        </p:nvSpPr>
        <p:spPr bwMode="auto">
          <a:noFill/>
          <a:ln>
            <a:solidFill>
              <a:srgbClr val="000000"/>
            </a:solidFill>
            <a:miter lim="800000"/>
            <a:headEnd/>
            <a:tailEnd/>
          </a:ln>
        </p:spPr>
      </p:sp>
      <p:sp>
        <p:nvSpPr>
          <p:cNvPr id="65538"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P</a:t>
            </a:r>
            <a:r>
              <a:rPr lang="en-US" sz="1200" b="1" kern="1200" dirty="0" smtClean="0">
                <a:solidFill>
                  <a:schemeClr val="tx1"/>
                </a:solidFill>
                <a:latin typeface="+mn-lt"/>
                <a:ea typeface="+mn-ea"/>
                <a:cs typeface="+mn-cs"/>
              </a:rPr>
              <a:t>overty Gap Ratio</a:t>
            </a:r>
            <a:r>
              <a:rPr lang="en-US" sz="1200" kern="1200" dirty="0" smtClean="0">
                <a:solidFill>
                  <a:schemeClr val="tx1"/>
                </a:solidFill>
                <a:latin typeface="+mn-lt"/>
                <a:ea typeface="+mn-ea"/>
                <a:cs typeface="+mn-cs"/>
              </a:rPr>
              <a:t>: Poverty gap is the mean shortfall of the total population from the poverty line, expressed as a percentage of the poverty line. This measure reflects the depth of poverty as well as its incidence. The indicator is often described as measuring the per capita amount of resources needed to eliminate poverty (</a:t>
            </a:r>
            <a:r>
              <a:rPr lang="en-US" sz="1200" i="1" kern="1200" dirty="0" smtClean="0">
                <a:solidFill>
                  <a:schemeClr val="tx1"/>
                </a:solidFill>
                <a:latin typeface="+mn-lt"/>
                <a:ea typeface="+mn-ea"/>
                <a:cs typeface="+mn-cs"/>
              </a:rPr>
              <a:t>or reduce the poor’s shortfall from the poverty line to zero, through perfectly targeted cash transfers).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Among CLMV countries </a:t>
            </a:r>
            <a:r>
              <a:rPr lang="en-US" sz="1200" b="1" kern="1200" dirty="0" smtClean="0">
                <a:solidFill>
                  <a:schemeClr val="tx1"/>
                </a:solidFill>
                <a:latin typeface="+mn-lt"/>
                <a:ea typeface="+mn-ea"/>
                <a:cs typeface="+mn-cs"/>
              </a:rPr>
              <a:t>Lao’s</a:t>
            </a:r>
            <a:r>
              <a:rPr lang="en-US" sz="1200" kern="1200" dirty="0" smtClean="0">
                <a:solidFill>
                  <a:schemeClr val="tx1"/>
                </a:solidFill>
                <a:latin typeface="+mn-lt"/>
                <a:ea typeface="+mn-ea"/>
                <a:cs typeface="+mn-cs"/>
              </a:rPr>
              <a:t> poverty ratio is 9.0% and unfortunately most of the rural people draw their livelihood from agriculture either directly or indirectly represented by the agriculture employment figures. Hence this gap could be narrowed by investing in agriculture and related resources. Similarly in Cambodia. </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375168-0A8D-4B25-9475-F10EB89FC09F}" type="slidenum">
              <a:rPr lang="en-US"/>
              <a:pPr fontAlgn="base">
                <a:spcBef>
                  <a:spcPct val="0"/>
                </a:spcBef>
                <a:spcAft>
                  <a:spcPct val="0"/>
                </a:spcAft>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Source: ADB</a:t>
            </a:r>
          </a:p>
        </p:txBody>
      </p:sp>
      <p:sp>
        <p:nvSpPr>
          <p:cNvPr id="4" name="Slide Number Placeholder 3"/>
          <p:cNvSpPr>
            <a:spLocks noGrp="1"/>
          </p:cNvSpPr>
          <p:nvPr>
            <p:ph type="sldNum" sz="quarter" idx="5"/>
          </p:nvPr>
        </p:nvSpPr>
        <p:spPr/>
        <p:txBody>
          <a:bodyPr/>
          <a:lstStyle/>
          <a:p>
            <a:pPr>
              <a:defRPr/>
            </a:pPr>
            <a:fld id="{601BC197-2AB6-4381-947F-E935BD17589E}"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1" kern="1200" dirty="0" smtClean="0">
                <a:solidFill>
                  <a:schemeClr val="tx1"/>
                </a:solidFill>
                <a:latin typeface="+mn-lt"/>
                <a:ea typeface="+mn-ea"/>
                <a:cs typeface="+mn-cs"/>
              </a:rPr>
              <a:t>Productivity</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key challenges: declining yields in agricultural crops, food price hikes caused by heightened demand for cereals for consumption and livestock production  and climate change, which threatens agricultural production</a:t>
            </a:r>
          </a:p>
          <a:p>
            <a:r>
              <a:rPr lang="en-US" sz="1200" kern="1200" dirty="0" smtClean="0">
                <a:solidFill>
                  <a:schemeClr val="tx1"/>
                </a:solidFill>
                <a:latin typeface="+mn-lt"/>
                <a:ea typeface="+mn-ea"/>
                <a:cs typeface="+mn-cs"/>
              </a:rPr>
              <a:t>ADB initiatives to raise agriculture productivity: </a:t>
            </a:r>
            <a:r>
              <a:rPr lang="en-US" sz="1200" b="1" kern="1200" dirty="0" smtClean="0">
                <a:solidFill>
                  <a:schemeClr val="tx1"/>
                </a:solidFill>
                <a:latin typeface="+mn-lt"/>
                <a:ea typeface="+mn-ea"/>
                <a:cs typeface="+mn-cs"/>
              </a:rPr>
              <a:t>Research as a long-term vehicle to increase agricultural productivity and Investing in agricultural productivity</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Connectivity: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Enhancing connectivity means the integration of the agriculture sector with domestic and international consumer markets, as well as nonfarm sectors so that small farmers, women and other vulnerable groups will have their fair share of the benefits. </a:t>
            </a:r>
          </a:p>
          <a:p>
            <a:r>
              <a:rPr lang="en-US" sz="1200" b="1" kern="1200" dirty="0" smtClean="0">
                <a:solidFill>
                  <a:schemeClr val="tx1"/>
                </a:solidFill>
                <a:latin typeface="+mn-lt"/>
                <a:ea typeface="+mn-ea"/>
                <a:cs typeface="+mn-cs"/>
              </a:rPr>
              <a:t>Building connectivity includes: </a:t>
            </a:r>
            <a:r>
              <a:rPr lang="en-US" sz="1200" kern="1200" dirty="0" smtClean="0">
                <a:solidFill>
                  <a:schemeClr val="tx1"/>
                </a:solidFill>
                <a:latin typeface="+mn-lt"/>
                <a:ea typeface="+mn-ea"/>
                <a:cs typeface="+mn-cs"/>
              </a:rPr>
              <a:t>the construction of rural roads, electrification, and development of market infrastructure, such as rural growth centers, agriculture and food trade facilitation, small and medium enterprises development, development of market information systems, food value chains, and food safety standards</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Resilience</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Sustainable food security requires improving the resilience of the agriculture and rural sectors against the impacts of: climate change and associated climate variability and food price volatility</a:t>
            </a:r>
          </a:p>
          <a:p>
            <a:pPr>
              <a:buNone/>
            </a:pPr>
            <a:endParaRPr lang="en-US" dirty="0" smtClean="0"/>
          </a:p>
          <a:p>
            <a:pPr eaLnBrk="1" hangingPunct="1">
              <a:spcBef>
                <a:spcPct val="0"/>
              </a:spcBef>
            </a:pPr>
            <a:endParaRPr lang="en-US" b="1" dirty="0" smtClean="0"/>
          </a:p>
        </p:txBody>
      </p:sp>
      <p:sp>
        <p:nvSpPr>
          <p:cNvPr id="47107"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anchor="b"/>
          <a:lstStyle/>
          <a:p>
            <a:pPr algn="r"/>
            <a:fld id="{CCB61207-73B2-4346-8F22-9416CEE50F82}" type="slidenum">
              <a:rPr lang="en-US" sz="1200">
                <a:latin typeface="Calibri" pitchFamily="34" charset="0"/>
              </a:rPr>
              <a:pPr algn="r"/>
              <a:t>4</a:t>
            </a:fld>
            <a:endParaRPr lang="en-US" sz="1200" dirty="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30A98D-B80A-4BE6-8DCA-270B734D1537}" type="slidenum">
              <a:rPr lang="en-US" smtClean="0"/>
              <a:pPr>
                <a:defRPr/>
              </a:pPr>
              <a:t>5</a:t>
            </a:fld>
            <a:endParaRPr lang="en-US" dirty="0"/>
          </a:p>
        </p:txBody>
      </p:sp>
    </p:spTree>
    <p:extLst>
      <p:ext uri="{BB962C8B-B14F-4D97-AF65-F5344CB8AC3E}">
        <p14:creationId xmlns:p14="http://schemas.microsoft.com/office/powerpoint/2010/main" val="737303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headEnd/>
            <a:tailEnd/>
          </a:ln>
        </p:spPr>
      </p:sp>
      <p:sp>
        <p:nvSpPr>
          <p:cNvPr id="51202" name="Rectangle 3"/>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endParaRPr lang="en-GB" dirty="0" smtClean="0"/>
          </a:p>
          <a:p>
            <a:pPr marL="228600" indent="-228600" eaLnBrk="1" hangingPunct="1"/>
            <a:endParaRPr lang="en-GB" b="1" u="sng" dirty="0" smtClean="0"/>
          </a:p>
          <a:p>
            <a:pPr marL="228600" indent="-228600" eaLnBrk="1" hangingPunct="1">
              <a:buFontTx/>
              <a:buAutoNum type="arabicParenR"/>
            </a:pPr>
            <a:endParaRPr lang="en-GB" b="1" u="sng" dirty="0" smtClean="0"/>
          </a:p>
          <a:p>
            <a:pPr marL="228600" indent="-228600"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30A98D-B80A-4BE6-8DCA-270B734D1537}" type="slidenum">
              <a:rPr lang="en-US" smtClean="0"/>
              <a:pPr>
                <a:defRPr/>
              </a:pPr>
              <a:t>7</a:t>
            </a:fld>
            <a:endParaRPr lang="en-US" dirty="0"/>
          </a:p>
        </p:txBody>
      </p:sp>
    </p:spTree>
    <p:extLst>
      <p:ext uri="{BB962C8B-B14F-4D97-AF65-F5344CB8AC3E}">
        <p14:creationId xmlns:p14="http://schemas.microsoft.com/office/powerpoint/2010/main" val="321299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30A98D-B80A-4BE6-8DCA-270B734D1537}" type="slidenum">
              <a:rPr lang="en-US" smtClean="0"/>
              <a:pPr>
                <a:defRPr/>
              </a:pPr>
              <a:t>8</a:t>
            </a:fld>
            <a:endParaRPr lang="en-US" dirty="0"/>
          </a:p>
        </p:txBody>
      </p:sp>
    </p:spTree>
    <p:extLst>
      <p:ext uri="{BB962C8B-B14F-4D97-AF65-F5344CB8AC3E}">
        <p14:creationId xmlns:p14="http://schemas.microsoft.com/office/powerpoint/2010/main" val="4220403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30A98D-B80A-4BE6-8DCA-270B734D1537}" type="slidenum">
              <a:rPr lang="en-US" smtClean="0"/>
              <a:pPr>
                <a:defRPr/>
              </a:pPr>
              <a:t>9</a:t>
            </a:fld>
            <a:endParaRPr lang="en-US" dirty="0"/>
          </a:p>
        </p:txBody>
      </p:sp>
    </p:spTree>
    <p:extLst>
      <p:ext uri="{BB962C8B-B14F-4D97-AF65-F5344CB8AC3E}">
        <p14:creationId xmlns:p14="http://schemas.microsoft.com/office/powerpoint/2010/main" val="26270362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32" descr="B:\visualIDfeb2004\corpsignfin\GIF files\ADB-Logo-12mm.gif"/>
          <p:cNvPicPr>
            <a:picLocks noChangeAspect="1" noChangeArrowheads="1"/>
          </p:cNvPicPr>
          <p:nvPr/>
        </p:nvPicPr>
        <p:blipFill>
          <a:blip r:embed="rId2" cstate="print"/>
          <a:srcRect/>
          <a:stretch>
            <a:fillRect/>
          </a:stretch>
        </p:blipFill>
        <p:spPr bwMode="auto">
          <a:xfrm>
            <a:off x="7997825" y="5711825"/>
            <a:ext cx="887413" cy="887413"/>
          </a:xfrm>
          <a:prstGeom prst="rect">
            <a:avLst/>
          </a:prstGeom>
          <a:noFill/>
          <a:ln w="9525">
            <a:noFill/>
            <a:miter lim="800000"/>
            <a:headEnd/>
            <a:tailEnd/>
          </a:ln>
        </p:spPr>
      </p:pic>
      <p:sp>
        <p:nvSpPr>
          <p:cNvPr id="18434" name="Rectangle 1026"/>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18435" name="Rectangle 1027"/>
          <p:cNvSpPr>
            <a:spLocks noGrp="1" noChangeArrowheads="1"/>
          </p:cNvSpPr>
          <p:nvPr>
            <p:ph type="subTitle" idx="1"/>
          </p:nvPr>
        </p:nvSpPr>
        <p:spPr>
          <a:xfrm>
            <a:off x="1371600" y="3886200"/>
            <a:ext cx="6400800" cy="1752600"/>
          </a:xfrm>
        </p:spPr>
        <p:txBody>
          <a:bodyPr/>
          <a:lstStyle>
            <a:lvl1pPr marL="0" indent="0" algn="ctr">
              <a:defRPr/>
            </a:lvl1pPr>
          </a:lstStyle>
          <a:p>
            <a:r>
              <a:rPr lang="en-US" smtClean="0"/>
              <a:t>Click to edit Master subtitle style</a:t>
            </a:r>
            <a:endParaRPr lang="en-US"/>
          </a:p>
        </p:txBody>
      </p:sp>
      <p:sp>
        <p:nvSpPr>
          <p:cNvPr id="5" name="Rectangle 1028"/>
          <p:cNvSpPr>
            <a:spLocks noGrp="1" noChangeArrowheads="1"/>
          </p:cNvSpPr>
          <p:nvPr>
            <p:ph type="dt" sz="half" idx="10"/>
          </p:nvPr>
        </p:nvSpPr>
        <p:spPr/>
        <p:txBody>
          <a:bodyPr/>
          <a:lstStyle>
            <a:lvl1pPr>
              <a:defRPr/>
            </a:lvl1pPr>
          </a:lstStyle>
          <a:p>
            <a:pPr>
              <a:defRPr/>
            </a:pPr>
            <a:fld id="{DBBBDFC0-922C-4E8F-B97C-42FA5128C5E7}" type="datetimeFigureOut">
              <a:rPr lang="en-US"/>
              <a:pPr>
                <a:defRPr/>
              </a:pPr>
              <a:t>5/9/2013</a:t>
            </a:fld>
            <a:endParaRPr lang="en-US" dirty="0"/>
          </a:p>
        </p:txBody>
      </p:sp>
      <p:sp>
        <p:nvSpPr>
          <p:cNvPr id="6" name="Rectangle 1029"/>
          <p:cNvSpPr>
            <a:spLocks noGrp="1" noChangeArrowheads="1"/>
          </p:cNvSpPr>
          <p:nvPr>
            <p:ph type="ftr" sz="quarter" idx="11"/>
          </p:nvPr>
        </p:nvSpPr>
        <p:spPr/>
        <p:txBody>
          <a:bodyPr/>
          <a:lstStyle>
            <a:lvl1pPr>
              <a:defRPr/>
            </a:lvl1pPr>
          </a:lstStyle>
          <a:p>
            <a:pPr>
              <a:defRPr/>
            </a:pPr>
            <a:endParaRPr lang="en-US" dirty="0"/>
          </a:p>
        </p:txBody>
      </p:sp>
      <p:sp>
        <p:nvSpPr>
          <p:cNvPr id="7" name="Rectangle 1030"/>
          <p:cNvSpPr>
            <a:spLocks noGrp="1" noChangeArrowheads="1"/>
          </p:cNvSpPr>
          <p:nvPr>
            <p:ph type="sldNum" sz="quarter" idx="12"/>
          </p:nvPr>
        </p:nvSpPr>
        <p:spPr/>
        <p:txBody>
          <a:bodyPr/>
          <a:lstStyle>
            <a:lvl1pPr>
              <a:defRPr/>
            </a:lvl1pPr>
          </a:lstStyle>
          <a:p>
            <a:pPr>
              <a:defRPr/>
            </a:pPr>
            <a:fld id="{FF7D2BF0-90BE-450F-9FE9-EC013AD38D5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FE2DE26-41A6-4EDE-BC40-8C6B54820CD0}" type="datetimeFigureOut">
              <a:rPr lang="en-US"/>
              <a:pPr>
                <a:defRPr/>
              </a:pPr>
              <a:t>5/9/2013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80815E2-0A2F-4605-9C57-766C2A483D5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5613"/>
            <a:ext cx="1943100" cy="5640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5613"/>
            <a:ext cx="5676900" cy="5640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F408F6E-516E-4007-B46B-2182B214DA3D}" type="datetimeFigureOut">
              <a:rPr lang="en-US"/>
              <a:pPr>
                <a:defRPr/>
              </a:pPr>
              <a:t>5/9/2013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5D4A396-30FE-4902-AA71-C9431546B48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5613"/>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r>
              <a:rPr lang="en-US" noProof="0" dirty="0" smtClean="0"/>
              <a:t>Click icon to add chart</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E8712654-B369-476F-A3B6-496C6E05DDB6}" type="datetimeFigureOut">
              <a:rPr lang="en-US"/>
              <a:pPr>
                <a:defRPr/>
              </a:pPr>
              <a:t>5/9/2013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C7FEE85-E16A-4F64-A8F3-0F236721FFB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9D047AE-3492-4810-BEB7-2C450E1483EF}" type="datetimeFigureOut">
              <a:rPr lang="en-US"/>
              <a:pPr>
                <a:defRPr/>
              </a:pPr>
              <a:t>5/9/2013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7B23444-F58F-4D40-A327-0B6666FFA0A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67C4BAB-6ACD-4ED1-BCEA-32C329B4E6B5}" type="datetimeFigureOut">
              <a:rPr lang="en-US"/>
              <a:pPr>
                <a:defRPr/>
              </a:pPr>
              <a:t>5/9/2013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5278EA-2EAC-4C97-BCF7-E5749E6A5E8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DF77E2E-683B-466E-A410-FC8F1930049B}" type="datetimeFigureOut">
              <a:rPr lang="en-US"/>
              <a:pPr>
                <a:defRPr/>
              </a:pPr>
              <a:t>5/9/2013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57BC40F-4136-418D-9451-CBCB5329CC8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31F07C8-31C7-431D-88C3-2DCCE86A54CB}" type="datetimeFigureOut">
              <a:rPr lang="en-US"/>
              <a:pPr>
                <a:defRPr/>
              </a:pPr>
              <a:t>5/9/2013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B8E27A5-B2B7-4F9C-8889-58738BF0567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A6E2A1ED-D29D-46B9-BB70-ECC4DFFEF1C0}" type="datetimeFigureOut">
              <a:rPr lang="en-US"/>
              <a:pPr>
                <a:defRPr/>
              </a:pPr>
              <a:t>5/9/2013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45E3311-A1E3-47EF-8EA1-4FD891D146C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02576FD-4AB3-43E7-A920-C7B350511529}" type="datetimeFigureOut">
              <a:rPr lang="en-US"/>
              <a:pPr>
                <a:defRPr/>
              </a:pPr>
              <a:t>5/9/2013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27C695B9-8624-441E-9E10-932DD2DB5E9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43EA178-D85E-404C-A448-93075FD1D21D}" type="datetimeFigureOut">
              <a:rPr lang="en-US"/>
              <a:pPr>
                <a:defRPr/>
              </a:pPr>
              <a:t>5/9/2013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3C133A3-40F6-461B-84D0-B277C5B504B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54FE4AC-ECA2-4784-8B44-1252F193592E}" type="datetimeFigureOut">
              <a:rPr lang="en-US"/>
              <a:pPr>
                <a:defRPr/>
              </a:pPr>
              <a:t>5/9/2013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E0B348F-4947-407F-BBAF-3CF54925D67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56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defRPr>
            </a:lvl1pPr>
          </a:lstStyle>
          <a:p>
            <a:pPr>
              <a:defRPr/>
            </a:pPr>
            <a:fld id="{E1D5CF2C-2006-4A20-B905-6C2B07AE3DF1}" type="datetimeFigureOut">
              <a:rPr lang="en-US"/>
              <a:pPr>
                <a:defRPr/>
              </a:pPr>
              <a:t>5/9/2013</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143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defRPr>
            </a:lvl1pPr>
          </a:lstStyle>
          <a:p>
            <a:pPr>
              <a:defRPr/>
            </a:pPr>
            <a:fld id="{902A4455-93D1-42EF-BA12-B0B09107DC78}" type="slidenum">
              <a:rPr lang="en-US"/>
              <a:pPr>
                <a:defRPr/>
              </a:pPr>
              <a:t>‹#›</a:t>
            </a:fld>
            <a:endParaRPr lang="en-US" dirty="0"/>
          </a:p>
        </p:txBody>
      </p:sp>
      <p:pic>
        <p:nvPicPr>
          <p:cNvPr id="1031" name="Picture 8" descr="B:\visualIDfeb2004\corpsignfin\GIF files\ADB-Logo-12mm.gif"/>
          <p:cNvPicPr>
            <a:picLocks noChangeAspect="1" noChangeArrowheads="1"/>
          </p:cNvPicPr>
          <p:nvPr/>
        </p:nvPicPr>
        <p:blipFill>
          <a:blip r:embed="rId15" cstate="print"/>
          <a:srcRect/>
          <a:stretch>
            <a:fillRect/>
          </a:stretch>
        </p:blipFill>
        <p:spPr bwMode="auto">
          <a:xfrm>
            <a:off x="8001000" y="5711825"/>
            <a:ext cx="887413" cy="8874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Tahoma" pitchFamily="34" charset="0"/>
        </a:defRPr>
      </a:lvl2pPr>
      <a:lvl3pPr algn="ctr" rtl="0" eaLnBrk="0" fontAlgn="base" hangingPunct="0">
        <a:spcBef>
          <a:spcPct val="0"/>
        </a:spcBef>
        <a:spcAft>
          <a:spcPct val="0"/>
        </a:spcAft>
        <a:defRPr sz="4400" b="1">
          <a:solidFill>
            <a:schemeClr val="tx2"/>
          </a:solidFill>
          <a:latin typeface="Tahoma" pitchFamily="34" charset="0"/>
        </a:defRPr>
      </a:lvl3pPr>
      <a:lvl4pPr algn="ctr" rtl="0" eaLnBrk="0" fontAlgn="base" hangingPunct="0">
        <a:spcBef>
          <a:spcPct val="0"/>
        </a:spcBef>
        <a:spcAft>
          <a:spcPct val="0"/>
        </a:spcAft>
        <a:defRPr sz="4400" b="1">
          <a:solidFill>
            <a:schemeClr val="tx2"/>
          </a:solidFill>
          <a:latin typeface="Tahoma" pitchFamily="34" charset="0"/>
        </a:defRPr>
      </a:lvl4pPr>
      <a:lvl5pPr algn="ctr" rtl="0" eaLnBrk="0" fontAlgn="base" hangingPunct="0">
        <a:spcBef>
          <a:spcPct val="0"/>
        </a:spcBef>
        <a:spcAft>
          <a:spcPct val="0"/>
        </a:spcAft>
        <a:defRPr sz="4400" b="1">
          <a:solidFill>
            <a:schemeClr val="tx2"/>
          </a:solidFill>
          <a:latin typeface="Tahoma" pitchFamily="34" charset="0"/>
        </a:defRPr>
      </a:lvl5pPr>
      <a:lvl6pPr marL="457200" algn="ctr" rtl="0" eaLnBrk="1" fontAlgn="base" hangingPunct="1">
        <a:spcBef>
          <a:spcPct val="0"/>
        </a:spcBef>
        <a:spcAft>
          <a:spcPct val="0"/>
        </a:spcAft>
        <a:defRPr sz="4400" b="1">
          <a:solidFill>
            <a:schemeClr val="tx2"/>
          </a:solidFill>
          <a:latin typeface="Tahoma" pitchFamily="34" charset="0"/>
        </a:defRPr>
      </a:lvl6pPr>
      <a:lvl7pPr marL="914400" algn="ctr" rtl="0" eaLnBrk="1" fontAlgn="base" hangingPunct="1">
        <a:spcBef>
          <a:spcPct val="0"/>
        </a:spcBef>
        <a:spcAft>
          <a:spcPct val="0"/>
        </a:spcAft>
        <a:defRPr sz="4400" b="1">
          <a:solidFill>
            <a:schemeClr val="tx2"/>
          </a:solidFill>
          <a:latin typeface="Tahoma" pitchFamily="34" charset="0"/>
        </a:defRPr>
      </a:lvl7pPr>
      <a:lvl8pPr marL="1371600" algn="ctr" rtl="0" eaLnBrk="1" fontAlgn="base" hangingPunct="1">
        <a:spcBef>
          <a:spcPct val="0"/>
        </a:spcBef>
        <a:spcAft>
          <a:spcPct val="0"/>
        </a:spcAft>
        <a:defRPr sz="4400" b="1">
          <a:solidFill>
            <a:schemeClr val="tx2"/>
          </a:solidFill>
          <a:latin typeface="Tahoma" pitchFamily="34" charset="0"/>
        </a:defRPr>
      </a:lvl8pPr>
      <a:lvl9pPr marL="1828800" algn="ctr" rtl="0" eaLnBrk="1" fontAlgn="base" hangingPunct="1">
        <a:spcBef>
          <a:spcPct val="0"/>
        </a:spcBef>
        <a:spcAft>
          <a:spcPct val="0"/>
        </a:spcAft>
        <a:defRPr sz="4400" b="1">
          <a:solidFill>
            <a:schemeClr val="tx2"/>
          </a:solidFill>
          <a:latin typeface="Tahoma" pitchFamily="34" charset="0"/>
        </a:defRPr>
      </a:lvl9pPr>
    </p:titleStyle>
    <p:bodyStyle>
      <a:lvl1pPr marL="342900" indent="-342900" algn="l" rtl="0" eaLnBrk="0" fontAlgn="base" hangingPunct="0">
        <a:spcBef>
          <a:spcPct val="20000"/>
        </a:spcBef>
        <a:spcAft>
          <a:spcPct val="20000"/>
        </a:spcAft>
        <a:buClr>
          <a:srgbClr val="000099"/>
        </a:buClr>
        <a:defRPr sz="3600">
          <a:solidFill>
            <a:schemeClr val="bg2"/>
          </a:solidFill>
          <a:latin typeface="+mn-lt"/>
          <a:ea typeface="+mn-ea"/>
          <a:cs typeface="+mn-cs"/>
        </a:defRPr>
      </a:lvl1pPr>
      <a:lvl2pPr marL="742950" indent="-285750" algn="l" rtl="0" eaLnBrk="0" fontAlgn="base" hangingPunct="0">
        <a:spcBef>
          <a:spcPct val="20000"/>
        </a:spcBef>
        <a:spcAft>
          <a:spcPct val="20000"/>
        </a:spcAft>
        <a:buClr>
          <a:srgbClr val="000099"/>
        </a:buClr>
        <a:buChar char="•"/>
        <a:defRPr sz="3600">
          <a:solidFill>
            <a:schemeClr val="bg2"/>
          </a:solidFill>
          <a:latin typeface="+mn-lt"/>
        </a:defRPr>
      </a:lvl2pPr>
      <a:lvl3pPr marL="1143000" indent="-228600" algn="l" rtl="0" eaLnBrk="0" fontAlgn="base" hangingPunct="0">
        <a:spcBef>
          <a:spcPct val="20000"/>
        </a:spcBef>
        <a:spcAft>
          <a:spcPct val="0"/>
        </a:spcAft>
        <a:buChar char="•"/>
        <a:defRPr sz="3600">
          <a:solidFill>
            <a:schemeClr val="tx1"/>
          </a:solidFill>
          <a:latin typeface="+mn-lt"/>
        </a:defRPr>
      </a:lvl3pPr>
      <a:lvl4pPr marL="1600200" indent="-228600" algn="l" rtl="0" eaLnBrk="0" fontAlgn="base" hangingPunct="0">
        <a:spcBef>
          <a:spcPct val="20000"/>
        </a:spcBef>
        <a:spcAft>
          <a:spcPct val="0"/>
        </a:spcAft>
        <a:buChar char="–"/>
        <a:defRPr sz="3600">
          <a:solidFill>
            <a:schemeClr val="tx1"/>
          </a:solidFill>
          <a:latin typeface="+mn-lt"/>
        </a:defRPr>
      </a:lvl4pPr>
      <a:lvl5pPr marL="2057400" indent="-228600" algn="l" rtl="0" eaLnBrk="0" fontAlgn="base" hangingPunct="0">
        <a:spcBef>
          <a:spcPct val="20000"/>
        </a:spcBef>
        <a:spcAft>
          <a:spcPct val="0"/>
        </a:spcAft>
        <a:buChar char="»"/>
        <a:defRPr sz="3600">
          <a:solidFill>
            <a:schemeClr val="tx1"/>
          </a:solidFill>
          <a:latin typeface="+mn-lt"/>
        </a:defRPr>
      </a:lvl5pPr>
      <a:lvl6pPr marL="2514600" indent="-228600" algn="l" rtl="0" eaLnBrk="1" fontAlgn="base" hangingPunct="1">
        <a:spcBef>
          <a:spcPct val="20000"/>
        </a:spcBef>
        <a:spcAft>
          <a:spcPct val="0"/>
        </a:spcAft>
        <a:buChar char="»"/>
        <a:defRPr sz="3600">
          <a:solidFill>
            <a:schemeClr val="tx1"/>
          </a:solidFill>
          <a:latin typeface="+mn-lt"/>
        </a:defRPr>
      </a:lvl6pPr>
      <a:lvl7pPr marL="2971800" indent="-228600" algn="l" rtl="0" eaLnBrk="1" fontAlgn="base" hangingPunct="1">
        <a:spcBef>
          <a:spcPct val="20000"/>
        </a:spcBef>
        <a:spcAft>
          <a:spcPct val="0"/>
        </a:spcAft>
        <a:buChar char="»"/>
        <a:defRPr sz="3600">
          <a:solidFill>
            <a:schemeClr val="tx1"/>
          </a:solidFill>
          <a:latin typeface="+mn-lt"/>
        </a:defRPr>
      </a:lvl7pPr>
      <a:lvl8pPr marL="3429000" indent="-228600" algn="l" rtl="0" eaLnBrk="1" fontAlgn="base" hangingPunct="1">
        <a:spcBef>
          <a:spcPct val="20000"/>
        </a:spcBef>
        <a:spcAft>
          <a:spcPct val="0"/>
        </a:spcAft>
        <a:buChar char="»"/>
        <a:defRPr sz="3600">
          <a:solidFill>
            <a:schemeClr val="tx1"/>
          </a:solidFill>
          <a:latin typeface="+mn-lt"/>
        </a:defRPr>
      </a:lvl8pPr>
      <a:lvl9pPr marL="3886200" indent="-228600" algn="l" rtl="0" eaLnBrk="1" fontAlgn="base" hangingPunct="1">
        <a:spcBef>
          <a:spcPct val="20000"/>
        </a:spcBef>
        <a:spcAft>
          <a:spcPct val="0"/>
        </a:spcAft>
        <a:buChar char="»"/>
        <a:defRPr sz="3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adb.org/sectors/agriculture/focus-areas/resilience" TargetMode="External"/><Relationship Id="rId3" Type="http://schemas.openxmlformats.org/officeDocument/2006/relationships/notesSlide" Target="../notesSlides/notesSlide4.xml"/><Relationship Id="rId7" Type="http://schemas.openxmlformats.org/officeDocument/2006/relationships/hyperlink" Target="http://www.adb.org/sectors/agriculture/focus-areas/connectivity"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hyperlink" Target="http://www.adb.org/sectors/agriculture/focus-areas/productivity" TargetMode="External"/><Relationship Id="rId5" Type="http://schemas.openxmlformats.org/officeDocument/2006/relationships/image" Target="../media/image3.emf"/><Relationship Id="rId4" Type="http://schemas.openxmlformats.org/officeDocument/2006/relationships/package" Target="../embeddings/Microsoft_PowerPoint_Slide1.sld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304800" y="1752600"/>
            <a:ext cx="8534400" cy="1981200"/>
          </a:xfrm>
        </p:spPr>
        <p:txBody>
          <a:bodyPr/>
          <a:lstStyle/>
          <a:p>
            <a:pPr eaLnBrk="1" hangingPunct="1"/>
            <a:r>
              <a:rPr lang="en-US" sz="2400" dirty="0" smtClean="0"/>
              <a:t>Regional Learning Session on Sustainable and Inclusive Marketing Arrangements </a:t>
            </a:r>
            <a:r>
              <a:rPr lang="en-US" sz="2400" dirty="0" smtClean="0"/>
              <a:t>Towards </a:t>
            </a:r>
            <a:r>
              <a:rPr lang="en-US" sz="2400" dirty="0"/>
              <a:t>I</a:t>
            </a:r>
            <a:r>
              <a:rPr lang="en-US" sz="2400" dirty="0" smtClean="0"/>
              <a:t>ncreasing </a:t>
            </a:r>
            <a:r>
              <a:rPr lang="en-US" sz="2400" dirty="0" smtClean="0"/>
              <a:t>Farmers’ Market Power</a:t>
            </a:r>
            <a:r>
              <a:rPr lang="en-US" sz="2800" dirty="0" smtClean="0"/>
              <a:t/>
            </a:r>
            <a:br>
              <a:rPr lang="en-US" sz="2800" dirty="0" smtClean="0"/>
            </a:br>
            <a:r>
              <a:rPr lang="en-US" sz="2800" dirty="0" smtClean="0"/>
              <a:t/>
            </a:r>
            <a:br>
              <a:rPr lang="en-US" sz="2800" dirty="0" smtClean="0"/>
            </a:br>
            <a:r>
              <a:rPr lang="en-US" sz="1600" dirty="0"/>
              <a:t>9-11</a:t>
            </a:r>
            <a:r>
              <a:rPr lang="en-US" sz="1600" dirty="0" smtClean="0"/>
              <a:t> May 2013</a:t>
            </a:r>
            <a:br>
              <a:rPr lang="en-US" sz="1600" dirty="0" smtClean="0"/>
            </a:br>
            <a:r>
              <a:rPr lang="en-US" sz="1600" dirty="0" smtClean="0"/>
              <a:t>Manila</a:t>
            </a:r>
            <a:r>
              <a:rPr lang="en-US" sz="2000" dirty="0" smtClean="0"/>
              <a:t/>
            </a:r>
            <a:br>
              <a:rPr lang="en-US" sz="2000" dirty="0" smtClean="0"/>
            </a:br>
            <a:endParaRPr lang="en-US" sz="2800" dirty="0" smtClean="0"/>
          </a:p>
        </p:txBody>
      </p:sp>
      <p:sp>
        <p:nvSpPr>
          <p:cNvPr id="3" name="Subtitle 2"/>
          <p:cNvSpPr>
            <a:spLocks noGrp="1"/>
          </p:cNvSpPr>
          <p:nvPr>
            <p:ph type="subTitle" idx="1"/>
          </p:nvPr>
        </p:nvSpPr>
        <p:spPr>
          <a:xfrm>
            <a:off x="1295400" y="4876800"/>
            <a:ext cx="6400800" cy="1752600"/>
          </a:xfrm>
        </p:spPr>
        <p:txBody>
          <a:bodyPr>
            <a:noAutofit/>
          </a:bodyPr>
          <a:lstStyle/>
          <a:p>
            <a:pPr eaLnBrk="1" hangingPunct="1">
              <a:spcBef>
                <a:spcPts val="600"/>
              </a:spcBef>
              <a:spcAft>
                <a:spcPts val="0"/>
              </a:spcAft>
              <a:defRPr/>
            </a:pPr>
            <a:r>
              <a:rPr lang="en-US" sz="1800" b="1" dirty="0" smtClean="0">
                <a:solidFill>
                  <a:schemeClr val="tx2">
                    <a:lumMod val="75000"/>
                  </a:schemeClr>
                </a:solidFill>
                <a:latin typeface="+mj-lt"/>
                <a:ea typeface="+mj-ea"/>
                <a:cs typeface="+mj-cs"/>
              </a:rPr>
              <a:t>Vedini Harishchandra</a:t>
            </a:r>
          </a:p>
          <a:p>
            <a:pPr eaLnBrk="1" hangingPunct="1">
              <a:spcBef>
                <a:spcPts val="600"/>
              </a:spcBef>
              <a:spcAft>
                <a:spcPts val="0"/>
              </a:spcAft>
              <a:defRPr/>
            </a:pPr>
            <a:r>
              <a:rPr lang="en-US" sz="1600" dirty="0" smtClean="0">
                <a:solidFill>
                  <a:schemeClr val="tx2">
                    <a:lumMod val="75000"/>
                  </a:schemeClr>
                </a:solidFill>
                <a:latin typeface="+mj-lt"/>
                <a:ea typeface="+mj-ea"/>
                <a:cs typeface="+mj-cs"/>
              </a:rPr>
              <a:t>Southeast Asia Department</a:t>
            </a:r>
          </a:p>
          <a:p>
            <a:pPr eaLnBrk="1" hangingPunct="1">
              <a:spcBef>
                <a:spcPts val="600"/>
              </a:spcBef>
              <a:spcAft>
                <a:spcPts val="0"/>
              </a:spcAft>
              <a:defRPr/>
            </a:pPr>
            <a:r>
              <a:rPr lang="en-US" sz="1600" dirty="0" smtClean="0">
                <a:solidFill>
                  <a:schemeClr val="tx2">
                    <a:lumMod val="75000"/>
                  </a:schemeClr>
                </a:solidFill>
                <a:latin typeface="+mj-lt"/>
                <a:ea typeface="+mj-ea"/>
                <a:cs typeface="+mj-cs"/>
              </a:rPr>
              <a:t>Asian Development Bank</a:t>
            </a:r>
            <a:endParaRPr lang="en-US" sz="1600" dirty="0">
              <a:solidFill>
                <a:schemeClr val="tx2">
                  <a:lumMod val="75000"/>
                </a:schemeClr>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685800" y="0"/>
            <a:ext cx="7772400" cy="762000"/>
          </a:xfrm>
        </p:spPr>
        <p:txBody>
          <a:bodyPr/>
          <a:lstStyle/>
          <a:p>
            <a:r>
              <a:rPr lang="en-US" sz="4000" dirty="0" smtClean="0"/>
              <a:t>Conclusions</a:t>
            </a:r>
          </a:p>
        </p:txBody>
      </p:sp>
      <p:sp>
        <p:nvSpPr>
          <p:cNvPr id="62466" name="Content Placeholder 2"/>
          <p:cNvSpPr>
            <a:spLocks noGrp="1"/>
          </p:cNvSpPr>
          <p:nvPr>
            <p:ph idx="1"/>
          </p:nvPr>
        </p:nvSpPr>
        <p:spPr>
          <a:xfrm>
            <a:off x="685800" y="685800"/>
            <a:ext cx="7772400" cy="5410200"/>
          </a:xfrm>
        </p:spPr>
        <p:txBody>
          <a:bodyPr/>
          <a:lstStyle/>
          <a:p>
            <a:r>
              <a:rPr lang="en-US" sz="1700" b="1" dirty="0" smtClean="0"/>
              <a:t>Focus:</a:t>
            </a:r>
          </a:p>
          <a:p>
            <a:pPr>
              <a:buFontTx/>
              <a:buChar char="•"/>
            </a:pPr>
            <a:r>
              <a:rPr lang="en-US" sz="1700" dirty="0" smtClean="0"/>
              <a:t>Inclusiveness</a:t>
            </a:r>
          </a:p>
          <a:p>
            <a:pPr>
              <a:buFontTx/>
              <a:buChar char="•"/>
            </a:pPr>
            <a:r>
              <a:rPr lang="en-US" sz="1700" dirty="0" smtClean="0"/>
              <a:t>Sustainability</a:t>
            </a:r>
          </a:p>
          <a:p>
            <a:pPr>
              <a:buFontTx/>
              <a:buChar char="•"/>
            </a:pPr>
            <a:r>
              <a:rPr lang="en-US" sz="1700" dirty="0" smtClean="0"/>
              <a:t>Green agriculture infrastructure</a:t>
            </a:r>
          </a:p>
          <a:p>
            <a:r>
              <a:rPr lang="en-US" sz="1700" b="1" dirty="0" smtClean="0"/>
              <a:t>Key</a:t>
            </a:r>
            <a:r>
              <a:rPr lang="en-US" sz="1700" dirty="0" smtClean="0"/>
              <a:t> </a:t>
            </a:r>
            <a:r>
              <a:rPr lang="en-US" sz="1700" b="1" dirty="0" smtClean="0"/>
              <a:t>Constraints:</a:t>
            </a:r>
          </a:p>
          <a:p>
            <a:pPr>
              <a:buFontTx/>
              <a:buChar char="•"/>
            </a:pPr>
            <a:r>
              <a:rPr lang="en-US" sz="1700" dirty="0" smtClean="0"/>
              <a:t>Lack of enabling environment to attract needed investments in agriculture</a:t>
            </a:r>
          </a:p>
          <a:p>
            <a:pPr>
              <a:buFontTx/>
              <a:buChar char="•"/>
            </a:pPr>
            <a:r>
              <a:rPr lang="en-US" sz="1700" dirty="0" smtClean="0"/>
              <a:t>Poor policy, legal, regulatory and institutional framework to support </a:t>
            </a:r>
            <a:r>
              <a:rPr lang="en-US" sz="1700" dirty="0" err="1" smtClean="0"/>
              <a:t>samllholder</a:t>
            </a:r>
            <a:r>
              <a:rPr lang="en-US" sz="1700" dirty="0" smtClean="0"/>
              <a:t> farmers </a:t>
            </a:r>
          </a:p>
          <a:p>
            <a:pPr>
              <a:buFontTx/>
              <a:buChar char="•"/>
            </a:pPr>
            <a:r>
              <a:rPr lang="en-US" sz="1700" dirty="0" smtClean="0"/>
              <a:t>Poor delivery and absorption capacity </a:t>
            </a:r>
          </a:p>
          <a:p>
            <a:pPr>
              <a:buFontTx/>
              <a:buChar char="•"/>
            </a:pPr>
            <a:r>
              <a:rPr lang="en-US" sz="1700" dirty="0" smtClean="0"/>
              <a:t>Inadequate support for agribusiness development </a:t>
            </a:r>
          </a:p>
          <a:p>
            <a:pPr>
              <a:buFontTx/>
              <a:buChar char="•"/>
            </a:pPr>
            <a:r>
              <a:rPr lang="en-US" sz="1700" dirty="0" smtClean="0"/>
              <a:t>Insufficient extension support and infrastructure</a:t>
            </a:r>
          </a:p>
          <a:p>
            <a:r>
              <a:rPr lang="en-US" sz="1700" b="1" dirty="0" smtClean="0"/>
              <a:t>Response:</a:t>
            </a:r>
          </a:p>
          <a:p>
            <a:pPr>
              <a:buFontTx/>
              <a:buChar char="•"/>
            </a:pPr>
            <a:r>
              <a:rPr lang="en-US" sz="1700" dirty="0" smtClean="0"/>
              <a:t>Policy/program support</a:t>
            </a:r>
          </a:p>
          <a:p>
            <a:pPr>
              <a:buFontTx/>
              <a:buChar char="•"/>
            </a:pPr>
            <a:r>
              <a:rPr lang="en-US" sz="1700" dirty="0" smtClean="0"/>
              <a:t>Productive Infrastructure/enhanced connectivity</a:t>
            </a:r>
          </a:p>
          <a:p>
            <a:pPr>
              <a:buFontTx/>
              <a:buChar char="•"/>
            </a:pPr>
            <a:r>
              <a:rPr lang="en-US" sz="1700" dirty="0" smtClean="0"/>
              <a:t>Climate change resilience</a:t>
            </a:r>
          </a:p>
          <a:p>
            <a:endParaRPr lang="en-US" sz="1700" dirty="0" smtClean="0"/>
          </a:p>
          <a:p>
            <a:endParaRPr lang="en-US" sz="1700" dirty="0" smtClean="0"/>
          </a:p>
          <a:p>
            <a:endParaRPr lang="en-US" sz="1700" dirty="0" smtClean="0"/>
          </a:p>
          <a:p>
            <a:endParaRPr lang="en-US" sz="1700" dirty="0" smtClean="0"/>
          </a:p>
          <a:p>
            <a:endParaRPr lang="en-US" sz="17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Content Placeholder 2"/>
          <p:cNvSpPr>
            <a:spLocks noGrp="1"/>
          </p:cNvSpPr>
          <p:nvPr>
            <p:ph idx="1"/>
          </p:nvPr>
        </p:nvSpPr>
        <p:spPr>
          <a:xfrm>
            <a:off x="2819400" y="2819400"/>
            <a:ext cx="4038600" cy="838200"/>
          </a:xfrm>
        </p:spPr>
        <p:txBody>
          <a:bodyPr/>
          <a:lstStyle/>
          <a:p>
            <a:pPr eaLnBrk="1" hangingPunct="1"/>
            <a:r>
              <a:rPr lang="en-US" sz="4000" b="1" dirty="0" smtClean="0">
                <a:solidFill>
                  <a:schemeClr val="accent1"/>
                </a:solidFill>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a:xfrm>
            <a:off x="381000" y="381000"/>
            <a:ext cx="8305800" cy="838200"/>
          </a:xfrm>
        </p:spPr>
        <p:txBody>
          <a:bodyPr/>
          <a:lstStyle/>
          <a:p>
            <a:pPr eaLnBrk="1" hangingPunct="1"/>
            <a:r>
              <a:rPr lang="en-US" sz="2800" dirty="0" smtClean="0"/>
              <a:t/>
            </a:r>
            <a:br>
              <a:rPr lang="en-US" sz="2800" dirty="0" smtClean="0"/>
            </a:br>
            <a:r>
              <a:rPr lang="en-US" sz="2400" dirty="0" smtClean="0"/>
              <a:t>Importance </a:t>
            </a:r>
            <a:r>
              <a:rPr lang="en-US" sz="2400" dirty="0" smtClean="0"/>
              <a:t>of Agriculture Sector </a:t>
            </a:r>
            <a:r>
              <a:rPr lang="en-US" sz="2400" dirty="0" smtClean="0"/>
              <a:t>Growth in </a:t>
            </a:r>
            <a:r>
              <a:rPr lang="en-US" sz="2400" dirty="0" smtClean="0"/>
              <a:t>ASEAN </a:t>
            </a:r>
            <a:br>
              <a:rPr lang="en-US" sz="2400" dirty="0" smtClean="0"/>
            </a:br>
            <a:endParaRPr lang="en-US" sz="2400" dirty="0" smtClean="0"/>
          </a:p>
        </p:txBody>
      </p:sp>
      <p:sp>
        <p:nvSpPr>
          <p:cNvPr id="4" name="TextBox 3"/>
          <p:cNvSpPr txBox="1"/>
          <p:nvPr/>
        </p:nvSpPr>
        <p:spPr>
          <a:xfrm>
            <a:off x="457200" y="5486400"/>
            <a:ext cx="7162800" cy="623888"/>
          </a:xfrm>
          <a:prstGeom prst="rect">
            <a:avLst/>
          </a:prstGeom>
          <a:noFill/>
        </p:spPr>
        <p:txBody>
          <a:bodyPr>
            <a:spAutoFit/>
          </a:bodyPr>
          <a:lstStyle/>
          <a:p>
            <a:pPr fontAlgn="auto">
              <a:spcBef>
                <a:spcPts val="0"/>
              </a:spcBef>
              <a:spcAft>
                <a:spcPts val="0"/>
              </a:spcAft>
              <a:defRPr/>
            </a:pPr>
            <a:r>
              <a:rPr lang="en-US" sz="1050" i="1" dirty="0">
                <a:latin typeface="+mn-lt"/>
              </a:rPr>
              <a:t>Source: Asian Development Bank Key Indicators 2011, Asian Development Outlook 2012, ADB, FAO</a:t>
            </a:r>
            <a:endParaRPr lang="en-US" sz="1050" dirty="0">
              <a:latin typeface="+mn-lt"/>
            </a:endParaRPr>
          </a:p>
          <a:p>
            <a:pPr fontAlgn="auto">
              <a:spcBef>
                <a:spcPts val="0"/>
              </a:spcBef>
              <a:spcAft>
                <a:spcPts val="0"/>
              </a:spcAft>
              <a:defRPr/>
            </a:pPr>
            <a:endParaRPr lang="en-US" sz="2400"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3685742723"/>
              </p:ext>
            </p:extLst>
          </p:nvPr>
        </p:nvGraphicFramePr>
        <p:xfrm>
          <a:off x="990600" y="1600200"/>
          <a:ext cx="7315200" cy="4037331"/>
        </p:xfrm>
        <a:graphic>
          <a:graphicData uri="http://schemas.openxmlformats.org/drawingml/2006/table">
            <a:tbl>
              <a:tblPr/>
              <a:tblGrid>
                <a:gridCol w="1945532"/>
                <a:gridCol w="1277697"/>
                <a:gridCol w="1200325"/>
                <a:gridCol w="1646506"/>
                <a:gridCol w="1245140"/>
              </a:tblGrid>
              <a:tr h="640080">
                <a:tc rowSpan="3">
                  <a:txBody>
                    <a:bodyPr/>
                    <a:lstStyle/>
                    <a:p>
                      <a:pPr marL="0" marR="0" algn="ctr">
                        <a:spcBef>
                          <a:spcPts val="0"/>
                        </a:spcBef>
                        <a:spcAft>
                          <a:spcPts val="0"/>
                        </a:spcAft>
                      </a:pPr>
                      <a:r>
                        <a:rPr lang="en-US" sz="1400" b="1" dirty="0">
                          <a:latin typeface="Arial"/>
                          <a:ea typeface="Times New Roman"/>
                          <a:cs typeface="Times New Roman"/>
                        </a:rPr>
                        <a:t>ASEAN Countries</a:t>
                      </a:r>
                      <a:endParaRPr lang="en-US" sz="1400"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BB59"/>
                    </a:solidFill>
                  </a:tcPr>
                </a:tc>
                <a:tc>
                  <a:txBody>
                    <a:bodyPr/>
                    <a:lstStyle/>
                    <a:p>
                      <a:pPr marL="0" marR="0" algn="ctr">
                        <a:spcBef>
                          <a:spcPts val="0"/>
                        </a:spcBef>
                        <a:spcAft>
                          <a:spcPts val="0"/>
                        </a:spcAft>
                      </a:pPr>
                      <a:r>
                        <a:rPr lang="en-US" sz="1400" b="1" dirty="0">
                          <a:latin typeface="Arial"/>
                          <a:ea typeface="Times New Roman"/>
                          <a:cs typeface="Times New Roman"/>
                        </a:rPr>
                        <a:t>Population Growth Rate</a:t>
                      </a:r>
                      <a:endParaRPr lang="en-US" sz="1400"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BB59"/>
                    </a:solidFill>
                  </a:tcPr>
                </a:tc>
                <a:tc>
                  <a:txBody>
                    <a:bodyPr/>
                    <a:lstStyle/>
                    <a:p>
                      <a:pPr marL="0" marR="0" algn="ctr">
                        <a:spcBef>
                          <a:spcPts val="0"/>
                        </a:spcBef>
                        <a:spcAft>
                          <a:spcPts val="0"/>
                        </a:spcAft>
                      </a:pPr>
                      <a:r>
                        <a:rPr lang="en-US" sz="1400" b="1" dirty="0">
                          <a:latin typeface="Arial"/>
                          <a:ea typeface="Times New Roman"/>
                          <a:cs typeface="Times New Roman"/>
                        </a:rPr>
                        <a:t>GDP </a:t>
                      </a:r>
                      <a:endParaRPr lang="en-US" sz="1400" b="1" dirty="0" smtClean="0">
                        <a:latin typeface="Arial"/>
                        <a:ea typeface="Times New Roman"/>
                        <a:cs typeface="Times New Roman"/>
                      </a:endParaRPr>
                    </a:p>
                    <a:p>
                      <a:pPr marL="0" marR="0" algn="ctr">
                        <a:spcBef>
                          <a:spcPts val="0"/>
                        </a:spcBef>
                        <a:spcAft>
                          <a:spcPts val="0"/>
                        </a:spcAft>
                      </a:pPr>
                      <a:r>
                        <a:rPr lang="en-US" sz="1400" b="1" dirty="0" smtClean="0">
                          <a:latin typeface="Arial"/>
                          <a:ea typeface="Times New Roman"/>
                          <a:cs typeface="Times New Roman"/>
                        </a:rPr>
                        <a:t>per capita</a:t>
                      </a:r>
                      <a:endParaRPr lang="en-US" sz="1400"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BB59"/>
                    </a:solidFill>
                  </a:tcPr>
                </a:tc>
                <a:tc>
                  <a:txBody>
                    <a:bodyPr/>
                    <a:lstStyle/>
                    <a:p>
                      <a:pPr marL="0" marR="0" algn="ctr">
                        <a:spcBef>
                          <a:spcPts val="0"/>
                        </a:spcBef>
                        <a:spcAft>
                          <a:spcPts val="0"/>
                        </a:spcAft>
                      </a:pPr>
                      <a:r>
                        <a:rPr lang="en-US" sz="1400" b="1" dirty="0">
                          <a:latin typeface="Arial"/>
                          <a:ea typeface="Times New Roman"/>
                          <a:cs typeface="Times New Roman"/>
                        </a:rPr>
                        <a:t>Agriculture GDP per </a:t>
                      </a:r>
                      <a:r>
                        <a:rPr lang="en-US" sz="1400" b="1" dirty="0" smtClean="0">
                          <a:latin typeface="Arial"/>
                          <a:ea typeface="Times New Roman"/>
                          <a:cs typeface="Times New Roman"/>
                        </a:rPr>
                        <a:t>capita growth rate</a:t>
                      </a:r>
                      <a:endParaRPr lang="en-US" sz="1400"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BB59"/>
                    </a:solidFill>
                  </a:tcPr>
                </a:tc>
                <a:tc>
                  <a:txBody>
                    <a:bodyPr/>
                    <a:lstStyle/>
                    <a:p>
                      <a:pPr marL="0" marR="0" algn="ctr">
                        <a:spcBef>
                          <a:spcPts val="0"/>
                        </a:spcBef>
                        <a:spcAft>
                          <a:spcPts val="0"/>
                        </a:spcAft>
                      </a:pPr>
                      <a:r>
                        <a:rPr lang="en-US" sz="1400" b="1" dirty="0">
                          <a:latin typeface="Arial"/>
                          <a:ea typeface="Times New Roman"/>
                          <a:cs typeface="Times New Roman"/>
                        </a:rPr>
                        <a:t>Agriculture Employment</a:t>
                      </a:r>
                      <a:endParaRPr lang="en-US" sz="1400"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BB59"/>
                    </a:solidFill>
                  </a:tcPr>
                </a:tc>
              </a:tr>
              <a:tr h="283225">
                <a:tc vMerge="1">
                  <a:txBody>
                    <a:bodyPr/>
                    <a:lstStyle/>
                    <a:p>
                      <a:endParaRPr lang="en-US"/>
                    </a:p>
                  </a:txBody>
                  <a:tcPr/>
                </a:tc>
                <a:tc>
                  <a:txBody>
                    <a:bodyPr/>
                    <a:lstStyle/>
                    <a:p>
                      <a:pPr marL="0" marR="0" algn="ctr">
                        <a:spcBef>
                          <a:spcPts val="0"/>
                        </a:spcBef>
                        <a:spcAft>
                          <a:spcPts val="0"/>
                        </a:spcAft>
                      </a:pPr>
                      <a:r>
                        <a:rPr lang="en-US" sz="1400" b="1" dirty="0" smtClean="0">
                          <a:latin typeface="Arial"/>
                          <a:ea typeface="Times New Roman"/>
                          <a:cs typeface="Times New Roman"/>
                        </a:rPr>
                        <a:t>(%)</a:t>
                      </a:r>
                      <a:endParaRPr lang="en-US" sz="1400" b="1"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BB59"/>
                    </a:solidFill>
                  </a:tcPr>
                </a:tc>
                <a:tc>
                  <a:txBody>
                    <a:bodyPr/>
                    <a:lstStyle/>
                    <a:p>
                      <a:pPr marL="0" marR="0" algn="ctr">
                        <a:spcBef>
                          <a:spcPts val="0"/>
                        </a:spcBef>
                        <a:spcAft>
                          <a:spcPts val="0"/>
                        </a:spcAft>
                      </a:pPr>
                      <a:r>
                        <a:rPr lang="en-US" sz="1400" b="1" dirty="0" smtClean="0">
                          <a:latin typeface="Arial"/>
                          <a:ea typeface="Times New Roman"/>
                          <a:cs typeface="Times New Roman"/>
                        </a:rPr>
                        <a:t>(</a:t>
                      </a:r>
                      <a:r>
                        <a:rPr lang="en-US" sz="1400" b="1" baseline="0" dirty="0" smtClean="0">
                          <a:latin typeface="Arial"/>
                          <a:ea typeface="Times New Roman"/>
                          <a:cs typeface="Times New Roman"/>
                        </a:rPr>
                        <a:t>US$)</a:t>
                      </a:r>
                      <a:endParaRPr lang="en-US" sz="1400"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BB59"/>
                    </a:solidFill>
                  </a:tcPr>
                </a:tc>
                <a:tc>
                  <a:txBody>
                    <a:bodyPr/>
                    <a:lstStyle/>
                    <a:p>
                      <a:pPr marL="0" marR="0" algn="ctr">
                        <a:spcBef>
                          <a:spcPts val="0"/>
                        </a:spcBef>
                        <a:spcAft>
                          <a:spcPts val="0"/>
                        </a:spcAft>
                      </a:pPr>
                      <a:r>
                        <a:rPr lang="en-US" sz="1400" b="1" dirty="0">
                          <a:latin typeface="Arial"/>
                          <a:ea typeface="Times New Roman"/>
                          <a:cs typeface="Times New Roman"/>
                        </a:rPr>
                        <a:t>(%)</a:t>
                      </a:r>
                      <a:endParaRPr lang="en-US" sz="1400"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BB59"/>
                    </a:solidFill>
                  </a:tcPr>
                </a:tc>
                <a:tc>
                  <a:txBody>
                    <a:bodyPr/>
                    <a:lstStyle/>
                    <a:p>
                      <a:pPr marL="0" marR="0" algn="ctr">
                        <a:spcBef>
                          <a:spcPts val="0"/>
                        </a:spcBef>
                        <a:spcAft>
                          <a:spcPts val="0"/>
                        </a:spcAft>
                      </a:pPr>
                      <a:r>
                        <a:rPr lang="en-US" sz="1400" b="1" dirty="0">
                          <a:latin typeface="Arial"/>
                          <a:ea typeface="Times New Roman"/>
                          <a:cs typeface="Times New Roman"/>
                        </a:rPr>
                        <a:t>(%)</a:t>
                      </a:r>
                      <a:endParaRPr lang="en-US" sz="1400"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BB59"/>
                    </a:solidFill>
                  </a:tcPr>
                </a:tc>
              </a:tr>
              <a:tr h="298245">
                <a:tc vMerge="1">
                  <a:txBody>
                    <a:bodyPr/>
                    <a:lstStyle/>
                    <a:p>
                      <a:endParaRPr lang="en-US"/>
                    </a:p>
                  </a:txBody>
                  <a:tcPr/>
                </a:tc>
                <a:tc>
                  <a:txBody>
                    <a:bodyPr/>
                    <a:lstStyle/>
                    <a:p>
                      <a:pPr marL="0" marR="0" algn="ctr">
                        <a:spcBef>
                          <a:spcPts val="0"/>
                        </a:spcBef>
                        <a:spcAft>
                          <a:spcPts val="0"/>
                        </a:spcAft>
                      </a:pPr>
                      <a:r>
                        <a:rPr lang="en-US" sz="1400" b="1" dirty="0">
                          <a:latin typeface="Arial"/>
                          <a:ea typeface="Times New Roman"/>
                          <a:cs typeface="Times New Roman"/>
                        </a:rPr>
                        <a:t>(2010)</a:t>
                      </a:r>
                      <a:endParaRPr lang="en-US" sz="1400"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BB59"/>
                    </a:solidFill>
                  </a:tcPr>
                </a:tc>
                <a:tc>
                  <a:txBody>
                    <a:bodyPr/>
                    <a:lstStyle/>
                    <a:p>
                      <a:pPr marL="0" marR="0" algn="ctr">
                        <a:spcBef>
                          <a:spcPts val="0"/>
                        </a:spcBef>
                        <a:spcAft>
                          <a:spcPts val="0"/>
                        </a:spcAft>
                      </a:pPr>
                      <a:r>
                        <a:rPr lang="en-US" sz="1400" b="1" dirty="0">
                          <a:latin typeface="Arial"/>
                          <a:ea typeface="Times New Roman"/>
                          <a:cs typeface="Times New Roman"/>
                        </a:rPr>
                        <a:t>(2010)</a:t>
                      </a:r>
                      <a:endParaRPr lang="en-US" sz="1400"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BB59"/>
                    </a:solidFill>
                  </a:tcPr>
                </a:tc>
                <a:tc>
                  <a:txBody>
                    <a:bodyPr/>
                    <a:lstStyle/>
                    <a:p>
                      <a:pPr marL="0" marR="0" algn="ctr">
                        <a:spcBef>
                          <a:spcPts val="0"/>
                        </a:spcBef>
                        <a:spcAft>
                          <a:spcPts val="0"/>
                        </a:spcAft>
                      </a:pPr>
                      <a:r>
                        <a:rPr lang="en-US" sz="1400" b="1" dirty="0">
                          <a:latin typeface="Arial"/>
                          <a:ea typeface="Times New Roman"/>
                          <a:cs typeface="Times New Roman"/>
                        </a:rPr>
                        <a:t>(2010)</a:t>
                      </a:r>
                      <a:endParaRPr lang="en-US" sz="1400"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BB59"/>
                    </a:solidFill>
                  </a:tcPr>
                </a:tc>
                <a:tc>
                  <a:txBody>
                    <a:bodyPr/>
                    <a:lstStyle/>
                    <a:p>
                      <a:pPr marL="0" marR="0" algn="ctr">
                        <a:spcBef>
                          <a:spcPts val="0"/>
                        </a:spcBef>
                        <a:spcAft>
                          <a:spcPts val="0"/>
                        </a:spcAft>
                      </a:pPr>
                      <a:r>
                        <a:rPr lang="en-US" sz="1400" b="1" dirty="0">
                          <a:latin typeface="Arial"/>
                          <a:ea typeface="Times New Roman"/>
                          <a:cs typeface="Times New Roman"/>
                        </a:rPr>
                        <a:t>(2010)</a:t>
                      </a:r>
                      <a:endParaRPr lang="en-US" sz="1400"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BB59"/>
                    </a:solidFill>
                  </a:tcPr>
                </a:tc>
              </a:tr>
              <a:tr h="283225">
                <a:tc>
                  <a:txBody>
                    <a:bodyPr/>
                    <a:lstStyle/>
                    <a:p>
                      <a:pPr marL="0" marR="0" algn="just">
                        <a:spcBef>
                          <a:spcPts val="0"/>
                        </a:spcBef>
                        <a:spcAft>
                          <a:spcPts val="0"/>
                        </a:spcAft>
                      </a:pPr>
                      <a:r>
                        <a:rPr lang="en-US" sz="1600" b="1" dirty="0">
                          <a:latin typeface="Arial"/>
                          <a:ea typeface="Times New Roman"/>
                          <a:cs typeface="Times New Roman"/>
                        </a:rPr>
                        <a:t>Cambodia</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marL="0" marR="0" algn="ctr">
                        <a:spcBef>
                          <a:spcPts val="0"/>
                        </a:spcBef>
                        <a:spcAft>
                          <a:spcPts val="0"/>
                        </a:spcAft>
                      </a:pPr>
                      <a:r>
                        <a:rPr lang="en-US" sz="1600" dirty="0">
                          <a:latin typeface="Arial"/>
                          <a:ea typeface="Times New Roman"/>
                          <a:cs typeface="Times New Roman"/>
                        </a:rPr>
                        <a:t>1.5</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marL="0" marR="0" algn="ctr" defTabSz="914400" rtl="0" eaLnBrk="1" fontAlgn="b" latinLnBrk="0" hangingPunct="1">
                        <a:spcBef>
                          <a:spcPts val="0"/>
                        </a:spcBef>
                        <a:spcAft>
                          <a:spcPts val="0"/>
                        </a:spcAft>
                      </a:pPr>
                      <a:r>
                        <a:rPr lang="en-US" sz="1600" kern="1200" dirty="0">
                          <a:solidFill>
                            <a:schemeClr val="tx1"/>
                          </a:solidFill>
                          <a:latin typeface="Arial"/>
                          <a:ea typeface="Times New Roman"/>
                          <a:cs typeface="Times New Roman"/>
                        </a:rPr>
                        <a:t>797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marL="0" marR="0" algn="ctr">
                        <a:spcBef>
                          <a:spcPts val="0"/>
                        </a:spcBef>
                        <a:spcAft>
                          <a:spcPts val="0"/>
                        </a:spcAft>
                      </a:pPr>
                      <a:r>
                        <a:rPr lang="en-US" sz="1600" dirty="0">
                          <a:latin typeface="Arial"/>
                          <a:ea typeface="Times New Roman"/>
                          <a:cs typeface="Times New Roman"/>
                        </a:rPr>
                        <a:t>3.3</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marL="0" marR="0" algn="ctr">
                        <a:spcBef>
                          <a:spcPts val="0"/>
                        </a:spcBef>
                        <a:spcAft>
                          <a:spcPts val="0"/>
                        </a:spcAft>
                      </a:pPr>
                      <a:r>
                        <a:rPr lang="en-US" sz="1600" dirty="0">
                          <a:latin typeface="Arial"/>
                          <a:ea typeface="Times New Roman"/>
                          <a:cs typeface="Times New Roman"/>
                        </a:rPr>
                        <a:t>80</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r>
              <a:tr h="283225">
                <a:tc>
                  <a:txBody>
                    <a:bodyPr/>
                    <a:lstStyle/>
                    <a:p>
                      <a:pPr marL="0" marR="0" algn="just">
                        <a:spcBef>
                          <a:spcPts val="0"/>
                        </a:spcBef>
                        <a:spcAft>
                          <a:spcPts val="0"/>
                        </a:spcAft>
                      </a:pPr>
                      <a:r>
                        <a:rPr lang="en-US" sz="1600" b="1" dirty="0">
                          <a:latin typeface="Arial"/>
                          <a:ea typeface="Times New Roman"/>
                          <a:cs typeface="Times New Roman"/>
                        </a:rPr>
                        <a:t>Lao PDR</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1.7</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defTabSz="914400" rtl="0" eaLnBrk="1" fontAlgn="b" latinLnBrk="0" hangingPunct="1">
                        <a:spcBef>
                          <a:spcPts val="0"/>
                        </a:spcBef>
                        <a:spcAft>
                          <a:spcPts val="0"/>
                        </a:spcAft>
                      </a:pPr>
                      <a:r>
                        <a:rPr lang="en-US" sz="1600" kern="1200" dirty="0">
                          <a:solidFill>
                            <a:schemeClr val="tx1"/>
                          </a:solidFill>
                          <a:latin typeface="Arial"/>
                          <a:ea typeface="Times New Roman"/>
                          <a:cs typeface="Times New Roman"/>
                        </a:rPr>
                        <a:t>1,048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1.0</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70</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r>
              <a:tr h="283225">
                <a:tc>
                  <a:txBody>
                    <a:bodyPr/>
                    <a:lstStyle/>
                    <a:p>
                      <a:pPr marL="0" marR="0" algn="just">
                        <a:spcBef>
                          <a:spcPts val="0"/>
                        </a:spcBef>
                        <a:spcAft>
                          <a:spcPts val="0"/>
                        </a:spcAft>
                      </a:pPr>
                      <a:r>
                        <a:rPr lang="en-US" sz="1600" b="1" dirty="0" smtClean="0">
                          <a:latin typeface="Arial"/>
                          <a:ea typeface="Times New Roman"/>
                          <a:cs typeface="Times New Roman"/>
                        </a:rPr>
                        <a:t>Myanmar</a:t>
                      </a:r>
                      <a:endParaRPr lang="en-US" sz="1600" b="1"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1.1</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defTabSz="914400" rtl="0" eaLnBrk="1" fontAlgn="b" latinLnBrk="0" hangingPunct="1">
                        <a:spcBef>
                          <a:spcPts val="0"/>
                        </a:spcBef>
                        <a:spcAft>
                          <a:spcPts val="0"/>
                        </a:spcAft>
                      </a:pPr>
                      <a:r>
                        <a:rPr lang="en-US" sz="1600" kern="1200" dirty="0">
                          <a:solidFill>
                            <a:schemeClr val="tx1"/>
                          </a:solidFill>
                          <a:latin typeface="Arial"/>
                          <a:ea typeface="Times New Roman"/>
                          <a:cs typeface="Times New Roman"/>
                        </a:rPr>
                        <a:t>876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r>
              <a:tr h="283225">
                <a:tc>
                  <a:txBody>
                    <a:bodyPr/>
                    <a:lstStyle/>
                    <a:p>
                      <a:pPr marL="0" marR="0" algn="just">
                        <a:spcBef>
                          <a:spcPts val="0"/>
                        </a:spcBef>
                        <a:spcAft>
                          <a:spcPts val="0"/>
                        </a:spcAft>
                      </a:pPr>
                      <a:r>
                        <a:rPr lang="en-US" sz="1600" b="1" dirty="0">
                          <a:latin typeface="Arial"/>
                          <a:ea typeface="Times New Roman"/>
                          <a:cs typeface="Times New Roman"/>
                        </a:rPr>
                        <a:t>Vietnam</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1.1</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defTabSz="914400" rtl="0" eaLnBrk="1" fontAlgn="b" latinLnBrk="0" hangingPunct="1">
                        <a:spcBef>
                          <a:spcPts val="0"/>
                        </a:spcBef>
                        <a:spcAft>
                          <a:spcPts val="0"/>
                        </a:spcAft>
                      </a:pPr>
                      <a:r>
                        <a:rPr lang="en-US" sz="1600" kern="1200" dirty="0">
                          <a:solidFill>
                            <a:schemeClr val="tx1"/>
                          </a:solidFill>
                          <a:latin typeface="Arial"/>
                          <a:ea typeface="Times New Roman"/>
                          <a:cs typeface="Times New Roman"/>
                        </a:rPr>
                        <a:t>1,183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4.0</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70</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r>
              <a:tr h="280801">
                <a:tc>
                  <a:txBody>
                    <a:bodyPr/>
                    <a:lstStyle/>
                    <a:p>
                      <a:pPr marL="0" marR="0" algn="just">
                        <a:spcBef>
                          <a:spcPts val="0"/>
                        </a:spcBef>
                        <a:spcAft>
                          <a:spcPts val="0"/>
                        </a:spcAft>
                      </a:pPr>
                      <a:r>
                        <a:rPr lang="en-US" sz="1600" dirty="0" smtClean="0">
                          <a:latin typeface="Arial"/>
                          <a:ea typeface="Times New Roman"/>
                          <a:cs typeface="Times New Roman"/>
                        </a:rPr>
                        <a:t>Brunei Darussalam</a:t>
                      </a:r>
                      <a:endParaRPr lang="en-US" sz="1600" dirty="0">
                        <a:latin typeface="Arial"/>
                        <a:ea typeface="Times New Roman"/>
                        <a:cs typeface="Times New Roman"/>
                      </a:endParaRP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2.0</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defTabSz="914400" rtl="0" eaLnBrk="1" fontAlgn="b" latinLnBrk="0" hangingPunct="1">
                        <a:spcBef>
                          <a:spcPts val="0"/>
                        </a:spcBef>
                        <a:spcAft>
                          <a:spcPts val="0"/>
                        </a:spcAft>
                      </a:pPr>
                      <a:r>
                        <a:rPr lang="en-US" sz="1600" kern="1200" dirty="0">
                          <a:solidFill>
                            <a:schemeClr val="tx1"/>
                          </a:solidFill>
                          <a:latin typeface="Arial"/>
                          <a:ea typeface="Times New Roman"/>
                          <a:cs typeface="Times New Roman"/>
                        </a:rPr>
                        <a:t>32,648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r>
              <a:tr h="228600">
                <a:tc>
                  <a:txBody>
                    <a:bodyPr/>
                    <a:lstStyle/>
                    <a:p>
                      <a:pPr marL="0" marR="0" algn="just">
                        <a:spcBef>
                          <a:spcPts val="0"/>
                        </a:spcBef>
                        <a:spcAft>
                          <a:spcPts val="0"/>
                        </a:spcAft>
                      </a:pPr>
                      <a:r>
                        <a:rPr lang="en-US" sz="1600" dirty="0">
                          <a:latin typeface="Arial"/>
                          <a:ea typeface="Times New Roman"/>
                          <a:cs typeface="Times New Roman"/>
                        </a:rPr>
                        <a:t>Indonesia</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1.2</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defTabSz="914400" rtl="0" eaLnBrk="1" fontAlgn="b" latinLnBrk="0" hangingPunct="1">
                        <a:spcBef>
                          <a:spcPts val="0"/>
                        </a:spcBef>
                        <a:spcAft>
                          <a:spcPts val="0"/>
                        </a:spcAft>
                      </a:pPr>
                      <a:r>
                        <a:rPr lang="en-US" sz="1600" kern="1200" dirty="0">
                          <a:solidFill>
                            <a:schemeClr val="tx1"/>
                          </a:solidFill>
                          <a:latin typeface="Arial"/>
                          <a:ea typeface="Times New Roman"/>
                          <a:cs typeface="Times New Roman"/>
                        </a:rPr>
                        <a:t>2,949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3.0</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38</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r>
              <a:tr h="304800">
                <a:tc>
                  <a:txBody>
                    <a:bodyPr/>
                    <a:lstStyle/>
                    <a:p>
                      <a:pPr marL="0" marR="0" algn="just">
                        <a:spcBef>
                          <a:spcPts val="0"/>
                        </a:spcBef>
                        <a:spcAft>
                          <a:spcPts val="0"/>
                        </a:spcAft>
                      </a:pPr>
                      <a:r>
                        <a:rPr lang="en-US" sz="1600" dirty="0">
                          <a:latin typeface="Arial"/>
                          <a:ea typeface="Times New Roman"/>
                          <a:cs typeface="Times New Roman"/>
                        </a:rPr>
                        <a:t>Malaysia</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marL="0" marR="0" algn="ctr">
                        <a:spcBef>
                          <a:spcPts val="0"/>
                        </a:spcBef>
                        <a:spcAft>
                          <a:spcPts val="0"/>
                        </a:spcAft>
                      </a:pPr>
                      <a:r>
                        <a:rPr lang="en-US" sz="1600" dirty="0">
                          <a:latin typeface="Arial"/>
                          <a:ea typeface="Times New Roman"/>
                          <a:cs typeface="Times New Roman"/>
                        </a:rPr>
                        <a:t>1.3</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marL="0" marR="0" algn="ctr" defTabSz="914400" rtl="0" eaLnBrk="1" fontAlgn="b" latinLnBrk="0" hangingPunct="1">
                        <a:spcBef>
                          <a:spcPts val="0"/>
                        </a:spcBef>
                        <a:spcAft>
                          <a:spcPts val="0"/>
                        </a:spcAft>
                      </a:pPr>
                      <a:r>
                        <a:rPr lang="en-US" sz="1600" kern="1200" dirty="0">
                          <a:solidFill>
                            <a:schemeClr val="tx1"/>
                          </a:solidFill>
                          <a:latin typeface="Arial"/>
                          <a:ea typeface="Times New Roman"/>
                          <a:cs typeface="Times New Roman"/>
                        </a:rPr>
                        <a:t>8,373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marL="0" marR="0" algn="ctr">
                        <a:spcBef>
                          <a:spcPts val="0"/>
                        </a:spcBef>
                        <a:spcAft>
                          <a:spcPts val="0"/>
                        </a:spcAft>
                      </a:pPr>
                      <a:r>
                        <a:rPr lang="en-US" sz="1600" dirty="0">
                          <a:latin typeface="Arial"/>
                          <a:ea typeface="Times New Roman"/>
                          <a:cs typeface="Times New Roman"/>
                        </a:rPr>
                        <a:t>5.6</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marL="0" marR="0" algn="ctr">
                        <a:spcBef>
                          <a:spcPts val="0"/>
                        </a:spcBef>
                        <a:spcAft>
                          <a:spcPts val="0"/>
                        </a:spcAft>
                      </a:pPr>
                      <a:r>
                        <a:rPr lang="en-US" sz="1600" dirty="0">
                          <a:latin typeface="Arial"/>
                          <a:ea typeface="Times New Roman"/>
                          <a:cs typeface="Times New Roman"/>
                        </a:rPr>
                        <a:t>14</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r>
              <a:tr h="228600">
                <a:tc>
                  <a:txBody>
                    <a:bodyPr/>
                    <a:lstStyle/>
                    <a:p>
                      <a:pPr marL="0" marR="0" algn="just">
                        <a:spcBef>
                          <a:spcPts val="0"/>
                        </a:spcBef>
                        <a:spcAft>
                          <a:spcPts val="0"/>
                        </a:spcAft>
                      </a:pPr>
                      <a:r>
                        <a:rPr lang="en-US" sz="1600" dirty="0">
                          <a:latin typeface="Arial"/>
                          <a:ea typeface="Times New Roman"/>
                          <a:cs typeface="Times New Roman"/>
                        </a:rPr>
                        <a:t>Philippines</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marL="0" marR="0" algn="ctr">
                        <a:spcBef>
                          <a:spcPts val="0"/>
                        </a:spcBef>
                        <a:spcAft>
                          <a:spcPts val="0"/>
                        </a:spcAft>
                      </a:pPr>
                      <a:r>
                        <a:rPr lang="en-US" sz="1600" dirty="0">
                          <a:latin typeface="Arial"/>
                          <a:ea typeface="Times New Roman"/>
                          <a:cs typeface="Times New Roman"/>
                        </a:rPr>
                        <a:t>1.9</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marL="0" marR="0" algn="ctr" defTabSz="914400" rtl="0" eaLnBrk="1" fontAlgn="b" latinLnBrk="0" hangingPunct="1">
                        <a:spcBef>
                          <a:spcPts val="0"/>
                        </a:spcBef>
                        <a:spcAft>
                          <a:spcPts val="0"/>
                        </a:spcAft>
                      </a:pPr>
                      <a:r>
                        <a:rPr lang="en-US" sz="1600" kern="1200" dirty="0">
                          <a:solidFill>
                            <a:schemeClr val="tx1"/>
                          </a:solidFill>
                          <a:latin typeface="Arial"/>
                          <a:ea typeface="Times New Roman"/>
                          <a:cs typeface="Times New Roman"/>
                        </a:rPr>
                        <a:t>2,140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marL="0" marR="0" algn="ctr">
                        <a:spcBef>
                          <a:spcPts val="0"/>
                        </a:spcBef>
                        <a:spcAft>
                          <a:spcPts val="0"/>
                        </a:spcAft>
                      </a:pPr>
                      <a:r>
                        <a:rPr lang="en-US" sz="1600" dirty="0">
                          <a:latin typeface="Arial"/>
                          <a:ea typeface="Times New Roman"/>
                          <a:cs typeface="Times New Roman"/>
                        </a:rPr>
                        <a:t>2.6</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marL="0" marR="0" algn="ctr">
                        <a:spcBef>
                          <a:spcPts val="0"/>
                        </a:spcBef>
                        <a:spcAft>
                          <a:spcPts val="0"/>
                        </a:spcAft>
                      </a:pPr>
                      <a:r>
                        <a:rPr lang="en-US" sz="1600" dirty="0">
                          <a:latin typeface="Arial"/>
                          <a:ea typeface="Times New Roman"/>
                          <a:cs typeface="Times New Roman"/>
                        </a:rPr>
                        <a:t>40</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AF1DD"/>
                    </a:solidFill>
                  </a:tcPr>
                </a:tc>
              </a:tr>
              <a:tr h="304800">
                <a:tc>
                  <a:txBody>
                    <a:bodyPr/>
                    <a:lstStyle/>
                    <a:p>
                      <a:pPr marL="0" marR="0" algn="just">
                        <a:spcBef>
                          <a:spcPts val="0"/>
                        </a:spcBef>
                        <a:spcAft>
                          <a:spcPts val="0"/>
                        </a:spcAft>
                      </a:pPr>
                      <a:r>
                        <a:rPr lang="en-US" sz="1600" dirty="0">
                          <a:latin typeface="Arial"/>
                          <a:ea typeface="Times New Roman"/>
                          <a:cs typeface="Times New Roman"/>
                        </a:rPr>
                        <a:t>Singapore</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1.8</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defTabSz="914400" rtl="0" eaLnBrk="1" fontAlgn="b" latinLnBrk="0" hangingPunct="1">
                        <a:spcBef>
                          <a:spcPts val="0"/>
                        </a:spcBef>
                        <a:spcAft>
                          <a:spcPts val="0"/>
                        </a:spcAft>
                      </a:pPr>
                      <a:r>
                        <a:rPr lang="en-US" sz="1600" kern="1200" dirty="0">
                          <a:solidFill>
                            <a:schemeClr val="tx1"/>
                          </a:solidFill>
                          <a:latin typeface="Arial"/>
                          <a:ea typeface="Times New Roman"/>
                          <a:cs typeface="Times New Roman"/>
                        </a:rPr>
                        <a:t>43,783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3.0</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c>
                  <a:txBody>
                    <a:bodyPr/>
                    <a:lstStyle/>
                    <a:p>
                      <a:pPr marL="0" marR="0" algn="ctr">
                        <a:spcBef>
                          <a:spcPts val="0"/>
                        </a:spcBef>
                        <a:spcAft>
                          <a:spcPts val="0"/>
                        </a:spcAft>
                      </a:pPr>
                      <a:r>
                        <a:rPr lang="en-US" sz="1600" dirty="0">
                          <a:latin typeface="Arial"/>
                          <a:ea typeface="Times New Roman"/>
                          <a:cs typeface="Times New Roman"/>
                        </a:rPr>
                        <a:t>-</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6E3BC"/>
                    </a:solidFill>
                  </a:tcPr>
                </a:tc>
              </a:tr>
              <a:tr h="304800">
                <a:tc>
                  <a:txBody>
                    <a:bodyPr/>
                    <a:lstStyle/>
                    <a:p>
                      <a:pPr marL="0" marR="0" algn="just">
                        <a:spcBef>
                          <a:spcPts val="0"/>
                        </a:spcBef>
                        <a:spcAft>
                          <a:spcPts val="0"/>
                        </a:spcAft>
                      </a:pPr>
                      <a:r>
                        <a:rPr lang="en-US" sz="1600" dirty="0">
                          <a:latin typeface="Arial"/>
                          <a:ea typeface="Times New Roman"/>
                          <a:cs typeface="Times New Roman"/>
                        </a:rPr>
                        <a:t>Thailand</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latin typeface="Arial"/>
                          <a:ea typeface="Times New Roman"/>
                          <a:cs typeface="Times New Roman"/>
                        </a:rPr>
                        <a:t>0.6</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defTabSz="914400" rtl="0" eaLnBrk="1" fontAlgn="b" latinLnBrk="0" hangingPunct="1">
                        <a:spcBef>
                          <a:spcPts val="0"/>
                        </a:spcBef>
                        <a:spcAft>
                          <a:spcPts val="0"/>
                        </a:spcAft>
                      </a:pPr>
                      <a:r>
                        <a:rPr lang="en-US" sz="1600" kern="1200" dirty="0" smtClean="0">
                          <a:solidFill>
                            <a:schemeClr val="tx1"/>
                          </a:solidFill>
                          <a:latin typeface="Arial"/>
                          <a:ea typeface="Times New Roman"/>
                          <a:cs typeface="Times New Roman"/>
                        </a:rPr>
                        <a:t>4,613</a:t>
                      </a:r>
                      <a:endParaRPr lang="en-US" sz="1600" kern="1200" dirty="0">
                        <a:solidFill>
                          <a:schemeClr val="tx1"/>
                        </a:solidFill>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latin typeface="Arial"/>
                          <a:ea typeface="Times New Roman"/>
                          <a:cs typeface="Times New Roman"/>
                        </a:rPr>
                        <a:t>3.8</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latin typeface="Arial"/>
                          <a:ea typeface="Times New Roman"/>
                          <a:cs typeface="Times New Roman"/>
                        </a:rPr>
                        <a:t>42</a:t>
                      </a:r>
                    </a:p>
                  </a:txBody>
                  <a:tcPr marL="57509" marR="575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AF1DD"/>
                    </a:solidFill>
                  </a:tcPr>
                </a:tc>
              </a:tr>
            </a:tbl>
          </a:graphicData>
        </a:graphic>
      </p:graphicFrame>
      <p:sp>
        <p:nvSpPr>
          <p:cNvPr id="20569" name="Rectangle 1"/>
          <p:cNvSpPr>
            <a:spLocks noChangeArrowheads="1"/>
          </p:cNvSpPr>
          <p:nvPr/>
        </p:nvSpPr>
        <p:spPr bwMode="auto">
          <a:xfrm>
            <a:off x="152400" y="31898"/>
            <a:ext cx="9144000" cy="45720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533400" y="0"/>
            <a:ext cx="7924800" cy="838200"/>
          </a:xfrm>
        </p:spPr>
        <p:txBody>
          <a:bodyPr/>
          <a:lstStyle/>
          <a:p>
            <a:r>
              <a:rPr lang="en-US" sz="2800" dirty="0" smtClean="0"/>
              <a:t> Smallholder Access to </a:t>
            </a:r>
            <a:r>
              <a:rPr lang="en-US" sz="2800" dirty="0" smtClean="0"/>
              <a:t>Markets: Challenges</a:t>
            </a:r>
            <a:endParaRPr lang="en-US" sz="2800" dirty="0" smtClean="0"/>
          </a:p>
        </p:txBody>
      </p:sp>
      <p:sp>
        <p:nvSpPr>
          <p:cNvPr id="3" name="Content Placeholder 2"/>
          <p:cNvSpPr>
            <a:spLocks noGrp="1"/>
          </p:cNvSpPr>
          <p:nvPr>
            <p:ph idx="1"/>
          </p:nvPr>
        </p:nvSpPr>
        <p:spPr>
          <a:xfrm>
            <a:off x="685800" y="762000"/>
            <a:ext cx="7772400" cy="5562600"/>
          </a:xfrm>
        </p:spPr>
        <p:txBody>
          <a:bodyPr/>
          <a:lstStyle/>
          <a:p>
            <a:pPr marL="231775" indent="-231775">
              <a:buFont typeface="Arial" pitchFamily="34" charset="0"/>
              <a:buChar char="•"/>
              <a:defRPr/>
            </a:pPr>
            <a:r>
              <a:rPr lang="en-US" sz="1900" dirty="0" smtClean="0"/>
              <a:t>Lack </a:t>
            </a:r>
            <a:r>
              <a:rPr lang="en-US" sz="1900" dirty="0" smtClean="0"/>
              <a:t>of policy, regulatory support and institutional framework </a:t>
            </a:r>
          </a:p>
          <a:p>
            <a:pPr marL="231775" indent="-231775">
              <a:buFont typeface="Arial" pitchFamily="34" charset="0"/>
              <a:buChar char="•"/>
              <a:defRPr/>
            </a:pPr>
            <a:r>
              <a:rPr lang="en-US" sz="1900" dirty="0" smtClean="0"/>
              <a:t>Poor provision of access to credit</a:t>
            </a:r>
          </a:p>
          <a:p>
            <a:pPr marL="231775" indent="-231775">
              <a:buFont typeface="Arial" pitchFamily="34" charset="0"/>
              <a:buChar char="•"/>
              <a:defRPr/>
            </a:pPr>
            <a:r>
              <a:rPr lang="en-US" sz="1900" dirty="0" smtClean="0"/>
              <a:t>Inadequate provision of rural infrastructure that reduces postharvest losses and transport costs, and shortens transit time, while increasing overall rural mobility</a:t>
            </a:r>
          </a:p>
          <a:p>
            <a:pPr marL="231775" indent="-231775">
              <a:buFont typeface="Arial" pitchFamily="34" charset="0"/>
              <a:buChar char="•"/>
              <a:defRPr/>
            </a:pPr>
            <a:r>
              <a:rPr lang="en-US" sz="1900" dirty="0" smtClean="0"/>
              <a:t>Lack of access to value-responsive markets</a:t>
            </a:r>
          </a:p>
          <a:p>
            <a:pPr marL="231775" indent="-231775">
              <a:buFont typeface="Arial" pitchFamily="34" charset="0"/>
              <a:buChar char="•"/>
              <a:defRPr/>
            </a:pPr>
            <a:r>
              <a:rPr lang="en-US" sz="2000" dirty="0" smtClean="0"/>
              <a:t>Lack of access </a:t>
            </a:r>
            <a:r>
              <a:rPr lang="en-US" sz="2000" dirty="0"/>
              <a:t>to agricultural information and market data</a:t>
            </a:r>
            <a:endParaRPr lang="en-US" sz="1900" dirty="0" smtClean="0"/>
          </a:p>
          <a:p>
            <a:pPr marL="231775" indent="-231775">
              <a:buFont typeface="Arial" pitchFamily="34" charset="0"/>
              <a:buChar char="•"/>
              <a:defRPr/>
            </a:pPr>
            <a:r>
              <a:rPr lang="en-US" sz="1900" dirty="0" smtClean="0"/>
              <a:t>High </a:t>
            </a:r>
            <a:r>
              <a:rPr lang="en-US" sz="1900" dirty="0" smtClean="0"/>
              <a:t>transaction </a:t>
            </a:r>
            <a:r>
              <a:rPr lang="en-US" sz="1900" dirty="0" smtClean="0"/>
              <a:t>costs </a:t>
            </a:r>
            <a:endParaRPr lang="en-US" sz="1900" dirty="0" smtClean="0"/>
          </a:p>
          <a:p>
            <a:pPr marL="231775" indent="-231775">
              <a:buFont typeface="Arial" pitchFamily="34" charset="0"/>
              <a:buChar char="•"/>
              <a:defRPr/>
            </a:pPr>
            <a:r>
              <a:rPr lang="en-US" sz="1900" dirty="0" smtClean="0"/>
              <a:t>Lack of i</a:t>
            </a:r>
            <a:r>
              <a:rPr lang="en-US" sz="1900" dirty="0" smtClean="0"/>
              <a:t>nclusion </a:t>
            </a:r>
            <a:r>
              <a:rPr lang="en-US" sz="1900" dirty="0" smtClean="0"/>
              <a:t>of smallholder </a:t>
            </a:r>
            <a:r>
              <a:rPr lang="en-US" sz="1900" dirty="0" smtClean="0"/>
              <a:t>farmer </a:t>
            </a:r>
            <a:r>
              <a:rPr lang="en-US" sz="1900" dirty="0" smtClean="0"/>
              <a:t>groups into value chains</a:t>
            </a:r>
          </a:p>
          <a:p>
            <a:pPr marL="231775" indent="-231775">
              <a:buFont typeface="Arial" pitchFamily="34" charset="0"/>
              <a:buChar char="•"/>
              <a:defRPr/>
            </a:pPr>
            <a:r>
              <a:rPr lang="en-US" sz="1900" dirty="0" smtClean="0"/>
              <a:t>Lack </a:t>
            </a:r>
            <a:r>
              <a:rPr lang="en-US" sz="1900" dirty="0" smtClean="0"/>
              <a:t>of </a:t>
            </a:r>
            <a:r>
              <a:rPr lang="en-US" sz="1900" dirty="0" smtClean="0"/>
              <a:t>opportunities for increased private sector </a:t>
            </a:r>
            <a:r>
              <a:rPr lang="en-US" sz="1900" dirty="0" smtClean="0"/>
              <a:t>engagement</a:t>
            </a:r>
            <a:endParaRPr lang="en-US" sz="1900" i="1" dirty="0" smtClean="0"/>
          </a:p>
          <a:p>
            <a:pPr marL="0" indent="0">
              <a:defRPr/>
            </a:pPr>
            <a:endParaRPr lang="en-US" sz="17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itle 1"/>
          <p:cNvSpPr>
            <a:spLocks noGrp="1"/>
          </p:cNvSpPr>
          <p:nvPr>
            <p:ph type="title" idx="4294967295"/>
          </p:nvPr>
        </p:nvSpPr>
        <p:spPr>
          <a:xfrm>
            <a:off x="838200" y="152400"/>
            <a:ext cx="7467600" cy="609600"/>
          </a:xfrm>
        </p:spPr>
        <p:txBody>
          <a:bodyPr/>
          <a:lstStyle/>
          <a:p>
            <a:pPr eaLnBrk="1" hangingPunct="1">
              <a:defRPr/>
            </a:pPr>
            <a:r>
              <a:rPr lang="en-US" sz="2000" dirty="0" smtClean="0"/>
              <a:t>Agriculture Sector </a:t>
            </a:r>
            <a:r>
              <a:rPr lang="en-US" sz="2000" dirty="0" smtClean="0">
                <a:latin typeface="+mn-lt"/>
              </a:rPr>
              <a:t>Performance</a:t>
            </a:r>
            <a:r>
              <a:rPr lang="en-US" sz="2000" dirty="0" smtClean="0"/>
              <a:t> Enhancing Priorities</a:t>
            </a:r>
          </a:p>
        </p:txBody>
      </p:sp>
      <p:graphicFrame>
        <p:nvGraphicFramePr>
          <p:cNvPr id="46083" name="Object 3"/>
          <p:cNvGraphicFramePr>
            <a:graphicFrameLocks noGrp="1" noChangeAspect="1"/>
          </p:cNvGraphicFramePr>
          <p:nvPr>
            <p:ph idx="4294967295"/>
          </p:nvPr>
        </p:nvGraphicFramePr>
        <p:xfrm>
          <a:off x="1752600" y="989013"/>
          <a:ext cx="5562600" cy="4038600"/>
        </p:xfrm>
        <a:graphic>
          <a:graphicData uri="http://schemas.openxmlformats.org/presentationml/2006/ole">
            <mc:AlternateContent xmlns:mc="http://schemas.openxmlformats.org/markup-compatibility/2006">
              <mc:Choice xmlns:v="urn:schemas-microsoft-com:vml" Requires="v">
                <p:oleObj spid="_x0000_s46117" name="Slide" r:id="rId4" imgW="4570388" imgH="3427437" progId="PowerPoint.Slide.12">
                  <p:embed/>
                </p:oleObj>
              </mc:Choice>
              <mc:Fallback>
                <p:oleObj name="Slide" r:id="rId4" imgW="4570388" imgH="3427437" progId="PowerPoint.Slide.12">
                  <p:embed/>
                  <p:pic>
                    <p:nvPicPr>
                      <p:cNvPr id="0" name="Picture 2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989013"/>
                        <a:ext cx="5562600" cy="403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085" name="TextBox 4"/>
          <p:cNvSpPr txBox="1">
            <a:spLocks noChangeArrowheads="1"/>
          </p:cNvSpPr>
          <p:nvPr/>
        </p:nvSpPr>
        <p:spPr bwMode="auto">
          <a:xfrm>
            <a:off x="1752600" y="4799013"/>
            <a:ext cx="1447800" cy="230187"/>
          </a:xfrm>
          <a:prstGeom prst="rect">
            <a:avLst/>
          </a:prstGeom>
          <a:noFill/>
          <a:ln w="9525">
            <a:noFill/>
            <a:miter lim="800000"/>
            <a:headEnd/>
            <a:tailEnd/>
          </a:ln>
        </p:spPr>
        <p:txBody>
          <a:bodyPr>
            <a:spAutoFit/>
          </a:bodyPr>
          <a:lstStyle/>
          <a:p>
            <a:r>
              <a:rPr lang="en-US" sz="900" i="1" dirty="0">
                <a:latin typeface="Tahoma" pitchFamily="34" charset="0"/>
              </a:rPr>
              <a:t>Source: ADB-RSDD</a:t>
            </a:r>
            <a:endParaRPr lang="en-US" i="1" dirty="0">
              <a:latin typeface="Tahoma" pitchFamily="34" charset="0"/>
            </a:endParaRPr>
          </a:p>
        </p:txBody>
      </p:sp>
      <p:sp>
        <p:nvSpPr>
          <p:cNvPr id="46086" name="TextBox 5"/>
          <p:cNvSpPr txBox="1">
            <a:spLocks noChangeArrowheads="1"/>
          </p:cNvSpPr>
          <p:nvPr/>
        </p:nvSpPr>
        <p:spPr bwMode="auto">
          <a:xfrm>
            <a:off x="914400" y="4978400"/>
            <a:ext cx="7315200" cy="2014538"/>
          </a:xfrm>
          <a:prstGeom prst="rect">
            <a:avLst/>
          </a:prstGeom>
          <a:noFill/>
          <a:ln w="9525">
            <a:noFill/>
            <a:miter lim="800000"/>
            <a:headEnd/>
            <a:tailEnd/>
          </a:ln>
        </p:spPr>
        <p:txBody>
          <a:bodyPr>
            <a:spAutoFit/>
          </a:bodyPr>
          <a:lstStyle/>
          <a:p>
            <a:r>
              <a:rPr lang="en-US" u="sng" dirty="0">
                <a:solidFill>
                  <a:srgbClr val="000073"/>
                </a:solidFill>
                <a:latin typeface="Tahoma" pitchFamily="34" charset="0"/>
                <a:hlinkClick r:id="rId6"/>
              </a:rPr>
              <a:t>Productivity</a:t>
            </a:r>
            <a:r>
              <a:rPr lang="en-US" dirty="0">
                <a:latin typeface="Tahoma" pitchFamily="34" charset="0"/>
              </a:rPr>
              <a:t> - </a:t>
            </a:r>
            <a:r>
              <a:rPr lang="en-US" dirty="0" smtClean="0">
                <a:latin typeface="Tahoma" pitchFamily="34" charset="0"/>
              </a:rPr>
              <a:t>Increase </a:t>
            </a:r>
            <a:r>
              <a:rPr lang="en-US" dirty="0">
                <a:latin typeface="Tahoma" pitchFamily="34" charset="0"/>
              </a:rPr>
              <a:t>production and productivity of food </a:t>
            </a:r>
            <a:r>
              <a:rPr lang="en-US" dirty="0" smtClean="0">
                <a:latin typeface="Tahoma" pitchFamily="34" charset="0"/>
              </a:rPr>
              <a:t>		       commodities </a:t>
            </a:r>
            <a:r>
              <a:rPr lang="en-US" dirty="0">
                <a:latin typeface="Tahoma" pitchFamily="34" charset="0"/>
              </a:rPr>
              <a:t>in a sustainable way </a:t>
            </a:r>
          </a:p>
          <a:p>
            <a:r>
              <a:rPr lang="en-US" dirty="0">
                <a:latin typeface="Tahoma" pitchFamily="34" charset="0"/>
                <a:hlinkClick r:id="rId7"/>
              </a:rPr>
              <a:t>Connectivity</a:t>
            </a:r>
            <a:r>
              <a:rPr lang="en-US" dirty="0">
                <a:latin typeface="Tahoma" pitchFamily="34" charset="0"/>
              </a:rPr>
              <a:t> - Improve linkages between food producers and </a:t>
            </a:r>
            <a:r>
              <a:rPr lang="en-US" dirty="0" smtClean="0">
                <a:latin typeface="Tahoma" pitchFamily="34" charset="0"/>
              </a:rPr>
              <a:t>		       consumers</a:t>
            </a:r>
            <a:r>
              <a:rPr lang="en-US" dirty="0">
                <a:latin typeface="Tahoma" pitchFamily="34" charset="0"/>
              </a:rPr>
              <a:t>; input and output markets</a:t>
            </a:r>
          </a:p>
          <a:p>
            <a:r>
              <a:rPr lang="en-US" dirty="0">
                <a:latin typeface="Tahoma" pitchFamily="34" charset="0"/>
                <a:hlinkClick r:id="rId8"/>
              </a:rPr>
              <a:t>Resilience</a:t>
            </a:r>
            <a:r>
              <a:rPr lang="en-US" dirty="0">
                <a:latin typeface="Tahoma" pitchFamily="34" charset="0"/>
              </a:rPr>
              <a:t> - </a:t>
            </a:r>
            <a:r>
              <a:rPr lang="en-US" dirty="0" smtClean="0">
                <a:latin typeface="Tahoma" pitchFamily="34" charset="0"/>
              </a:rPr>
              <a:t>   Enhance </a:t>
            </a:r>
            <a:r>
              <a:rPr lang="en-US" dirty="0">
                <a:latin typeface="Tahoma" pitchFamily="34" charset="0"/>
              </a:rPr>
              <a:t>the resilience of social and ecological systems </a:t>
            </a:r>
            <a:r>
              <a:rPr lang="en-US" dirty="0" smtClean="0">
                <a:latin typeface="Tahoma" pitchFamily="34" charset="0"/>
              </a:rPr>
              <a:t>	       against </a:t>
            </a:r>
            <a:r>
              <a:rPr lang="en-US" dirty="0">
                <a:latin typeface="Tahoma" pitchFamily="34" charset="0"/>
              </a:rPr>
              <a:t>the effects of climate change</a:t>
            </a:r>
          </a:p>
          <a:p>
            <a:endParaRPr lang="en-US" dirty="0">
              <a:latin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ADB’s overall Agriculture and Natural Resources Priorities</a:t>
            </a:r>
          </a:p>
        </p:txBody>
      </p:sp>
      <p:sp>
        <p:nvSpPr>
          <p:cNvPr id="3" name="Content Placeholder 2"/>
          <p:cNvSpPr>
            <a:spLocks noGrp="1"/>
          </p:cNvSpPr>
          <p:nvPr>
            <p:ph idx="1"/>
          </p:nvPr>
        </p:nvSpPr>
        <p:spPr/>
        <p:txBody>
          <a:bodyPr/>
          <a:lstStyle/>
          <a:p>
            <a:pPr marL="0" indent="0"/>
            <a:r>
              <a:rPr lang="en-US" sz="1600" dirty="0"/>
              <a:t>Pro-poor investments focused on rural infrastructure, sustainability, climate resilience, and inclusive economic growth, to achieve the objective of poverty reduction.</a:t>
            </a:r>
          </a:p>
          <a:p>
            <a:pPr marL="0" indent="0"/>
            <a:r>
              <a:rPr lang="en-US" sz="1600" dirty="0"/>
              <a:t>Some of ADB’s SE Asia investments are in:</a:t>
            </a:r>
          </a:p>
          <a:p>
            <a:pPr>
              <a:spcBef>
                <a:spcPts val="0"/>
              </a:spcBef>
              <a:buFont typeface="Arial" pitchFamily="34" charset="0"/>
              <a:buChar char="•"/>
            </a:pPr>
            <a:endParaRPr lang="en-US" sz="1600" dirty="0"/>
          </a:p>
          <a:p>
            <a:pPr>
              <a:spcBef>
                <a:spcPts val="0"/>
              </a:spcBef>
              <a:buFont typeface="Arial" pitchFamily="34" charset="0"/>
              <a:buChar char="•"/>
            </a:pPr>
            <a:r>
              <a:rPr lang="en-US" sz="1600" dirty="0"/>
              <a:t>Rural infrastructure and connectivity</a:t>
            </a:r>
          </a:p>
          <a:p>
            <a:pPr>
              <a:spcBef>
                <a:spcPts val="0"/>
              </a:spcBef>
              <a:buFont typeface="Arial" pitchFamily="34" charset="0"/>
              <a:buChar char="•"/>
            </a:pPr>
            <a:r>
              <a:rPr lang="en-US" sz="1600" dirty="0"/>
              <a:t>Environment and natural resources management</a:t>
            </a:r>
          </a:p>
          <a:p>
            <a:pPr>
              <a:spcBef>
                <a:spcPts val="0"/>
              </a:spcBef>
              <a:buFont typeface="Arial" pitchFamily="34" charset="0"/>
              <a:buChar char="•"/>
            </a:pPr>
            <a:r>
              <a:rPr lang="en-US" sz="1600" dirty="0"/>
              <a:t>Irrigation efficiency and water resources management</a:t>
            </a:r>
          </a:p>
          <a:p>
            <a:pPr>
              <a:spcBef>
                <a:spcPts val="0"/>
              </a:spcBef>
              <a:buFont typeface="Arial" pitchFamily="34" charset="0"/>
              <a:buChar char="•"/>
            </a:pPr>
            <a:r>
              <a:rPr lang="en-US" sz="1600" dirty="0"/>
              <a:t>Public-private partnership</a:t>
            </a:r>
          </a:p>
          <a:p>
            <a:pPr>
              <a:spcBef>
                <a:spcPts val="0"/>
              </a:spcBef>
              <a:buFont typeface="Arial" pitchFamily="34" charset="0"/>
              <a:buChar char="•"/>
            </a:pPr>
            <a:r>
              <a:rPr lang="en-US" sz="1600" dirty="0"/>
              <a:t>Regional cooperation and integration</a:t>
            </a:r>
          </a:p>
          <a:p>
            <a:pPr>
              <a:spcBef>
                <a:spcPts val="0"/>
              </a:spcBef>
            </a:pPr>
            <a:endParaRPr lang="en-US" sz="1600" dirty="0"/>
          </a:p>
          <a:p>
            <a:pPr>
              <a:spcBef>
                <a:spcPts val="0"/>
              </a:spcBef>
              <a:buFont typeface="Arial" pitchFamily="34" charset="0"/>
              <a:buChar char="•"/>
            </a:pPr>
            <a:endParaRPr lang="en-US" sz="1600" dirty="0"/>
          </a:p>
          <a:p>
            <a:endParaRPr lang="en-US" sz="1600" dirty="0"/>
          </a:p>
          <a:p>
            <a:endParaRPr lang="en-US" sz="1600" dirty="0"/>
          </a:p>
          <a:p>
            <a:r>
              <a:rPr lang="en-US" sz="1600" dirty="0"/>
              <a:t> </a:t>
            </a:r>
          </a:p>
          <a:p>
            <a:endParaRPr lang="en-US" sz="1600" dirty="0"/>
          </a:p>
          <a:p>
            <a:endParaRPr lang="en-US" sz="1600" dirty="0"/>
          </a:p>
        </p:txBody>
      </p:sp>
    </p:spTree>
    <p:extLst>
      <p:ext uri="{BB962C8B-B14F-4D97-AF65-F5344CB8AC3E}">
        <p14:creationId xmlns:p14="http://schemas.microsoft.com/office/powerpoint/2010/main" val="340652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sz="2800" dirty="0" smtClean="0"/>
              <a:t>Example…</a:t>
            </a:r>
          </a:p>
        </p:txBody>
      </p:sp>
      <p:sp>
        <p:nvSpPr>
          <p:cNvPr id="50178" name="Rectangle 3"/>
          <p:cNvSpPr>
            <a:spLocks noGrp="1" noChangeArrowheads="1"/>
          </p:cNvSpPr>
          <p:nvPr>
            <p:ph type="body" idx="1"/>
          </p:nvPr>
        </p:nvSpPr>
        <p:spPr>
          <a:xfrm>
            <a:off x="609600" y="1600200"/>
            <a:ext cx="7772400" cy="4114800"/>
          </a:xfrm>
        </p:spPr>
        <p:txBody>
          <a:bodyPr/>
          <a:lstStyle/>
          <a:p>
            <a:pPr eaLnBrk="1" hangingPunct="1">
              <a:lnSpc>
                <a:spcPct val="80000"/>
              </a:lnSpc>
            </a:pPr>
            <a:r>
              <a:rPr lang="en-GB" sz="1800" b="1" dirty="0" smtClean="0"/>
              <a:t>Infrastructure for Rural Productivity Enhancement Sector Project (INFRES) – Philippines </a:t>
            </a:r>
            <a:endParaRPr lang="en-GB" sz="1800" dirty="0" smtClean="0"/>
          </a:p>
          <a:p>
            <a:pPr eaLnBrk="1" hangingPunct="1">
              <a:lnSpc>
                <a:spcPct val="80000"/>
              </a:lnSpc>
            </a:pPr>
            <a:r>
              <a:rPr lang="en-GB" sz="1800" dirty="0" smtClean="0"/>
              <a:t>INFRES Project aimed to increase agriculture productivity by improving rural infrastructure such as farm to market roads, communal irrigation systems and potable water systems. </a:t>
            </a:r>
          </a:p>
          <a:p>
            <a:pPr eaLnBrk="1" hangingPunct="1">
              <a:lnSpc>
                <a:spcPct val="80000"/>
              </a:lnSpc>
            </a:pPr>
            <a:endParaRPr lang="en-GB" sz="1100" b="1" u="sng" dirty="0" smtClean="0"/>
          </a:p>
          <a:p>
            <a:pPr eaLnBrk="1" hangingPunct="1">
              <a:lnSpc>
                <a:spcPct val="80000"/>
              </a:lnSpc>
            </a:pPr>
            <a:r>
              <a:rPr lang="en-GB" sz="1800" b="1" u="sng" dirty="0" smtClean="0"/>
              <a:t>Household Income:</a:t>
            </a:r>
            <a:r>
              <a:rPr lang="en-GB" sz="1800" dirty="0" smtClean="0"/>
              <a:t> Average household income grew by 49%, on-farm income grew by 60% and non-farm income by 35%.</a:t>
            </a:r>
          </a:p>
          <a:p>
            <a:pPr eaLnBrk="1" hangingPunct="1">
              <a:lnSpc>
                <a:spcPct val="80000"/>
              </a:lnSpc>
            </a:pPr>
            <a:endParaRPr lang="en-GB" sz="1000" dirty="0" smtClean="0"/>
          </a:p>
          <a:p>
            <a:pPr eaLnBrk="1" hangingPunct="1">
              <a:lnSpc>
                <a:spcPct val="80000"/>
              </a:lnSpc>
            </a:pPr>
            <a:r>
              <a:rPr lang="en-GB" sz="1800" dirty="0" smtClean="0"/>
              <a:t> </a:t>
            </a:r>
            <a:r>
              <a:rPr lang="en-GB" sz="1800" b="1" u="sng" dirty="0" smtClean="0"/>
              <a:t>Agriculture Productivity</a:t>
            </a:r>
            <a:r>
              <a:rPr lang="en-GB" sz="1800" dirty="0" smtClean="0"/>
              <a:t>: The rice yield increased from 3.28mt/ha to 3.53mt/ha and corn from 1.96mt/ha to 2.42mt/ha.</a:t>
            </a:r>
          </a:p>
          <a:p>
            <a:pPr eaLnBrk="1" hangingPunct="1">
              <a:lnSpc>
                <a:spcPct val="80000"/>
              </a:lnSpc>
            </a:pPr>
            <a:endParaRPr lang="en-GB" sz="1000" b="1" u="sng" dirty="0" smtClean="0"/>
          </a:p>
          <a:p>
            <a:pPr eaLnBrk="1" hangingPunct="1">
              <a:lnSpc>
                <a:spcPct val="80000"/>
              </a:lnSpc>
            </a:pPr>
            <a:r>
              <a:rPr lang="en-GB" sz="1800" b="1" u="sng" dirty="0" smtClean="0"/>
              <a:t>Distribution of Gains: </a:t>
            </a:r>
            <a:r>
              <a:rPr lang="en-GB" sz="1800" dirty="0" smtClean="0"/>
              <a:t> INFRES contributed to reduction in poverty by 24.44 percentage points; exceeding the target by 11 percentage points.</a:t>
            </a:r>
            <a:endParaRPr lang="en-GB" sz="1200" i="1" dirty="0" smtClean="0"/>
          </a:p>
          <a:p>
            <a:pPr eaLnBrk="1" hangingPunct="1">
              <a:lnSpc>
                <a:spcPct val="80000"/>
              </a:lnSpc>
            </a:pPr>
            <a:r>
              <a:rPr lang="en-GB" sz="1200" i="1" dirty="0" smtClean="0"/>
              <a:t>Source: Benefit and Impact Assessment of the Infrastructure for Rural Productivity Enhancement Sector (INFRES) Project</a:t>
            </a:r>
            <a:endParaRPr lang="en-US" sz="12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Sector Investments</a:t>
            </a:r>
            <a:endParaRPr lang="en-US" sz="2800" dirty="0"/>
          </a:p>
        </p:txBody>
      </p:sp>
      <p:sp>
        <p:nvSpPr>
          <p:cNvPr id="3" name="Content Placeholder 2"/>
          <p:cNvSpPr>
            <a:spLocks noGrp="1"/>
          </p:cNvSpPr>
          <p:nvPr>
            <p:ph idx="1"/>
          </p:nvPr>
        </p:nvSpPr>
        <p:spPr>
          <a:xfrm>
            <a:off x="609600" y="1371600"/>
            <a:ext cx="7772400" cy="4114800"/>
          </a:xfrm>
        </p:spPr>
        <p:txBody>
          <a:bodyPr/>
          <a:lstStyle/>
          <a:p>
            <a:endParaRPr lang="en-US" sz="2000" dirty="0" smtClean="0"/>
          </a:p>
          <a:p>
            <a:r>
              <a:rPr lang="en-US" sz="2000" dirty="0" smtClean="0"/>
              <a:t>Loans and Grants as of 2012</a:t>
            </a:r>
          </a:p>
          <a:p>
            <a:r>
              <a:rPr lang="en-US" sz="2400" dirty="0" smtClean="0"/>
              <a:t>Agriculture and natural resources sector: </a:t>
            </a:r>
          </a:p>
          <a:p>
            <a:r>
              <a:rPr lang="en-US" sz="1800" dirty="0" smtClean="0"/>
              <a:t>Sovereign Projects - 21,453 million</a:t>
            </a:r>
          </a:p>
          <a:p>
            <a:r>
              <a:rPr lang="en-US" sz="1800" dirty="0" smtClean="0"/>
              <a:t>Grant Projects – 1,081 million</a:t>
            </a:r>
          </a:p>
          <a:p>
            <a:r>
              <a:rPr lang="en-US" sz="1800" dirty="0" smtClean="0"/>
              <a:t>Technical Assistance -776 million</a:t>
            </a:r>
          </a:p>
          <a:p>
            <a:r>
              <a:rPr lang="en-US" sz="1800" dirty="0" smtClean="0"/>
              <a:t>Regional technical assistance – 247 million</a:t>
            </a:r>
          </a:p>
          <a:p>
            <a:endParaRPr lang="en-US" sz="2000" dirty="0" smtClean="0"/>
          </a:p>
          <a:p>
            <a:endParaRPr lang="en-US" dirty="0"/>
          </a:p>
        </p:txBody>
      </p:sp>
    </p:spTree>
    <p:extLst>
      <p:ext uri="{BB962C8B-B14F-4D97-AF65-F5344CB8AC3E}">
        <p14:creationId xmlns:p14="http://schemas.microsoft.com/office/powerpoint/2010/main" val="1887344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5613"/>
            <a:ext cx="7772400" cy="534987"/>
          </a:xfrm>
        </p:spPr>
        <p:txBody>
          <a:bodyPr/>
          <a:lstStyle/>
          <a:p>
            <a:r>
              <a:rPr lang="en-US" sz="2400" dirty="0" smtClean="0"/>
              <a:t>Some examples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8907686"/>
              </p:ext>
            </p:extLst>
          </p:nvPr>
        </p:nvGraphicFramePr>
        <p:xfrm>
          <a:off x="1600200" y="1143000"/>
          <a:ext cx="5588000" cy="2286000"/>
        </p:xfrm>
        <a:graphic>
          <a:graphicData uri="http://schemas.openxmlformats.org/drawingml/2006/table">
            <a:tbl>
              <a:tblPr>
                <a:tableStyleId>{5C22544A-7EE6-4342-B048-85BDC9FD1C3A}</a:tableStyleId>
              </a:tblPr>
              <a:tblGrid>
                <a:gridCol w="3721100"/>
                <a:gridCol w="1866900"/>
              </a:tblGrid>
              <a:tr h="190500">
                <a:tc>
                  <a:txBody>
                    <a:bodyPr/>
                    <a:lstStyle/>
                    <a:p>
                      <a:pPr algn="l" fontAlgn="b"/>
                      <a:r>
                        <a:rPr lang="en-US" sz="1100" u="none" strike="noStrike" dirty="0">
                          <a:effectLst/>
                        </a:rPr>
                        <a:t>AGRARIAN REFORM COMMUNITIES PROJECT II</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Philippines</a:t>
                      </a:r>
                      <a:endParaRPr lang="en-US" sz="1100" b="0" i="0" u="none" strike="noStrike" dirty="0">
                        <a:solidFill>
                          <a:srgbClr val="000000"/>
                        </a:solidFill>
                        <a:effectLst/>
                        <a:latin typeface="Calibri"/>
                      </a:endParaRPr>
                    </a:p>
                  </a:txBody>
                  <a:tcPr marL="0" marR="0" marT="0" marB="0" anchor="b"/>
                </a:tc>
              </a:tr>
              <a:tr h="381000">
                <a:tc>
                  <a:txBody>
                    <a:bodyPr/>
                    <a:lstStyle/>
                    <a:p>
                      <a:pPr algn="l" fontAlgn="b"/>
                      <a:r>
                        <a:rPr lang="en-US" sz="1100" u="none" strike="noStrike" dirty="0">
                          <a:effectLst/>
                        </a:rPr>
                        <a:t>QUALITY &amp; SAFETY ENHANCEMENT OF AGRI PROD &amp; BIOGAS DEVT PROJECT</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a:effectLst/>
                        </a:rPr>
                        <a:t>Vietnam</a:t>
                      </a:r>
                      <a:endParaRPr lang="en-US" sz="1100" b="0" i="0" u="none" strike="noStrike">
                        <a:solidFill>
                          <a:srgbClr val="000000"/>
                        </a:solidFill>
                        <a:effectLst/>
                        <a:latin typeface="Calibri"/>
                      </a:endParaRPr>
                    </a:p>
                  </a:txBody>
                  <a:tcPr marL="0" marR="0" marT="0" marB="0" anchor="b"/>
                </a:tc>
              </a:tr>
              <a:tr h="381000">
                <a:tc>
                  <a:txBody>
                    <a:bodyPr/>
                    <a:lstStyle/>
                    <a:p>
                      <a:pPr algn="l" fontAlgn="b"/>
                      <a:r>
                        <a:rPr lang="en-US" sz="1100" u="none" strike="noStrike">
                          <a:effectLst/>
                        </a:rPr>
                        <a:t>TONLE SAP POVERTY REDUCTION AND SMALLHOLDER DEVT PROJECT</a:t>
                      </a:r>
                      <a:endParaRPr lang="en-US" sz="1100" b="0" i="0" u="none" strike="noStrike">
                        <a:solidFill>
                          <a:srgbClr val="000000"/>
                        </a:solidFill>
                        <a:effectLst/>
                        <a:latin typeface="Calibri"/>
                      </a:endParaRPr>
                    </a:p>
                  </a:txBody>
                  <a:tcPr marL="0" marR="0" marT="0" marB="0" anchor="b"/>
                </a:tc>
                <a:tc>
                  <a:txBody>
                    <a:bodyPr/>
                    <a:lstStyle/>
                    <a:p>
                      <a:pPr algn="l" fontAlgn="b"/>
                      <a:r>
                        <a:rPr lang="en-US" sz="1100" u="none" strike="noStrike">
                          <a:effectLst/>
                        </a:rPr>
                        <a:t>Cambodia</a:t>
                      </a:r>
                      <a:endParaRPr lang="en-US" sz="1100" b="0" i="0" u="none" strike="noStrike">
                        <a:solidFill>
                          <a:srgbClr val="000000"/>
                        </a:solidFill>
                        <a:effectLst/>
                        <a:latin typeface="Calibri"/>
                      </a:endParaRPr>
                    </a:p>
                  </a:txBody>
                  <a:tcPr marL="0" marR="0" marT="0" marB="0" anchor="b"/>
                </a:tc>
              </a:tr>
              <a:tr h="381000">
                <a:tc>
                  <a:txBody>
                    <a:bodyPr/>
                    <a:lstStyle/>
                    <a:p>
                      <a:pPr algn="l" fontAlgn="b"/>
                      <a:r>
                        <a:rPr lang="en-US" sz="1100" u="none" strike="noStrike" dirty="0">
                          <a:effectLst/>
                        </a:rPr>
                        <a:t>NORTHERN RURAL INFRASTRUCTURE DEVELOPMENT SECTOR PROJECT</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a:effectLst/>
                        </a:rPr>
                        <a:t>Lao</a:t>
                      </a:r>
                      <a:endParaRPr lang="en-US" sz="1100" b="0" i="0" u="none" strike="noStrike">
                        <a:solidFill>
                          <a:srgbClr val="000000"/>
                        </a:solidFill>
                        <a:effectLst/>
                        <a:latin typeface="Calibri"/>
                      </a:endParaRPr>
                    </a:p>
                  </a:txBody>
                  <a:tcPr marL="0" marR="0" marT="0" marB="0" anchor="b"/>
                </a:tc>
              </a:tr>
              <a:tr h="381000">
                <a:tc>
                  <a:txBody>
                    <a:bodyPr/>
                    <a:lstStyle/>
                    <a:p>
                      <a:pPr algn="l" fontAlgn="b"/>
                      <a:r>
                        <a:rPr lang="en-US" sz="1100" u="none" strike="noStrike">
                          <a:effectLst/>
                        </a:rPr>
                        <a:t>SUSTAINABLE AQUACULTURE DEVT FOR FOOD SECURITY &amp; POVERTY REDUCTIO</a:t>
                      </a:r>
                      <a:endParaRPr lang="en-US" sz="1100" b="0" i="0" u="none" strike="noStrike">
                        <a:solidFill>
                          <a:srgbClr val="000000"/>
                        </a:solidFill>
                        <a:effectLst/>
                        <a:latin typeface="Calibri"/>
                      </a:endParaRPr>
                    </a:p>
                  </a:txBody>
                  <a:tcPr marL="0" marR="0" marT="0" marB="0" anchor="b"/>
                </a:tc>
                <a:tc>
                  <a:txBody>
                    <a:bodyPr/>
                    <a:lstStyle/>
                    <a:p>
                      <a:pPr algn="l" fontAlgn="b"/>
                      <a:r>
                        <a:rPr lang="en-US" sz="1100" u="none" strike="noStrike">
                          <a:effectLst/>
                        </a:rPr>
                        <a:t>Indonesia</a:t>
                      </a:r>
                      <a:endParaRPr lang="en-US" sz="1100" b="0" i="0" u="none" strike="noStrike">
                        <a:solidFill>
                          <a:srgbClr val="000000"/>
                        </a:solidFill>
                        <a:effectLst/>
                        <a:latin typeface="Calibri"/>
                      </a:endParaRPr>
                    </a:p>
                  </a:txBody>
                  <a:tcPr marL="0" marR="0" marT="0" marB="0" anchor="b"/>
                </a:tc>
              </a:tr>
              <a:tr h="190500">
                <a:tc>
                  <a:txBody>
                    <a:bodyPr/>
                    <a:lstStyle/>
                    <a:p>
                      <a:pPr algn="l" fontAlgn="b"/>
                      <a:r>
                        <a:rPr lang="en-US" sz="1100" u="none" strike="noStrike">
                          <a:effectLst/>
                        </a:rPr>
                        <a:t>PARTICIPATORY IRRIGATION SECTOR PROJECT</a:t>
                      </a:r>
                      <a:endParaRPr lang="en-US" sz="1100" b="0" i="0" u="none" strike="noStrike">
                        <a:solidFill>
                          <a:srgbClr val="000000"/>
                        </a:solidFill>
                        <a:effectLst/>
                        <a:latin typeface="Calibri"/>
                      </a:endParaRPr>
                    </a:p>
                  </a:txBody>
                  <a:tcPr marL="0" marR="0" marT="0" marB="0" anchor="b"/>
                </a:tc>
                <a:tc>
                  <a:txBody>
                    <a:bodyPr/>
                    <a:lstStyle/>
                    <a:p>
                      <a:pPr algn="l" fontAlgn="b"/>
                      <a:r>
                        <a:rPr lang="en-US" sz="1100" u="none" strike="noStrike">
                          <a:effectLst/>
                        </a:rPr>
                        <a:t>Indonesia</a:t>
                      </a:r>
                      <a:endParaRPr lang="en-US" sz="1100" b="0" i="0" u="none" strike="noStrike">
                        <a:solidFill>
                          <a:srgbClr val="000000"/>
                        </a:solidFill>
                        <a:effectLst/>
                        <a:latin typeface="Calibri"/>
                      </a:endParaRPr>
                    </a:p>
                  </a:txBody>
                  <a:tcPr marL="0" marR="0" marT="0" marB="0" anchor="b"/>
                </a:tc>
              </a:tr>
              <a:tr h="381000">
                <a:tc>
                  <a:txBody>
                    <a:bodyPr/>
                    <a:lstStyle/>
                    <a:p>
                      <a:pPr algn="l" fontAlgn="b"/>
                      <a:r>
                        <a:rPr lang="en-US" sz="1100" u="none" strike="noStrike" dirty="0">
                          <a:effectLst/>
                        </a:rPr>
                        <a:t>CAPACITY BUILDING AND LIVELIHOOD ENHANCEMENT OF POOR WATER USERS</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Indonesia</a:t>
                      </a:r>
                      <a:endParaRPr lang="en-US" sz="1100" b="0" i="0" u="none" strike="noStrike" dirty="0">
                        <a:solidFill>
                          <a:srgbClr val="000000"/>
                        </a:solidFill>
                        <a:effectLst/>
                        <a:latin typeface="Calibri"/>
                      </a:endParaRPr>
                    </a:p>
                  </a:txBody>
                  <a:tcPr marL="0" marR="0" marT="0"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22186657"/>
              </p:ext>
            </p:extLst>
          </p:nvPr>
        </p:nvGraphicFramePr>
        <p:xfrm>
          <a:off x="3581400" y="3505200"/>
          <a:ext cx="5257800" cy="3006436"/>
        </p:xfrm>
        <a:graphic>
          <a:graphicData uri="http://schemas.openxmlformats.org/drawingml/2006/table">
            <a:tbl>
              <a:tblPr>
                <a:tableStyleId>{5C22544A-7EE6-4342-B048-85BDC9FD1C3A}</a:tableStyleId>
              </a:tblPr>
              <a:tblGrid>
                <a:gridCol w="3501217"/>
                <a:gridCol w="1756583"/>
              </a:tblGrid>
              <a:tr h="168852">
                <a:tc>
                  <a:txBody>
                    <a:bodyPr/>
                    <a:lstStyle/>
                    <a:p>
                      <a:pPr algn="l" fontAlgn="b"/>
                      <a:r>
                        <a:rPr lang="en-US" sz="1000" u="none" strike="noStrike">
                          <a:effectLst/>
                        </a:rPr>
                        <a:t>AGRIBUSINESS DEVELOPMENT PROJECT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Bangladesh</a:t>
                      </a:r>
                      <a:endParaRPr lang="en-US" sz="1000" b="0" i="0" u="none" strike="noStrike">
                        <a:solidFill>
                          <a:srgbClr val="000000"/>
                        </a:solidFill>
                        <a:effectLst/>
                        <a:latin typeface="Calibri"/>
                      </a:endParaRPr>
                    </a:p>
                  </a:txBody>
                  <a:tcPr marL="0" marR="0" marT="0" marB="0" anchor="b"/>
                </a:tc>
              </a:tr>
              <a:tr h="168852">
                <a:tc>
                  <a:txBody>
                    <a:bodyPr/>
                    <a:lstStyle/>
                    <a:p>
                      <a:pPr algn="l" fontAlgn="b"/>
                      <a:r>
                        <a:rPr lang="en-US" sz="1000" u="none" strike="noStrike">
                          <a:effectLst/>
                        </a:rPr>
                        <a:t>COMMERCIAL Agriculture</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Nepal</a:t>
                      </a:r>
                      <a:endParaRPr lang="en-US" sz="1000" b="0" i="0" u="none" strike="noStrike">
                        <a:solidFill>
                          <a:srgbClr val="000000"/>
                        </a:solidFill>
                        <a:effectLst/>
                        <a:latin typeface="Calibri"/>
                      </a:endParaRPr>
                    </a:p>
                  </a:txBody>
                  <a:tcPr marL="0" marR="0" marT="0" marB="0" anchor="b"/>
                </a:tc>
              </a:tr>
              <a:tr h="168852">
                <a:tc>
                  <a:txBody>
                    <a:bodyPr/>
                    <a:lstStyle/>
                    <a:p>
                      <a:pPr algn="l" fontAlgn="b"/>
                      <a:r>
                        <a:rPr lang="en-US" sz="1000" u="none" strike="noStrike">
                          <a:effectLst/>
                        </a:rPr>
                        <a:t>AGRICULTURE MARKET INFRASTRUCTURE PROJECT</a:t>
                      </a:r>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a:solidFill>
                          <a:srgbClr val="000000"/>
                        </a:solidFill>
                        <a:effectLst/>
                        <a:latin typeface="Calibri"/>
                      </a:endParaRPr>
                    </a:p>
                  </a:txBody>
                  <a:tcPr marL="0" marR="0" marT="0" marB="0" anchor="b"/>
                </a:tc>
              </a:tr>
              <a:tr h="168852">
                <a:tc>
                  <a:txBody>
                    <a:bodyPr/>
                    <a:lstStyle/>
                    <a:p>
                      <a:pPr algn="l" fontAlgn="b"/>
                      <a:r>
                        <a:rPr lang="en-US" sz="1000" u="none" strike="noStrike">
                          <a:effectLst/>
                        </a:rPr>
                        <a:t>SECOND CROP DIVERSIFICATION PROJECT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Bangladesh</a:t>
                      </a:r>
                      <a:endParaRPr lang="en-US" sz="1000" b="0" i="0" u="none" strike="noStrike">
                        <a:solidFill>
                          <a:srgbClr val="000000"/>
                        </a:solidFill>
                        <a:effectLst/>
                        <a:latin typeface="Calibri"/>
                      </a:endParaRPr>
                    </a:p>
                  </a:txBody>
                  <a:tcPr marL="0" marR="0" marT="0" marB="0" anchor="b"/>
                </a:tc>
              </a:tr>
              <a:tr h="337705">
                <a:tc>
                  <a:txBody>
                    <a:bodyPr/>
                    <a:lstStyle/>
                    <a:p>
                      <a:pPr algn="l" fontAlgn="b"/>
                      <a:r>
                        <a:rPr lang="en-US" sz="1000" u="none" strike="noStrike">
                          <a:effectLst/>
                        </a:rPr>
                        <a:t>IMPROVING SMALL FARMERS' ACCESS TO MARKET IN BIHAR AND MAHARASHTRA</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India</a:t>
                      </a:r>
                      <a:endParaRPr lang="en-US" sz="1000" b="0" i="0" u="none" strike="noStrike">
                        <a:solidFill>
                          <a:srgbClr val="000000"/>
                        </a:solidFill>
                        <a:effectLst/>
                        <a:latin typeface="Calibri"/>
                      </a:endParaRPr>
                    </a:p>
                  </a:txBody>
                  <a:tcPr marL="0" marR="0" marT="0" marB="0" anchor="b"/>
                </a:tc>
              </a:tr>
              <a:tr h="337705">
                <a:tc>
                  <a:txBody>
                    <a:bodyPr/>
                    <a:lstStyle/>
                    <a:p>
                      <a:pPr algn="l" fontAlgn="b"/>
                      <a:r>
                        <a:rPr lang="en-US" sz="1000" u="none" strike="noStrike">
                          <a:effectLst/>
                        </a:rPr>
                        <a:t>AGRIBUSINESS INFRASTRUCTURE DEV'T. INVESTMENT PROG-TRANCHE1 &amp; II</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India</a:t>
                      </a:r>
                      <a:endParaRPr lang="en-US" sz="1000" b="0" i="0" u="none" strike="noStrike">
                        <a:solidFill>
                          <a:srgbClr val="000000"/>
                        </a:solidFill>
                        <a:effectLst/>
                        <a:latin typeface="Calibri"/>
                      </a:endParaRPr>
                    </a:p>
                  </a:txBody>
                  <a:tcPr marL="0" marR="0" marT="0" marB="0" anchor="b"/>
                </a:tc>
              </a:tr>
              <a:tr h="337705">
                <a:tc>
                  <a:txBody>
                    <a:bodyPr/>
                    <a:lstStyle/>
                    <a:p>
                      <a:pPr algn="l" fontAlgn="b"/>
                      <a:r>
                        <a:rPr lang="en-US" sz="1000" u="none" strike="noStrike">
                          <a:effectLst/>
                        </a:rPr>
                        <a:t>RAISING INCOMES OF SMALL AND MEDIUM FARMERS PROJECT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Nepal</a:t>
                      </a:r>
                      <a:endParaRPr lang="en-US" sz="1000" b="0" i="0" u="none" strike="noStrike">
                        <a:solidFill>
                          <a:srgbClr val="000000"/>
                        </a:solidFill>
                        <a:effectLst/>
                        <a:latin typeface="Calibri"/>
                      </a:endParaRPr>
                    </a:p>
                  </a:txBody>
                  <a:tcPr marL="0" marR="0" marT="0" marB="0" anchor="b"/>
                </a:tc>
              </a:tr>
              <a:tr h="337705">
                <a:tc>
                  <a:txBody>
                    <a:bodyPr/>
                    <a:lstStyle/>
                    <a:p>
                      <a:pPr algn="l" fontAlgn="b"/>
                      <a:r>
                        <a:rPr lang="en-US" sz="1000" u="none" strike="noStrike">
                          <a:effectLst/>
                        </a:rPr>
                        <a:t>HIGH MOUNTAIN AGRIBUSINESS AND LIVELIHOOD IMPROVEMENT PROJECT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Nepal</a:t>
                      </a:r>
                      <a:endParaRPr lang="en-US" sz="1000" b="0" i="0" u="none" strike="noStrike">
                        <a:solidFill>
                          <a:srgbClr val="000000"/>
                        </a:solidFill>
                        <a:effectLst/>
                        <a:latin typeface="Calibri"/>
                      </a:endParaRPr>
                    </a:p>
                  </a:txBody>
                  <a:tcPr marL="0" marR="0" marT="0" marB="0" anchor="b"/>
                </a:tc>
              </a:tr>
              <a:tr h="168852">
                <a:tc>
                  <a:txBody>
                    <a:bodyPr/>
                    <a:lstStyle/>
                    <a:p>
                      <a:pPr algn="l" fontAlgn="b"/>
                      <a:r>
                        <a:rPr lang="en-US" sz="1000" u="none" strike="noStrike">
                          <a:effectLst/>
                        </a:rPr>
                        <a:t>Decentralized Rural Infrastructure and Livelihood Project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Nepal</a:t>
                      </a:r>
                      <a:endParaRPr lang="en-US" sz="1000" b="0" i="0" u="none" strike="noStrike">
                        <a:solidFill>
                          <a:srgbClr val="000000"/>
                        </a:solidFill>
                        <a:effectLst/>
                        <a:latin typeface="Calibri"/>
                      </a:endParaRPr>
                    </a:p>
                  </a:txBody>
                  <a:tcPr marL="0" marR="0" marT="0" marB="0" anchor="b"/>
                </a:tc>
              </a:tr>
              <a:tr h="168852">
                <a:tc>
                  <a:txBody>
                    <a:bodyPr/>
                    <a:lstStyle/>
                    <a:p>
                      <a:pPr algn="l" fontAlgn="b"/>
                      <a:r>
                        <a:rPr lang="en-US" sz="1000" u="none" strike="noStrike" dirty="0">
                          <a:effectLst/>
                        </a:rPr>
                        <a:t>SECOND RURAL INFRASTRUCTURE IMPROVEMENT</a:t>
                      </a:r>
                      <a:endParaRPr lang="en-US" sz="1000" b="0" i="0" u="none" strike="noStrike" dirty="0">
                        <a:solidFill>
                          <a:srgbClr val="000000"/>
                        </a:solidFill>
                        <a:effectLst/>
                        <a:latin typeface="Calibri"/>
                      </a:endParaRPr>
                    </a:p>
                  </a:txBody>
                  <a:tcPr marL="0" marR="0" marT="0" marB="0" anchor="b"/>
                </a:tc>
                <a:tc>
                  <a:txBody>
                    <a:bodyPr/>
                    <a:lstStyle/>
                    <a:p>
                      <a:pPr algn="l" fontAlgn="b"/>
                      <a:r>
                        <a:rPr lang="en-US" sz="1000" u="none" strike="noStrike">
                          <a:effectLst/>
                        </a:rPr>
                        <a:t>Bangladesh</a:t>
                      </a:r>
                      <a:endParaRPr lang="en-US" sz="1000" b="0" i="0" u="none" strike="noStrike">
                        <a:solidFill>
                          <a:srgbClr val="000000"/>
                        </a:solidFill>
                        <a:effectLst/>
                        <a:latin typeface="Calibri"/>
                      </a:endParaRPr>
                    </a:p>
                  </a:txBody>
                  <a:tcPr marL="0" marR="0" marT="0" marB="0" anchor="b"/>
                </a:tc>
              </a:tr>
              <a:tr h="168852">
                <a:tc>
                  <a:txBody>
                    <a:bodyPr/>
                    <a:lstStyle/>
                    <a:p>
                      <a:pPr algn="l" fontAlgn="b"/>
                      <a:r>
                        <a:rPr lang="en-US" sz="1000" u="none" strike="noStrike">
                          <a:effectLst/>
                        </a:rPr>
                        <a:t>FARM ROADS TO SUPPORT POOR FARMERS' LIVELIHOODS</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Bhutan</a:t>
                      </a:r>
                      <a:endParaRPr lang="en-US" sz="1000" b="0" i="0" u="none" strike="noStrike">
                        <a:solidFill>
                          <a:srgbClr val="000000"/>
                        </a:solidFill>
                        <a:effectLst/>
                        <a:latin typeface="Calibri"/>
                      </a:endParaRPr>
                    </a:p>
                  </a:txBody>
                  <a:tcPr marL="0" marR="0" marT="0" marB="0" anchor="b"/>
                </a:tc>
              </a:tr>
              <a:tr h="270164">
                <a:tc>
                  <a:txBody>
                    <a:bodyPr/>
                    <a:lstStyle/>
                    <a:p>
                      <a:pPr algn="l" fontAlgn="b"/>
                      <a:r>
                        <a:rPr lang="en-US" sz="1000" u="none" strike="noStrike">
                          <a:effectLst/>
                        </a:rPr>
                        <a:t>PARTICIPATORY SMALL SCALE WATER RESOURCES SECTOR PROJECT</a:t>
                      </a:r>
                      <a:endParaRPr lang="en-US" sz="1000" b="0" i="0" u="none" strike="noStrike">
                        <a:solidFill>
                          <a:srgbClr val="000000"/>
                        </a:solidFill>
                        <a:effectLst/>
                        <a:latin typeface="Calibri"/>
                      </a:endParaRPr>
                    </a:p>
                  </a:txBody>
                  <a:tcPr marL="0" marR="0" marT="0" marB="0" anchor="b"/>
                </a:tc>
                <a:tc>
                  <a:txBody>
                    <a:bodyPr/>
                    <a:lstStyle/>
                    <a:p>
                      <a:pPr algn="l" fontAlgn="b"/>
                      <a:r>
                        <a:rPr lang="en-US" sz="1000" u="none" strike="noStrike">
                          <a:effectLst/>
                        </a:rPr>
                        <a:t>Bangladesh</a:t>
                      </a:r>
                      <a:endParaRPr lang="en-US" sz="1000" b="0" i="0" u="none" strike="noStrike">
                        <a:solidFill>
                          <a:srgbClr val="000000"/>
                        </a:solidFill>
                        <a:effectLst/>
                        <a:latin typeface="Calibri"/>
                      </a:endParaRPr>
                    </a:p>
                  </a:txBody>
                  <a:tcPr marL="0" marR="0" marT="0" marB="0" anchor="b"/>
                </a:tc>
              </a:tr>
              <a:tr h="168852">
                <a:tc>
                  <a:txBody>
                    <a:bodyPr/>
                    <a:lstStyle/>
                    <a:p>
                      <a:pPr algn="l" fontAlgn="b"/>
                      <a:endParaRPr lang="en-US" sz="1000" b="0" i="0" u="none" strike="noStrike">
                        <a:solidFill>
                          <a:srgbClr val="000000"/>
                        </a:solidFill>
                        <a:effectLst/>
                        <a:latin typeface="Calibri"/>
                      </a:endParaRPr>
                    </a:p>
                  </a:txBody>
                  <a:tcPr marL="0" marR="0" marT="0" marB="0" anchor="b"/>
                </a:tc>
                <a:tc>
                  <a:txBody>
                    <a:bodyPr/>
                    <a:lstStyle/>
                    <a:p>
                      <a:pPr algn="l" fontAlgn="b"/>
                      <a:endParaRPr lang="en-US" sz="1000" b="0" i="0" u="none" strike="noStrike" dirty="0">
                        <a:solidFill>
                          <a:srgbClr val="000000"/>
                        </a:solidFill>
                        <a:effectLst/>
                        <a:latin typeface="Calibri"/>
                      </a:endParaRPr>
                    </a:p>
                  </a:txBody>
                  <a:tcPr marL="0" marR="0" marT="0" marB="0" anchor="b"/>
                </a:tc>
              </a:tr>
            </a:tbl>
          </a:graphicData>
        </a:graphic>
      </p:graphicFrame>
    </p:spTree>
    <p:extLst>
      <p:ext uri="{BB962C8B-B14F-4D97-AF65-F5344CB8AC3E}">
        <p14:creationId xmlns:p14="http://schemas.microsoft.com/office/powerpoint/2010/main" val="249440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685800" y="0"/>
            <a:ext cx="7772400" cy="1143000"/>
          </a:xfrm>
        </p:spPr>
        <p:txBody>
          <a:bodyPr/>
          <a:lstStyle/>
          <a:p>
            <a:r>
              <a:rPr lang="en-US" sz="1600" dirty="0"/>
              <a:t>Agribusiness Development Assistance for Smallholders in Mindanao</a:t>
            </a:r>
            <a:endParaRPr lang="en-US" sz="1600" dirty="0" smtClean="0"/>
          </a:p>
        </p:txBody>
      </p:sp>
      <p:sp>
        <p:nvSpPr>
          <p:cNvPr id="3" name="Content Placeholder 2"/>
          <p:cNvSpPr>
            <a:spLocks noGrp="1"/>
          </p:cNvSpPr>
          <p:nvPr>
            <p:ph idx="1"/>
          </p:nvPr>
        </p:nvSpPr>
        <p:spPr>
          <a:xfrm>
            <a:off x="685800" y="838200"/>
            <a:ext cx="7772400" cy="5257800"/>
          </a:xfrm>
        </p:spPr>
        <p:txBody>
          <a:bodyPr/>
          <a:lstStyle/>
          <a:p>
            <a:pPr>
              <a:defRPr/>
            </a:pPr>
            <a:r>
              <a:rPr lang="en-US" sz="1400" b="1" dirty="0">
                <a:solidFill>
                  <a:schemeClr val="tx2"/>
                </a:solidFill>
              </a:rPr>
              <a:t>Objective</a:t>
            </a:r>
            <a:r>
              <a:rPr lang="en-US" sz="1600" b="1" dirty="0">
                <a:solidFill>
                  <a:schemeClr val="tx2"/>
                </a:solidFill>
              </a:rPr>
              <a:t>:  </a:t>
            </a:r>
            <a:r>
              <a:rPr lang="en-US" sz="1600" dirty="0"/>
              <a:t>The Project’s long-term </a:t>
            </a:r>
            <a:r>
              <a:rPr lang="en-US" sz="1600" dirty="0" smtClean="0"/>
              <a:t>objective</a:t>
            </a:r>
            <a:r>
              <a:rPr lang="en-US" sz="1600" dirty="0" smtClean="0"/>
              <a:t> </a:t>
            </a:r>
            <a:r>
              <a:rPr lang="en-US" sz="1600" dirty="0"/>
              <a:t>is an improvement of the income of smallholders in Mindanao.</a:t>
            </a:r>
          </a:p>
          <a:p>
            <a:pPr>
              <a:defRPr/>
            </a:pPr>
            <a:r>
              <a:rPr lang="en-US" sz="1400" b="1" dirty="0">
                <a:solidFill>
                  <a:schemeClr val="tx2"/>
                </a:solidFill>
              </a:rPr>
              <a:t>Funding</a:t>
            </a:r>
            <a:r>
              <a:rPr lang="en-US" sz="1500" dirty="0" smtClean="0"/>
              <a:t>: 8.8million</a:t>
            </a:r>
          </a:p>
          <a:p>
            <a:pPr>
              <a:defRPr/>
            </a:pPr>
            <a:r>
              <a:rPr lang="en-US" sz="1400" b="1" dirty="0">
                <a:solidFill>
                  <a:schemeClr val="tx2"/>
                </a:solidFill>
              </a:rPr>
              <a:t>Primary</a:t>
            </a:r>
            <a:r>
              <a:rPr lang="en-US" sz="1500" dirty="0" smtClean="0"/>
              <a:t> </a:t>
            </a:r>
            <a:r>
              <a:rPr lang="en-US" sz="1400" b="1" dirty="0" smtClean="0">
                <a:solidFill>
                  <a:schemeClr val="tx2"/>
                </a:solidFill>
              </a:rPr>
              <a:t>Beneficiaries</a:t>
            </a:r>
            <a:r>
              <a:rPr lang="en-US" sz="1500" dirty="0" smtClean="0"/>
              <a:t> : </a:t>
            </a:r>
            <a:r>
              <a:rPr lang="en-US" sz="1600" dirty="0"/>
              <a:t>The project will benefit about 2,000 smallholders (at least 50% will be women) by improving their access to capacity building, technical training, finance, infrastructure </a:t>
            </a:r>
            <a:r>
              <a:rPr lang="en-US" sz="1600" dirty="0" smtClean="0"/>
              <a:t>and </a:t>
            </a:r>
            <a:r>
              <a:rPr lang="en-US" sz="1600" dirty="0"/>
              <a:t>other </a:t>
            </a:r>
            <a:r>
              <a:rPr lang="en-US" sz="1600" dirty="0" smtClean="0"/>
              <a:t>support</a:t>
            </a:r>
          </a:p>
          <a:p>
            <a:pPr>
              <a:defRPr/>
            </a:pPr>
            <a:r>
              <a:rPr lang="en-US" sz="1400" b="1" dirty="0">
                <a:solidFill>
                  <a:schemeClr val="tx2"/>
                </a:solidFill>
              </a:rPr>
              <a:t>Project</a:t>
            </a:r>
            <a:r>
              <a:rPr lang="en-US" sz="1600" dirty="0" smtClean="0"/>
              <a:t> </a:t>
            </a:r>
            <a:r>
              <a:rPr lang="en-US" sz="1400" b="1" dirty="0">
                <a:solidFill>
                  <a:schemeClr val="tx2"/>
                </a:solidFill>
              </a:rPr>
              <a:t>Components</a:t>
            </a:r>
            <a:r>
              <a:rPr lang="en-US" sz="1600" dirty="0" smtClean="0"/>
              <a:t>:</a:t>
            </a:r>
          </a:p>
          <a:p>
            <a:pPr marL="117475" indent="-117475">
              <a:defRPr/>
            </a:pPr>
            <a:r>
              <a:rPr lang="en-US" sz="1600" dirty="0" smtClean="0">
                <a:solidFill>
                  <a:schemeClr val="tx2"/>
                </a:solidFill>
              </a:rPr>
              <a:t>1 Support for start-up </a:t>
            </a:r>
            <a:r>
              <a:rPr lang="en-US" sz="1600" dirty="0">
                <a:solidFill>
                  <a:schemeClr val="tx2"/>
                </a:solidFill>
              </a:rPr>
              <a:t>agribusinesses for </a:t>
            </a:r>
            <a:r>
              <a:rPr lang="en-US" sz="1600" dirty="0" err="1" smtClean="0">
                <a:solidFill>
                  <a:schemeClr val="tx2"/>
                </a:solidFill>
              </a:rPr>
              <a:t>smallholders:</a:t>
            </a:r>
            <a:r>
              <a:rPr lang="en-US" sz="1600" dirty="0" err="1" smtClean="0"/>
              <a:t>This</a:t>
            </a:r>
            <a:r>
              <a:rPr lang="en-US" sz="1600" dirty="0" smtClean="0"/>
              <a:t> </a:t>
            </a:r>
            <a:r>
              <a:rPr lang="en-US" sz="1600" dirty="0"/>
              <a:t>component will </a:t>
            </a:r>
            <a:r>
              <a:rPr lang="en-US" sz="1600" dirty="0" smtClean="0"/>
              <a:t>provide management</a:t>
            </a:r>
            <a:r>
              <a:rPr lang="en-US" sz="1600" dirty="0"/>
              <a:t>, technical and financial support for smallholders in three provinces of Mindanao</a:t>
            </a:r>
            <a:r>
              <a:rPr lang="en-US" sz="1600" dirty="0" smtClean="0"/>
              <a:t>.</a:t>
            </a:r>
          </a:p>
          <a:p>
            <a:pPr marL="0" indent="0">
              <a:defRPr/>
            </a:pPr>
            <a:r>
              <a:rPr lang="en-US" sz="1600" dirty="0" smtClean="0">
                <a:solidFill>
                  <a:schemeClr val="tx2"/>
                </a:solidFill>
              </a:rPr>
              <a:t>2  Establish </a:t>
            </a:r>
            <a:r>
              <a:rPr lang="en-US" sz="1600" dirty="0">
                <a:solidFill>
                  <a:schemeClr val="tx2"/>
                </a:solidFill>
              </a:rPr>
              <a:t>an apex institution for </a:t>
            </a:r>
            <a:r>
              <a:rPr lang="en-US" sz="1600" dirty="0" err="1" smtClean="0">
                <a:solidFill>
                  <a:schemeClr val="tx2"/>
                </a:solidFill>
              </a:rPr>
              <a:t>smallholders:</a:t>
            </a:r>
            <a:r>
              <a:rPr lang="en-US" sz="1600" dirty="0" err="1" smtClean="0"/>
              <a:t>The</a:t>
            </a:r>
            <a:r>
              <a:rPr lang="en-US" sz="1600" dirty="0" smtClean="0"/>
              <a:t> </a:t>
            </a:r>
            <a:r>
              <a:rPr lang="en-US" sz="1600" dirty="0"/>
              <a:t>grant implementation </a:t>
            </a:r>
            <a:r>
              <a:rPr lang="en-US" sz="1600" dirty="0" smtClean="0"/>
              <a:t>unit (GIU</a:t>
            </a:r>
            <a:r>
              <a:rPr lang="en-US" sz="1600" dirty="0"/>
              <a:t>), will study viable options to establish an apex institution to support smallholders during and after the project.</a:t>
            </a:r>
            <a:r>
              <a:rPr lang="en-US" sz="1600" baseline="30000" dirty="0"/>
              <a:t> </a:t>
            </a:r>
            <a:endParaRPr lang="en-US" sz="1600" baseline="30000" dirty="0" smtClean="0"/>
          </a:p>
          <a:p>
            <a:pPr marL="0" indent="0">
              <a:defRPr/>
            </a:pPr>
            <a:r>
              <a:rPr lang="en-US" sz="1600" dirty="0" smtClean="0">
                <a:solidFill>
                  <a:schemeClr val="tx2"/>
                </a:solidFill>
              </a:rPr>
              <a:t>3  Prepare </a:t>
            </a:r>
            <a:r>
              <a:rPr lang="en-US" sz="1600" dirty="0">
                <a:solidFill>
                  <a:schemeClr val="tx2"/>
                </a:solidFill>
              </a:rPr>
              <a:t>feasibility studies for increasing agribusiness development for </a:t>
            </a:r>
            <a:r>
              <a:rPr lang="en-US" sz="1600" dirty="0" smtClean="0">
                <a:solidFill>
                  <a:schemeClr val="tx2"/>
                </a:solidFill>
              </a:rPr>
              <a:t>smallholders: </a:t>
            </a:r>
            <a:r>
              <a:rPr lang="en-US" sz="1600" dirty="0" smtClean="0"/>
              <a:t>This </a:t>
            </a:r>
            <a:r>
              <a:rPr lang="en-US" sz="1600" dirty="0"/>
              <a:t>component will explore ways to increase </a:t>
            </a:r>
            <a:r>
              <a:rPr lang="en-US" sz="1600" dirty="0" smtClean="0"/>
              <a:t>the </a:t>
            </a:r>
            <a:r>
              <a:rPr lang="en-US" sz="1600" dirty="0"/>
              <a:t>number of smallholders with access </a:t>
            </a:r>
            <a:r>
              <a:rPr lang="en-US" sz="1600" dirty="0" smtClean="0"/>
              <a:t>to technical</a:t>
            </a:r>
            <a:r>
              <a:rPr lang="en-US" sz="1600" dirty="0"/>
              <a:t>, management, and financial </a:t>
            </a:r>
            <a:r>
              <a:rPr lang="en-US" sz="1600" dirty="0" smtClean="0"/>
              <a:t>services to </a:t>
            </a:r>
            <a:r>
              <a:rPr lang="en-US" sz="1600" dirty="0"/>
              <a:t>improve their livelihoods from 	agribusinesses.</a:t>
            </a:r>
            <a:endParaRPr lang="en-US" sz="1600" dirty="0">
              <a:solidFill>
                <a:schemeClr val="tx2"/>
              </a:solidFill>
            </a:endParaRPr>
          </a:p>
          <a:p>
            <a:pPr marL="742950" indent="-742950">
              <a:buFontTx/>
              <a:buAutoNum type="arabicPeriod" startAt="2"/>
              <a:defRPr/>
            </a:pPr>
            <a:endParaRPr lang="en-US" sz="1600" dirty="0"/>
          </a:p>
          <a:p>
            <a:pPr marL="742950" indent="-742950">
              <a:defRPr/>
            </a:pPr>
            <a:endParaRPr lang="en-US" sz="15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DBsand">
  <a:themeElements>
    <a:clrScheme name="">
      <a:dk1>
        <a:srgbClr val="000000"/>
      </a:dk1>
      <a:lt1>
        <a:srgbClr val="FFFFCC"/>
      </a:lt1>
      <a:dk2>
        <a:srgbClr val="000099"/>
      </a:dk2>
      <a:lt2>
        <a:srgbClr val="000000"/>
      </a:lt2>
      <a:accent1>
        <a:srgbClr val="000099"/>
      </a:accent1>
      <a:accent2>
        <a:srgbClr val="0099FF"/>
      </a:accent2>
      <a:accent3>
        <a:srgbClr val="FFFFE2"/>
      </a:accent3>
      <a:accent4>
        <a:srgbClr val="000000"/>
      </a:accent4>
      <a:accent5>
        <a:srgbClr val="AAAACA"/>
      </a:accent5>
      <a:accent6>
        <a:srgbClr val="008AE7"/>
      </a:accent6>
      <a:hlink>
        <a:srgbClr val="008000"/>
      </a:hlink>
      <a:folHlink>
        <a:srgbClr val="FFFF00"/>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ADBsand</Template>
  <TotalTime>3629</TotalTime>
  <Words>1000</Words>
  <Application>Microsoft Office PowerPoint</Application>
  <PresentationFormat>On-screen Show (4:3)</PresentationFormat>
  <Paragraphs>205</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ADBsand</vt:lpstr>
      <vt:lpstr>Slide</vt:lpstr>
      <vt:lpstr>Regional Learning Session on Sustainable and Inclusive Marketing Arrangements Towards Increasing Farmers’ Market Power  9-11 May 2013 Manila </vt:lpstr>
      <vt:lpstr> Importance of Agriculture Sector Growth in ASEAN  </vt:lpstr>
      <vt:lpstr> Smallholder Access to Markets: Challenges</vt:lpstr>
      <vt:lpstr>Agriculture Sector Performance Enhancing Priorities</vt:lpstr>
      <vt:lpstr>ADB’s overall Agriculture and Natural Resources Priorities</vt:lpstr>
      <vt:lpstr>Example…</vt:lpstr>
      <vt:lpstr>Sector Investments</vt:lpstr>
      <vt:lpstr>Some examples</vt:lpstr>
      <vt:lpstr>Agribusiness Development Assistance for Smallholders in Mindanao</vt:lpstr>
      <vt:lpstr>Conclusions</vt:lpstr>
      <vt:lpstr>PowerPoint Presentation</vt:lpstr>
    </vt:vector>
  </TitlesOfParts>
  <Company>Asian Development 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Myanmar: Challenges and Opportunities</dc:title>
  <dc:creator>VH1</dc:creator>
  <cp:lastModifiedBy>Patrick</cp:lastModifiedBy>
  <cp:revision>356</cp:revision>
  <cp:lastPrinted>2013-05-09T10:04:47Z</cp:lastPrinted>
  <dcterms:created xsi:type="dcterms:W3CDTF">2012-05-28T01:16:12Z</dcterms:created>
  <dcterms:modified xsi:type="dcterms:W3CDTF">2013-05-09T23:44:08Z</dcterms:modified>
</cp:coreProperties>
</file>