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77" r:id="rId2"/>
    <p:sldId id="332" r:id="rId3"/>
    <p:sldId id="323" r:id="rId4"/>
    <p:sldId id="322" r:id="rId5"/>
    <p:sldId id="320" r:id="rId6"/>
    <p:sldId id="324" r:id="rId7"/>
    <p:sldId id="326" r:id="rId8"/>
    <p:sldId id="317" r:id="rId9"/>
    <p:sldId id="318" r:id="rId10"/>
    <p:sldId id="319" r:id="rId11"/>
    <p:sldId id="327" r:id="rId12"/>
    <p:sldId id="328" r:id="rId13"/>
    <p:sldId id="329" r:id="rId14"/>
    <p:sldId id="330" r:id="rId15"/>
    <p:sldId id="331" r:id="rId16"/>
    <p:sldId id="321" r:id="rId17"/>
    <p:sldId id="325" r:id="rId18"/>
    <p:sldId id="316" r:id="rId19"/>
    <p:sldId id="257" r:id="rId20"/>
    <p:sldId id="259" r:id="rId21"/>
    <p:sldId id="260" r:id="rId22"/>
    <p:sldId id="265" r:id="rId23"/>
    <p:sldId id="267" r:id="rId24"/>
    <p:sldId id="268" r:id="rId25"/>
    <p:sldId id="269" r:id="rId26"/>
    <p:sldId id="278" r:id="rId27"/>
    <p:sldId id="280" r:id="rId28"/>
    <p:sldId id="281" r:id="rId29"/>
    <p:sldId id="284" r:id="rId30"/>
    <p:sldId id="282" r:id="rId31"/>
    <p:sldId id="285" r:id="rId32"/>
    <p:sldId id="287" r:id="rId33"/>
    <p:sldId id="292" r:id="rId34"/>
    <p:sldId id="288" r:id="rId35"/>
    <p:sldId id="290" r:id="rId36"/>
    <p:sldId id="291" r:id="rId37"/>
    <p:sldId id="315" r:id="rId38"/>
    <p:sldId id="271" r:id="rId3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06" autoAdjust="0"/>
    <p:restoredTop sz="88099" autoAdjust="0"/>
  </p:normalViewPr>
  <p:slideViewPr>
    <p:cSldViewPr>
      <p:cViewPr varScale="1">
        <p:scale>
          <a:sx n="80" d="100"/>
          <a:sy n="80" d="100"/>
        </p:scale>
        <p:origin x="-180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A1579C66-B340-42B9-9F54-49664840842A}" type="datetimeFigureOut">
              <a:rPr lang="en-US" smtClean="0"/>
              <a:t>5/10/13</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C8243841-C6BD-4C09-BFCA-05CC57EA473E}" type="slidenum">
              <a:rPr lang="en-US" smtClean="0"/>
              <a:t>‹#›</a:t>
            </a:fld>
            <a:endParaRPr lang="en-US"/>
          </a:p>
        </p:txBody>
      </p:sp>
    </p:spTree>
    <p:extLst>
      <p:ext uri="{BB962C8B-B14F-4D97-AF65-F5344CB8AC3E}">
        <p14:creationId xmlns:p14="http://schemas.microsoft.com/office/powerpoint/2010/main" val="69765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1</a:t>
            </a:fld>
            <a:endParaRPr lang="en-US"/>
          </a:p>
        </p:txBody>
      </p:sp>
    </p:spTree>
    <p:extLst>
      <p:ext uri="{BB962C8B-B14F-4D97-AF65-F5344CB8AC3E}">
        <p14:creationId xmlns:p14="http://schemas.microsoft.com/office/powerpoint/2010/main" val="2934272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38</a:t>
            </a:fld>
            <a:endParaRPr lang="en-US"/>
          </a:p>
        </p:txBody>
      </p:sp>
    </p:spTree>
    <p:extLst>
      <p:ext uri="{BB962C8B-B14F-4D97-AF65-F5344CB8AC3E}">
        <p14:creationId xmlns:p14="http://schemas.microsoft.com/office/powerpoint/2010/main" val="371531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FSN – food security and nutrition</a:t>
            </a:r>
            <a:endParaRPr lang="en-US" dirty="0"/>
          </a:p>
        </p:txBody>
      </p:sp>
      <p:sp>
        <p:nvSpPr>
          <p:cNvPr id="4" name="Slide Number Placeholder 3"/>
          <p:cNvSpPr>
            <a:spLocks noGrp="1"/>
          </p:cNvSpPr>
          <p:nvPr>
            <p:ph type="sldNum" sz="quarter" idx="10"/>
          </p:nvPr>
        </p:nvSpPr>
        <p:spPr/>
        <p:txBody>
          <a:bodyPr/>
          <a:lstStyle/>
          <a:p>
            <a:fld id="{C8243841-C6BD-4C09-BFCA-05CC57EA473E}" type="slidenum">
              <a:rPr lang="en-US" smtClean="0"/>
              <a:t>10</a:t>
            </a:fld>
            <a:endParaRPr lang="en-US"/>
          </a:p>
        </p:txBody>
      </p:sp>
    </p:spTree>
    <p:extLst>
      <p:ext uri="{BB962C8B-B14F-4D97-AF65-F5344CB8AC3E}">
        <p14:creationId xmlns:p14="http://schemas.microsoft.com/office/powerpoint/2010/main" val="709996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Market</a:t>
            </a:r>
            <a:r>
              <a:rPr lang="en-US" baseline="0" dirty="0" smtClean="0"/>
              <a:t>-oriented farmers</a:t>
            </a:r>
          </a:p>
          <a:p>
            <a:pPr marL="176611" indent="-176611">
              <a:buFontTx/>
              <a:buChar char="-"/>
            </a:pPr>
            <a:r>
              <a:rPr lang="en-US" baseline="0" dirty="0" smtClean="0"/>
              <a:t>Include any farmer motivated to respond to market signals and to introduce higher value enterprises to generate profit and income. </a:t>
            </a:r>
          </a:p>
          <a:p>
            <a:pPr marL="176611" indent="-176611">
              <a:buFontTx/>
              <a:buChar char="-"/>
            </a:pPr>
            <a:r>
              <a:rPr lang="en-US" baseline="0" dirty="0" smtClean="0"/>
              <a:t>These also include farmers that are market-led, ‘economic’ farmers and entrepreneurial farmers</a:t>
            </a:r>
          </a:p>
          <a:p>
            <a:pPr marL="176611" indent="-176611">
              <a:buFontTx/>
              <a:buChar char="-"/>
            </a:pPr>
            <a:r>
              <a:rPr lang="en-US" dirty="0" smtClean="0"/>
              <a:t>Excluded</a:t>
            </a:r>
            <a:r>
              <a:rPr lang="en-US" baseline="0" dirty="0" smtClean="0"/>
              <a:t> by this definition are subsistence farmers selling surplus staples with limited and potential to market produce.</a:t>
            </a:r>
            <a:endParaRPr lang="en-US" dirty="0"/>
          </a:p>
        </p:txBody>
      </p:sp>
      <p:sp>
        <p:nvSpPr>
          <p:cNvPr id="4" name="Slide Number Placeholder 3"/>
          <p:cNvSpPr>
            <a:spLocks noGrp="1"/>
          </p:cNvSpPr>
          <p:nvPr>
            <p:ph type="sldNum" sz="quarter" idx="10"/>
          </p:nvPr>
        </p:nvSpPr>
        <p:spPr/>
        <p:txBody>
          <a:bodyPr/>
          <a:lstStyle/>
          <a:p>
            <a:fld id="{C8243841-C6BD-4C09-BFCA-05CC57EA473E}" type="slidenum">
              <a:rPr lang="en-US" smtClean="0"/>
              <a:t>19</a:t>
            </a:fld>
            <a:endParaRPr lang="en-US"/>
          </a:p>
        </p:txBody>
      </p:sp>
    </p:spTree>
    <p:extLst>
      <p:ext uri="{BB962C8B-B14F-4D97-AF65-F5344CB8AC3E}">
        <p14:creationId xmlns:p14="http://schemas.microsoft.com/office/powerpoint/2010/main" val="297894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20</a:t>
            </a:fld>
            <a:endParaRPr lang="en-US"/>
          </a:p>
        </p:txBody>
      </p:sp>
    </p:spTree>
    <p:extLst>
      <p:ext uri="{BB962C8B-B14F-4D97-AF65-F5344CB8AC3E}">
        <p14:creationId xmlns:p14="http://schemas.microsoft.com/office/powerpoint/2010/main" val="13200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21</a:t>
            </a:fld>
            <a:endParaRPr lang="en-US"/>
          </a:p>
        </p:txBody>
      </p:sp>
    </p:spTree>
    <p:extLst>
      <p:ext uri="{BB962C8B-B14F-4D97-AF65-F5344CB8AC3E}">
        <p14:creationId xmlns:p14="http://schemas.microsoft.com/office/powerpoint/2010/main" val="1119325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22</a:t>
            </a:fld>
            <a:endParaRPr lang="en-US"/>
          </a:p>
        </p:txBody>
      </p:sp>
    </p:spTree>
    <p:extLst>
      <p:ext uri="{BB962C8B-B14F-4D97-AF65-F5344CB8AC3E}">
        <p14:creationId xmlns:p14="http://schemas.microsoft.com/office/powerpoint/2010/main" val="9136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23</a:t>
            </a:fld>
            <a:endParaRPr lang="en-US"/>
          </a:p>
        </p:txBody>
      </p:sp>
    </p:spTree>
    <p:extLst>
      <p:ext uri="{BB962C8B-B14F-4D97-AF65-F5344CB8AC3E}">
        <p14:creationId xmlns:p14="http://schemas.microsoft.com/office/powerpoint/2010/main" val="2700625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24</a:t>
            </a:fld>
            <a:endParaRPr lang="en-US"/>
          </a:p>
        </p:txBody>
      </p:sp>
    </p:spTree>
    <p:extLst>
      <p:ext uri="{BB962C8B-B14F-4D97-AF65-F5344CB8AC3E}">
        <p14:creationId xmlns:p14="http://schemas.microsoft.com/office/powerpoint/2010/main" val="2287466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43841-C6BD-4C09-BFCA-05CC57EA473E}" type="slidenum">
              <a:rPr lang="en-US" smtClean="0"/>
              <a:t>25</a:t>
            </a:fld>
            <a:endParaRPr lang="en-US"/>
          </a:p>
        </p:txBody>
      </p:sp>
    </p:spTree>
    <p:extLst>
      <p:ext uri="{BB962C8B-B14F-4D97-AF65-F5344CB8AC3E}">
        <p14:creationId xmlns:p14="http://schemas.microsoft.com/office/powerpoint/2010/main" val="258498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89ED01B-C58B-4848-88D9-91E0B56CC94E}" type="datetimeFigureOut">
              <a:rPr lang="en-US" smtClean="0"/>
              <a:t>5/10/13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4A29224-59D4-40F4-BA6A-A03AEA20106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ED01B-C58B-4848-88D9-91E0B56CC94E}"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ED01B-C58B-4848-88D9-91E0B56CC94E}"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ED01B-C58B-4848-88D9-91E0B56CC94E}"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ED01B-C58B-4848-88D9-91E0B56CC94E}"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9ED01B-C58B-4848-88D9-91E0B56CC94E}" type="datetimeFigureOut">
              <a:rPr lang="en-US" smtClean="0"/>
              <a:t>5/10/13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29224-59D4-40F4-BA6A-A03AEA20106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9ED01B-C58B-4848-88D9-91E0B56CC94E}" type="datetimeFigureOut">
              <a:rPr lang="en-US" smtClean="0"/>
              <a:t>5/10/13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ED01B-C58B-4848-88D9-91E0B56CC94E}" type="datetimeFigureOut">
              <a:rPr lang="en-US" smtClean="0"/>
              <a:t>5/10/13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ED01B-C58B-4848-88D9-91E0B56CC94E}" type="datetimeFigureOut">
              <a:rPr lang="en-US" smtClean="0"/>
              <a:t>5/10/13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9ED01B-C58B-4848-88D9-91E0B56CC94E}" type="datetimeFigureOut">
              <a:rPr lang="en-US" smtClean="0"/>
              <a:t>5/10/13</a:t>
            </a:fld>
            <a:endParaRPr lang="en-US"/>
          </a:p>
        </p:txBody>
      </p:sp>
      <p:sp>
        <p:nvSpPr>
          <p:cNvPr id="7" name="Slide Number Placeholder 6"/>
          <p:cNvSpPr>
            <a:spLocks noGrp="1"/>
          </p:cNvSpPr>
          <p:nvPr>
            <p:ph type="sldNum" sz="quarter" idx="12"/>
          </p:nvPr>
        </p:nvSpPr>
        <p:spPr/>
        <p:txBody>
          <a:bodyPr/>
          <a:lstStyle/>
          <a:p>
            <a:fld id="{14A29224-59D4-40F4-BA6A-A03AEA20106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ED01B-C58B-4848-88D9-91E0B56CC94E}" type="datetimeFigureOut">
              <a:rPr lang="en-US" smtClean="0"/>
              <a:t>5/10/13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4A29224-59D4-40F4-BA6A-A03AEA2010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89ED01B-C58B-4848-88D9-91E0B56CC94E}" type="datetimeFigureOut">
              <a:rPr lang="en-US" smtClean="0"/>
              <a:t>5/10/13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4A29224-59D4-40F4-BA6A-A03AEA2010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slide" Target="slide21.xml"/><Relationship Id="rId7"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slide" Target="slide21.xml"/><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ao.org/index_en.htm" TargetMode="External"/><Relationship Id="rId4" Type="http://schemas.openxmlformats.org/officeDocument/2006/relationships/hyperlink" Target="http://www.ifad.org/" TargetMode="External"/><Relationship Id="rId5" Type="http://schemas.openxmlformats.org/officeDocument/2006/relationships/hyperlink" Target="http://www.wfp.org/" TargetMode="External"/><Relationship Id="rId1" Type="http://schemas.openxmlformats.org/officeDocument/2006/relationships/slideLayout" Target="../slideLayouts/slideLayout2.xml"/><Relationship Id="rId2" Type="http://schemas.openxmlformats.org/officeDocument/2006/relationships/hyperlink" Target="http://www.fao.org/cfs/cfs-home/cfs-about/cfs-members/en/"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ownloads\FAO\green_Agriculture_ppt_backgrou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60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81000" y="2819400"/>
            <a:ext cx="8610600" cy="2667000"/>
          </a:xfrm>
        </p:spPr>
        <p:txBody>
          <a:bodyPr>
            <a:noAutofit/>
          </a:bodyPr>
          <a:lstStyle/>
          <a:p>
            <a:pPr algn="r"/>
            <a:r>
              <a:rPr lang="en-US" sz="4000" b="1" dirty="0" smtClean="0">
                <a:solidFill>
                  <a:schemeClr val="tx1"/>
                </a:solidFill>
              </a:rPr>
              <a:t>Initiatives on Increasing Farmer’s Market Power</a:t>
            </a:r>
            <a:br>
              <a:rPr lang="en-US" sz="4000" b="1" dirty="0" smtClean="0">
                <a:solidFill>
                  <a:schemeClr val="tx1"/>
                </a:solidFill>
              </a:rPr>
            </a:br>
            <a:r>
              <a:rPr lang="en-US" sz="4000" b="1" dirty="0">
                <a:solidFill>
                  <a:schemeClr val="tx1"/>
                </a:solidFill>
              </a:rPr>
              <a:t/>
            </a:r>
            <a:br>
              <a:rPr lang="en-US" sz="4000" b="1" dirty="0">
                <a:solidFill>
                  <a:schemeClr val="tx1"/>
                </a:solidFill>
              </a:rPr>
            </a:br>
            <a:endParaRPr lang="en-US" sz="4000" b="1" dirty="0">
              <a:solidFill>
                <a:schemeClr val="tx1"/>
              </a:solidFill>
            </a:endParaRPr>
          </a:p>
        </p:txBody>
      </p:sp>
      <p:pic>
        <p:nvPicPr>
          <p:cNvPr id="1028" name="Picture 4" descr="C:\Users\User\Downloads\FAO\fao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0"/>
            <a:ext cx="1402498" cy="136910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00600" y="5746750"/>
            <a:ext cx="4480089" cy="707886"/>
          </a:xfrm>
          <a:prstGeom prst="rect">
            <a:avLst/>
          </a:prstGeom>
          <a:noFill/>
        </p:spPr>
        <p:txBody>
          <a:bodyPr wrap="square" rtlCol="0">
            <a:spAutoFit/>
          </a:bodyPr>
          <a:lstStyle/>
          <a:p>
            <a:r>
              <a:rPr lang="en-US" sz="2000" dirty="0" smtClean="0"/>
              <a:t>Gomer G. Tumbali</a:t>
            </a:r>
          </a:p>
          <a:p>
            <a:r>
              <a:rPr lang="en-US" sz="2000" dirty="0" smtClean="0"/>
              <a:t>Consultant/Project Team Leader</a:t>
            </a:r>
            <a:endParaRPr lang="en-US" sz="2000" dirty="0"/>
          </a:p>
        </p:txBody>
      </p:sp>
    </p:spTree>
    <p:extLst>
      <p:ext uri="{BB962C8B-B14F-4D97-AF65-F5344CB8AC3E}">
        <p14:creationId xmlns:p14="http://schemas.microsoft.com/office/powerpoint/2010/main" val="25504450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5257800"/>
          </a:xfrm>
        </p:spPr>
        <p:txBody>
          <a:bodyPr>
            <a:normAutofit fontScale="55000" lnSpcReduction="20000"/>
          </a:bodyPr>
          <a:lstStyle/>
          <a:p>
            <a:pPr marL="68580" indent="0">
              <a:buNone/>
            </a:pPr>
            <a:r>
              <a:rPr lang="en-US" sz="4600" b="1" dirty="0" smtClean="0"/>
              <a:t>Part III: COORDINATION</a:t>
            </a:r>
            <a:r>
              <a:rPr lang="en-US" sz="4600" b="1" dirty="0"/>
              <a:t>, COOPERATION, PARTNERSHIPS AND ACCOUNTABILITY</a:t>
            </a:r>
            <a:endParaRPr lang="en-US" sz="4600" dirty="0"/>
          </a:p>
          <a:p>
            <a:endParaRPr lang="en-US" dirty="0"/>
          </a:p>
          <a:p>
            <a:r>
              <a:rPr lang="en-US" sz="4500" dirty="0" smtClean="0"/>
              <a:t>facilitated </a:t>
            </a:r>
            <a:r>
              <a:rPr lang="en-US" sz="4500" dirty="0"/>
              <a:t>by clear mechanisms and institutions promoting coordination, cooperation, and partnership among the actors involved</a:t>
            </a:r>
            <a:r>
              <a:rPr lang="en-US" sz="4500" dirty="0" smtClean="0"/>
              <a:t>.</a:t>
            </a:r>
            <a:endParaRPr lang="en-US" sz="4500" dirty="0"/>
          </a:p>
          <a:p>
            <a:r>
              <a:rPr lang="en-US" sz="4500" dirty="0" smtClean="0"/>
              <a:t>supported </a:t>
            </a:r>
            <a:r>
              <a:rPr lang="en-US" sz="4500" dirty="0"/>
              <a:t>by multilateral international and regional organizations that comply with these principles and primarily support small-scale food producers and processors in a perspective of local and national FSN</a:t>
            </a:r>
            <a:r>
              <a:rPr lang="en-US" sz="4500" dirty="0" smtClean="0"/>
              <a:t>.</a:t>
            </a:r>
            <a:endParaRPr lang="en-US" sz="4500" dirty="0"/>
          </a:p>
          <a:p>
            <a:r>
              <a:rPr lang="en-US" sz="4500" dirty="0"/>
              <a:t>All actors involved in agricultural investment are accountable for their decisions, actions and the impacts thereof.</a:t>
            </a:r>
          </a:p>
          <a:p>
            <a:endParaRPr lang="en-US" dirty="0"/>
          </a:p>
          <a:p>
            <a:endParaRPr lang="en-US" dirty="0"/>
          </a:p>
        </p:txBody>
      </p:sp>
    </p:spTree>
    <p:extLst>
      <p:ext uri="{BB962C8B-B14F-4D97-AF65-F5344CB8AC3E}">
        <p14:creationId xmlns:p14="http://schemas.microsoft.com/office/powerpoint/2010/main" val="55234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pPr marL="68580" indent="0">
              <a:buNone/>
            </a:pPr>
            <a:r>
              <a:rPr lang="en-US" sz="3200" b="1" dirty="0"/>
              <a:t>Voluntary Guidelines on the Responsible Governance of Tenure of Land, Fisheries and Forests in the Context of </a:t>
            </a:r>
            <a:r>
              <a:rPr lang="en-US" sz="3200" b="1" dirty="0" smtClean="0"/>
              <a:t>National </a:t>
            </a:r>
            <a:r>
              <a:rPr lang="en-US" sz="3200" b="1" dirty="0"/>
              <a:t>National Food Security </a:t>
            </a:r>
            <a:r>
              <a:rPr lang="en-US" sz="3200" b="1" dirty="0" smtClean="0"/>
              <a:t> </a:t>
            </a:r>
            <a:r>
              <a:rPr lang="en-US" sz="3200" b="1" dirty="0"/>
              <a:t>Food Security </a:t>
            </a:r>
          </a:p>
        </p:txBody>
      </p:sp>
    </p:spTree>
    <p:extLst>
      <p:ext uri="{BB962C8B-B14F-4D97-AF65-F5344CB8AC3E}">
        <p14:creationId xmlns:p14="http://schemas.microsoft.com/office/powerpoint/2010/main" val="309618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762000"/>
          </a:xfrm>
        </p:spPr>
        <p:txBody>
          <a:bodyPr>
            <a:normAutofit/>
          </a:bodyPr>
          <a:lstStyle/>
          <a:p>
            <a:r>
              <a:rPr lang="en-US" dirty="0" smtClean="0"/>
              <a:t>Objective</a:t>
            </a:r>
            <a:endParaRPr lang="en-US" dirty="0"/>
          </a:p>
        </p:txBody>
      </p:sp>
      <p:sp>
        <p:nvSpPr>
          <p:cNvPr id="3" name="Content Placeholder 2"/>
          <p:cNvSpPr>
            <a:spLocks noGrp="1"/>
          </p:cNvSpPr>
          <p:nvPr>
            <p:ph idx="1"/>
          </p:nvPr>
        </p:nvSpPr>
        <p:spPr>
          <a:xfrm>
            <a:off x="1043492" y="1600200"/>
            <a:ext cx="7338508" cy="4648200"/>
          </a:xfrm>
        </p:spPr>
        <p:txBody>
          <a:bodyPr>
            <a:normAutofit fontScale="92500" lnSpcReduction="20000"/>
          </a:bodyPr>
          <a:lstStyle/>
          <a:p>
            <a:r>
              <a:rPr lang="en-US" sz="3200" dirty="0"/>
              <a:t>promotes secure tenure rights and equitable access to land, fisheries and forests as a means of eradicating hunger and poverty, supporting sustainable development and enhancing the </a:t>
            </a:r>
            <a:r>
              <a:rPr lang="en-US" sz="3200" dirty="0" smtClean="0"/>
              <a:t>environment</a:t>
            </a:r>
          </a:p>
          <a:p>
            <a:r>
              <a:rPr lang="en-US" sz="3200" dirty="0" smtClean="0"/>
              <a:t>developed </a:t>
            </a:r>
            <a:r>
              <a:rPr lang="en-US" sz="3200" dirty="0"/>
              <a:t>through a broad global partnership of international, regional and national organizations of different types that work together to achieve global changes in governance of tenure. </a:t>
            </a:r>
            <a:endParaRPr lang="en-US" sz="3200" dirty="0" smtClean="0"/>
          </a:p>
          <a:p>
            <a:endParaRPr lang="en-US" sz="3200" dirty="0"/>
          </a:p>
        </p:txBody>
      </p:sp>
    </p:spTree>
    <p:extLst>
      <p:ext uri="{BB962C8B-B14F-4D97-AF65-F5344CB8AC3E}">
        <p14:creationId xmlns:p14="http://schemas.microsoft.com/office/powerpoint/2010/main" val="2093425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838200"/>
          </a:xfrm>
        </p:spPr>
        <p:txBody>
          <a:bodyPr>
            <a:normAutofit/>
          </a:bodyPr>
          <a:lstStyle/>
          <a:p>
            <a:r>
              <a:rPr lang="en-US" dirty="0"/>
              <a:t>Consultations 2009 – </a:t>
            </a:r>
            <a:r>
              <a:rPr lang="en-US" dirty="0" smtClean="0"/>
              <a:t>2010</a:t>
            </a:r>
            <a:endParaRPr lang="en-US" dirty="0"/>
          </a:p>
        </p:txBody>
      </p:sp>
      <p:sp>
        <p:nvSpPr>
          <p:cNvPr id="3" name="Content Placeholder 2"/>
          <p:cNvSpPr>
            <a:spLocks noGrp="1"/>
          </p:cNvSpPr>
          <p:nvPr>
            <p:ph idx="1"/>
          </p:nvPr>
        </p:nvSpPr>
        <p:spPr>
          <a:xfrm>
            <a:off x="609600" y="1752600"/>
            <a:ext cx="7696200" cy="4419600"/>
          </a:xfrm>
        </p:spPr>
        <p:txBody>
          <a:bodyPr>
            <a:normAutofit fontScale="47500" lnSpcReduction="20000"/>
          </a:bodyPr>
          <a:lstStyle/>
          <a:p>
            <a:pPr marL="68580" indent="0">
              <a:buNone/>
            </a:pPr>
            <a:endParaRPr lang="en-US" dirty="0"/>
          </a:p>
          <a:p>
            <a:r>
              <a:rPr lang="en-US" sz="5100" dirty="0"/>
              <a:t>Ten regional, one private sector and four civil society consultation meetings were organized between September 2009 and November 2010. These meetings brought together almost 1 000 people from over 130 countries. The participants represented government institutions, civil society, private sector, academia and UN agencies. Each consultation meeting resulted in an assessment identifying issues and actions to be included in the Guidelines in the context of governance of tenure.</a:t>
            </a:r>
          </a:p>
          <a:p>
            <a:pPr marL="68580" indent="0">
              <a:buNone/>
            </a:pPr>
            <a:endParaRPr lang="en-US" sz="5100" dirty="0"/>
          </a:p>
          <a:p>
            <a:endParaRPr lang="en-US" dirty="0"/>
          </a:p>
        </p:txBody>
      </p:sp>
    </p:spTree>
    <p:extLst>
      <p:ext uri="{BB962C8B-B14F-4D97-AF65-F5344CB8AC3E}">
        <p14:creationId xmlns:p14="http://schemas.microsoft.com/office/powerpoint/2010/main" val="3555331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r>
              <a:rPr lang="en-US" dirty="0"/>
              <a:t>Negotiations 2011 - 2012</a:t>
            </a:r>
            <a:br>
              <a:rPr lang="en-US" dirty="0"/>
            </a:br>
            <a:endParaRPr lang="en-US" dirty="0"/>
          </a:p>
        </p:txBody>
      </p:sp>
      <p:sp>
        <p:nvSpPr>
          <p:cNvPr id="3" name="Content Placeholder 2"/>
          <p:cNvSpPr>
            <a:spLocks noGrp="1"/>
          </p:cNvSpPr>
          <p:nvPr>
            <p:ph idx="1"/>
          </p:nvPr>
        </p:nvSpPr>
        <p:spPr>
          <a:xfrm>
            <a:off x="1043492" y="1143000"/>
            <a:ext cx="7414708" cy="5334000"/>
          </a:xfrm>
        </p:spPr>
        <p:txBody>
          <a:bodyPr>
            <a:normAutofit fontScale="85000" lnSpcReduction="20000"/>
          </a:bodyPr>
          <a:lstStyle/>
          <a:p>
            <a:pPr marL="68580" indent="0">
              <a:buNone/>
            </a:pPr>
            <a:endParaRPr lang="en-US" dirty="0"/>
          </a:p>
          <a:p>
            <a:pPr lvl="0"/>
            <a:r>
              <a:rPr lang="en-US" sz="3000" dirty="0"/>
              <a:t>The Zero Draft was prepared following the conclusion of the consultation process, and an electronic consultation was organized in April/May 2011.</a:t>
            </a:r>
          </a:p>
          <a:p>
            <a:pPr marL="68580" indent="0">
              <a:buNone/>
            </a:pPr>
            <a:endParaRPr lang="en-US" sz="3000" dirty="0"/>
          </a:p>
          <a:p>
            <a:pPr lvl="0"/>
            <a:r>
              <a:rPr lang="en-US" sz="3000" dirty="0"/>
              <a:t>The First Draft incorporated proposals that were received from the public and private sectors, civil society and academia.</a:t>
            </a:r>
          </a:p>
          <a:p>
            <a:pPr marL="68580" indent="0">
              <a:buNone/>
            </a:pPr>
            <a:endParaRPr lang="en-US" sz="3000" dirty="0"/>
          </a:p>
          <a:p>
            <a:pPr lvl="0"/>
            <a:r>
              <a:rPr lang="en-US" sz="3000" dirty="0"/>
              <a:t>The final version of the Guidelines was prepared through intergovernmental negotiations led by the CFS in July and October 2011 and March 2012.</a:t>
            </a:r>
          </a:p>
          <a:p>
            <a:endParaRPr lang="en-US" dirty="0"/>
          </a:p>
        </p:txBody>
      </p:sp>
    </p:spTree>
    <p:extLst>
      <p:ext uri="{BB962C8B-B14F-4D97-AF65-F5344CB8AC3E}">
        <p14:creationId xmlns:p14="http://schemas.microsoft.com/office/powerpoint/2010/main" val="56601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334536"/>
          </a:xfrm>
        </p:spPr>
        <p:txBody>
          <a:bodyPr>
            <a:normAutofit fontScale="90000"/>
          </a:bodyPr>
          <a:lstStyle/>
          <a:p>
            <a:r>
              <a:rPr lang="en-US" dirty="0"/>
              <a:t>Endorsement – May 2012 </a:t>
            </a:r>
            <a:br>
              <a:rPr lang="en-US" dirty="0"/>
            </a:br>
            <a:r>
              <a:rPr lang="en-US" dirty="0"/>
              <a:t> </a:t>
            </a:r>
            <a:br>
              <a:rPr lang="en-US" dirty="0"/>
            </a:br>
            <a:endParaRPr lang="en-US" dirty="0"/>
          </a:p>
        </p:txBody>
      </p:sp>
      <p:sp>
        <p:nvSpPr>
          <p:cNvPr id="3" name="Content Placeholder 2"/>
          <p:cNvSpPr>
            <a:spLocks noGrp="1"/>
          </p:cNvSpPr>
          <p:nvPr>
            <p:ph idx="1"/>
          </p:nvPr>
        </p:nvSpPr>
        <p:spPr>
          <a:xfrm>
            <a:off x="1043492" y="1524000"/>
            <a:ext cx="6777317" cy="4308629"/>
          </a:xfrm>
        </p:spPr>
        <p:txBody>
          <a:bodyPr>
            <a:normAutofit/>
          </a:bodyPr>
          <a:lstStyle/>
          <a:p>
            <a:pPr lvl="0"/>
            <a:r>
              <a:rPr lang="en-US" sz="2800" dirty="0" smtClean="0"/>
              <a:t>The </a:t>
            </a:r>
            <a:r>
              <a:rPr lang="en-US" sz="2800" dirty="0"/>
              <a:t>Guidelines were endorsed by the 38th (Special) Session of the CFS on 11 May 2012.</a:t>
            </a:r>
          </a:p>
          <a:p>
            <a:pPr lvl="0"/>
            <a:r>
              <a:rPr lang="en-US" sz="2800" dirty="0"/>
              <a:t>Since then implementation has been encouraged </a:t>
            </a:r>
            <a:r>
              <a:rPr lang="en-US" sz="2800" b="1" dirty="0"/>
              <a:t>by G20, Rio+ 20, United Nations General Assembly and Francophone Assembly of Parliamentarians.</a:t>
            </a:r>
            <a:endParaRPr lang="en-US" sz="2800" dirty="0"/>
          </a:p>
          <a:p>
            <a:endParaRPr lang="en-US" sz="2800" dirty="0"/>
          </a:p>
          <a:p>
            <a:endParaRPr lang="en-US" dirty="0"/>
          </a:p>
        </p:txBody>
      </p:sp>
    </p:spTree>
    <p:extLst>
      <p:ext uri="{BB962C8B-B14F-4D97-AF65-F5344CB8AC3E}">
        <p14:creationId xmlns:p14="http://schemas.microsoft.com/office/powerpoint/2010/main" val="537153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solidFill>
                  <a:srgbClr val="0000FF"/>
                </a:solidFill>
              </a:rPr>
              <a:t>Local Initiatives</a:t>
            </a:r>
            <a:endParaRPr lang="en-US" dirty="0">
              <a:solidFill>
                <a:srgbClr val="0000FF"/>
              </a:solidFill>
            </a:endParaRPr>
          </a:p>
        </p:txBody>
      </p:sp>
      <p:sp>
        <p:nvSpPr>
          <p:cNvPr id="3" name="Content Placeholder 2"/>
          <p:cNvSpPr>
            <a:spLocks noGrp="1"/>
          </p:cNvSpPr>
          <p:nvPr>
            <p:ph idx="1"/>
          </p:nvPr>
        </p:nvSpPr>
        <p:spPr>
          <a:xfrm>
            <a:off x="1043492" y="2057400"/>
            <a:ext cx="6777317" cy="3775229"/>
          </a:xfrm>
        </p:spPr>
        <p:txBody>
          <a:bodyPr>
            <a:normAutofit fontScale="85000" lnSpcReduction="10000"/>
          </a:bodyPr>
          <a:lstStyle/>
          <a:p>
            <a:pPr marL="68580" indent="0">
              <a:buNone/>
            </a:pPr>
            <a:r>
              <a:rPr lang="en-US" sz="3200" b="1" dirty="0" smtClean="0">
                <a:solidFill>
                  <a:schemeClr val="tx1"/>
                </a:solidFill>
              </a:rPr>
              <a:t>Technical Support to Agrarian Reform and Rural Development (1990-2003)</a:t>
            </a:r>
          </a:p>
          <a:p>
            <a:pPr marL="68580" indent="0">
              <a:buNone/>
            </a:pPr>
            <a:r>
              <a:rPr lang="en-US" sz="3200" dirty="0"/>
              <a:t> </a:t>
            </a:r>
            <a:r>
              <a:rPr lang="en-US" sz="3200" dirty="0" smtClean="0"/>
              <a:t>  - </a:t>
            </a:r>
            <a:r>
              <a:rPr lang="en-US" sz="3000" dirty="0" smtClean="0"/>
              <a:t>participatory ARC planning</a:t>
            </a:r>
          </a:p>
          <a:p>
            <a:pPr marL="68580" indent="0">
              <a:buNone/>
            </a:pPr>
            <a:r>
              <a:rPr lang="en-US" sz="3000" dirty="0"/>
              <a:t> </a:t>
            </a:r>
            <a:r>
              <a:rPr lang="en-US" sz="3000" dirty="0" smtClean="0"/>
              <a:t>     &lt; introduced value chain –      </a:t>
            </a:r>
          </a:p>
          <a:p>
            <a:pPr marL="68580" indent="0">
              <a:buNone/>
            </a:pPr>
            <a:r>
              <a:rPr lang="en-US" sz="3000" dirty="0"/>
              <a:t> </a:t>
            </a:r>
            <a:r>
              <a:rPr lang="en-US" sz="3000" dirty="0" smtClean="0"/>
              <a:t>        production planning to </a:t>
            </a:r>
          </a:p>
          <a:p>
            <a:pPr marL="68580" indent="0">
              <a:buNone/>
            </a:pPr>
            <a:r>
              <a:rPr lang="en-US" sz="3000" dirty="0"/>
              <a:t> </a:t>
            </a:r>
            <a:r>
              <a:rPr lang="en-US" sz="3000" dirty="0" smtClean="0"/>
              <a:t>        marketing</a:t>
            </a:r>
          </a:p>
          <a:p>
            <a:pPr marL="68580" indent="0">
              <a:buNone/>
            </a:pPr>
            <a:r>
              <a:rPr lang="en-US" sz="3000" dirty="0"/>
              <a:t> </a:t>
            </a:r>
            <a:r>
              <a:rPr lang="en-US" sz="3000" dirty="0" smtClean="0"/>
              <a:t>     &lt; gender and environment  </a:t>
            </a:r>
          </a:p>
          <a:p>
            <a:pPr marL="68580" indent="0">
              <a:buNone/>
            </a:pPr>
            <a:r>
              <a:rPr lang="en-US" sz="3000" dirty="0"/>
              <a:t> </a:t>
            </a:r>
            <a:r>
              <a:rPr lang="en-US" sz="3000" dirty="0" smtClean="0"/>
              <a:t>        concerns</a:t>
            </a:r>
            <a:endParaRPr lang="en-US" sz="3000" dirty="0"/>
          </a:p>
        </p:txBody>
      </p:sp>
    </p:spTree>
    <p:extLst>
      <p:ext uri="{BB962C8B-B14F-4D97-AF65-F5344CB8AC3E}">
        <p14:creationId xmlns:p14="http://schemas.microsoft.com/office/powerpoint/2010/main" val="1505816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057400"/>
            <a:ext cx="6777317" cy="3775229"/>
          </a:xfrm>
        </p:spPr>
        <p:txBody>
          <a:bodyPr>
            <a:normAutofit/>
          </a:bodyPr>
          <a:lstStyle/>
          <a:p>
            <a:pPr marL="68580" indent="0">
              <a:buNone/>
            </a:pPr>
            <a:r>
              <a:rPr lang="en-US" sz="3000" dirty="0" smtClean="0"/>
              <a:t>  - Access to market</a:t>
            </a:r>
          </a:p>
          <a:p>
            <a:pPr marL="68580" indent="0">
              <a:buNone/>
            </a:pPr>
            <a:r>
              <a:rPr lang="en-US" sz="3000" dirty="0"/>
              <a:t> </a:t>
            </a:r>
            <a:r>
              <a:rPr lang="en-US" sz="3000" dirty="0" smtClean="0"/>
              <a:t>    &lt; training on entrepreneurship</a:t>
            </a:r>
          </a:p>
          <a:p>
            <a:pPr marL="68580" indent="0">
              <a:buNone/>
            </a:pPr>
            <a:r>
              <a:rPr lang="en-US" sz="3000" dirty="0"/>
              <a:t> </a:t>
            </a:r>
            <a:r>
              <a:rPr lang="en-US" sz="3000" dirty="0" smtClean="0"/>
              <a:t>    &lt; market matching</a:t>
            </a:r>
          </a:p>
          <a:p>
            <a:pPr marL="68580" indent="0">
              <a:buNone/>
            </a:pPr>
            <a:r>
              <a:rPr lang="en-US" sz="3000" dirty="0"/>
              <a:t> </a:t>
            </a:r>
            <a:r>
              <a:rPr lang="en-US" sz="3000" dirty="0" smtClean="0"/>
              <a:t>    &lt; trade fairs </a:t>
            </a:r>
            <a:endParaRPr lang="en-US" sz="3000" dirty="0"/>
          </a:p>
        </p:txBody>
      </p:sp>
    </p:spTree>
    <p:extLst>
      <p:ext uri="{BB962C8B-B14F-4D97-AF65-F5344CB8AC3E}">
        <p14:creationId xmlns:p14="http://schemas.microsoft.com/office/powerpoint/2010/main" val="1372219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248936"/>
          </a:xfrm>
        </p:spPr>
        <p:txBody>
          <a:bodyPr>
            <a:normAutofit fontScale="90000"/>
          </a:bodyPr>
          <a:lstStyle/>
          <a:p>
            <a:r>
              <a:rPr lang="en-US" b="1" dirty="0">
                <a:solidFill>
                  <a:schemeClr val="tx1"/>
                </a:solidFill>
              </a:rPr>
              <a:t>Capacity Building of Small Farmers in Entrepreneurship Development and Market Access</a:t>
            </a:r>
            <a:endParaRPr lang="en-US" dirty="0"/>
          </a:p>
        </p:txBody>
      </p:sp>
      <p:sp>
        <p:nvSpPr>
          <p:cNvPr id="3" name="Content Placeholder 2"/>
          <p:cNvSpPr>
            <a:spLocks noGrp="1"/>
          </p:cNvSpPr>
          <p:nvPr>
            <p:ph idx="1"/>
          </p:nvPr>
        </p:nvSpPr>
        <p:spPr>
          <a:xfrm>
            <a:off x="1043492" y="3505200"/>
            <a:ext cx="6777317" cy="2327429"/>
          </a:xfrm>
        </p:spPr>
        <p:txBody>
          <a:bodyPr>
            <a:normAutofit lnSpcReduction="10000"/>
          </a:bodyPr>
          <a:lstStyle/>
          <a:p>
            <a:r>
              <a:rPr lang="en-US" sz="3200" dirty="0" smtClean="0"/>
              <a:t>Partner agencies:</a:t>
            </a:r>
          </a:p>
          <a:p>
            <a:pPr marL="68580" indent="0">
              <a:buNone/>
            </a:pPr>
            <a:r>
              <a:rPr lang="en-US" sz="3200" dirty="0"/>
              <a:t> </a:t>
            </a:r>
            <a:r>
              <a:rPr lang="en-US" sz="3200" dirty="0" smtClean="0"/>
              <a:t>  - Department of Agriculture</a:t>
            </a:r>
          </a:p>
          <a:p>
            <a:pPr marL="68580" indent="0">
              <a:buNone/>
            </a:pPr>
            <a:r>
              <a:rPr lang="en-US" sz="3200" dirty="0" smtClean="0"/>
              <a:t>   - Department of Agrarian   </a:t>
            </a:r>
          </a:p>
          <a:p>
            <a:pPr marL="68580" indent="0">
              <a:buNone/>
            </a:pPr>
            <a:r>
              <a:rPr lang="en-US" sz="3200" dirty="0"/>
              <a:t> </a:t>
            </a:r>
            <a:r>
              <a:rPr lang="en-US" sz="3200" dirty="0" smtClean="0"/>
              <a:t>    Reform</a:t>
            </a:r>
            <a:endParaRPr lang="en-US" sz="3200" dirty="0"/>
          </a:p>
        </p:txBody>
      </p:sp>
    </p:spTree>
    <p:extLst>
      <p:ext uri="{BB962C8B-B14F-4D97-AF65-F5344CB8AC3E}">
        <p14:creationId xmlns:p14="http://schemas.microsoft.com/office/powerpoint/2010/main" val="3086969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Project Overall Development Objective:</a:t>
            </a:r>
            <a:endParaRPr lang="en-US" sz="4400" b="1" dirty="0"/>
          </a:p>
        </p:txBody>
      </p:sp>
      <p:sp>
        <p:nvSpPr>
          <p:cNvPr id="3" name="Content Placeholder 2"/>
          <p:cNvSpPr>
            <a:spLocks noGrp="1"/>
          </p:cNvSpPr>
          <p:nvPr>
            <p:ph idx="1"/>
          </p:nvPr>
        </p:nvSpPr>
        <p:spPr>
          <a:xfrm>
            <a:off x="1043492" y="2438400"/>
            <a:ext cx="6777317" cy="3394229"/>
          </a:xfrm>
        </p:spPr>
        <p:txBody>
          <a:bodyPr>
            <a:normAutofit/>
          </a:bodyPr>
          <a:lstStyle/>
          <a:p>
            <a:r>
              <a:rPr lang="en-US" sz="3600" dirty="0" smtClean="0"/>
              <a:t>To contribute to food security by improving market access and increasing incomes of small farmers</a:t>
            </a:r>
            <a:endParaRPr lang="en-US" sz="3600" dirty="0"/>
          </a:p>
        </p:txBody>
      </p:sp>
    </p:spTree>
    <p:extLst>
      <p:ext uri="{BB962C8B-B14F-4D97-AF65-F5344CB8AC3E}">
        <p14:creationId xmlns:p14="http://schemas.microsoft.com/office/powerpoint/2010/main" val="2993054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Content of Presentation</a:t>
            </a:r>
            <a:endParaRPr lang="en-US" dirty="0"/>
          </a:p>
        </p:txBody>
      </p:sp>
      <p:sp>
        <p:nvSpPr>
          <p:cNvPr id="3" name="Content Placeholder 2"/>
          <p:cNvSpPr>
            <a:spLocks noGrp="1"/>
          </p:cNvSpPr>
          <p:nvPr>
            <p:ph idx="1"/>
          </p:nvPr>
        </p:nvSpPr>
        <p:spPr>
          <a:xfrm>
            <a:off x="1043492" y="1752600"/>
            <a:ext cx="7490908" cy="4343400"/>
          </a:xfrm>
        </p:spPr>
        <p:txBody>
          <a:bodyPr>
            <a:normAutofit fontScale="85000" lnSpcReduction="20000"/>
          </a:bodyPr>
          <a:lstStyle/>
          <a:p>
            <a:r>
              <a:rPr lang="en-US" sz="3200" dirty="0"/>
              <a:t>Principles for Responsible Agriculture </a:t>
            </a:r>
            <a:r>
              <a:rPr lang="en-US" sz="3200" dirty="0" smtClean="0"/>
              <a:t>Investments Investments</a:t>
            </a:r>
          </a:p>
          <a:p>
            <a:pPr marL="68580" indent="0">
              <a:buNone/>
            </a:pPr>
            <a:endParaRPr lang="en-US" sz="3200" dirty="0" smtClean="0"/>
          </a:p>
          <a:p>
            <a:r>
              <a:rPr lang="en-US" sz="3200" dirty="0"/>
              <a:t>Voluntary Guidelines on the Responsible Governance of Tenure of Land, Fisheries and Forests in the Context of National National Food Security  Food Security </a:t>
            </a:r>
            <a:endParaRPr lang="en-US" sz="3200" dirty="0" smtClean="0"/>
          </a:p>
          <a:p>
            <a:pPr marL="68580" indent="0">
              <a:buNone/>
            </a:pPr>
            <a:endParaRPr lang="en-US" sz="3200" dirty="0" smtClean="0"/>
          </a:p>
          <a:p>
            <a:r>
              <a:rPr lang="en-US" sz="3200" dirty="0" smtClean="0">
                <a:solidFill>
                  <a:schemeClr val="tx1"/>
                </a:solidFill>
              </a:rPr>
              <a:t>Local Initiatives </a:t>
            </a:r>
            <a:r>
              <a:rPr lang="en-US" sz="3200" dirty="0">
                <a:solidFill>
                  <a:schemeClr val="tx1"/>
                </a:solidFill>
              </a:rPr>
              <a:t>on Increasing Farmer’s Market Power</a:t>
            </a:r>
            <a:r>
              <a:rPr lang="en-US" sz="3200" b="1" dirty="0">
                <a:solidFill>
                  <a:schemeClr val="tx1"/>
                </a:solidFill>
              </a:rPr>
              <a:t/>
            </a:r>
            <a:br>
              <a:rPr lang="en-US" sz="3200" b="1" dirty="0">
                <a:solidFill>
                  <a:schemeClr val="tx1"/>
                </a:solidFill>
              </a:rPr>
            </a:br>
            <a:endParaRPr lang="en-US" sz="3200" dirty="0"/>
          </a:p>
          <a:p>
            <a:endParaRPr lang="en-US" dirty="0"/>
          </a:p>
        </p:txBody>
      </p:sp>
    </p:spTree>
    <p:extLst>
      <p:ext uri="{BB962C8B-B14F-4D97-AF65-F5344CB8AC3E}">
        <p14:creationId xmlns:p14="http://schemas.microsoft.com/office/powerpoint/2010/main" val="3912132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328" y="609600"/>
            <a:ext cx="7024744" cy="919178"/>
          </a:xfrm>
        </p:spPr>
        <p:txBody>
          <a:bodyPr/>
          <a:lstStyle/>
          <a:p>
            <a:pPr algn="ctr"/>
            <a:r>
              <a:rPr lang="en-US" b="1" dirty="0" smtClean="0"/>
              <a:t>IMPACT</a:t>
            </a:r>
            <a:endParaRPr lang="en-US" b="1" dirty="0"/>
          </a:p>
        </p:txBody>
      </p:sp>
      <p:pic>
        <p:nvPicPr>
          <p:cNvPr id="2050" name="Picture 2" descr="C:\Users\User\AppData\Local\Microsoft\Windows\Temporary Internet Files\Content.IE5\GU36FCDR\MP9004328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6084"/>
          <a:stretch/>
        </p:blipFill>
        <p:spPr bwMode="auto">
          <a:xfrm>
            <a:off x="2860729" y="2133600"/>
            <a:ext cx="3123199" cy="914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92651" y="1653153"/>
            <a:ext cx="2514600" cy="381000"/>
          </a:xfrm>
          <a:prstGeom prst="rect">
            <a:avLst/>
          </a:prstGeom>
          <a:noFill/>
        </p:spPr>
        <p:txBody>
          <a:bodyPr wrap="square" rtlCol="0">
            <a:spAutoFit/>
          </a:bodyPr>
          <a:lstStyle/>
          <a:p>
            <a:pPr algn="ctr"/>
            <a:r>
              <a:rPr lang="en-US" b="1" dirty="0" smtClean="0"/>
              <a:t>FOOD SECURITY</a:t>
            </a:r>
            <a:endParaRPr lang="en-US" b="1" dirty="0"/>
          </a:p>
        </p:txBody>
      </p:sp>
      <p:sp>
        <p:nvSpPr>
          <p:cNvPr id="5" name="Down Arrow 4"/>
          <p:cNvSpPr/>
          <p:nvPr/>
        </p:nvSpPr>
        <p:spPr>
          <a:xfrm>
            <a:off x="4202050" y="3120325"/>
            <a:ext cx="495801"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09800" y="3619923"/>
            <a:ext cx="4267200" cy="1200329"/>
          </a:xfrm>
          <a:prstGeom prst="rect">
            <a:avLst/>
          </a:prstGeom>
          <a:noFill/>
        </p:spPr>
        <p:txBody>
          <a:bodyPr wrap="square" rtlCol="0">
            <a:spAutoFit/>
          </a:bodyPr>
          <a:lstStyle/>
          <a:p>
            <a:pPr algn="ctr"/>
            <a:r>
              <a:rPr lang="en-US" sz="2400" b="1" dirty="0" smtClean="0"/>
              <a:t>Improved market access and increasing incomes of small farmers</a:t>
            </a:r>
            <a:endParaRPr lang="en-US" sz="2400" b="1" dirty="0"/>
          </a:p>
        </p:txBody>
      </p:sp>
      <p:grpSp>
        <p:nvGrpSpPr>
          <p:cNvPr id="7" name="Group 6"/>
          <p:cNvGrpSpPr/>
          <p:nvPr/>
        </p:nvGrpSpPr>
        <p:grpSpPr>
          <a:xfrm>
            <a:off x="2526981" y="4858719"/>
            <a:ext cx="3950019" cy="1371600"/>
            <a:chOff x="2349467" y="4934919"/>
            <a:chExt cx="3950019" cy="1371600"/>
          </a:xfrm>
        </p:grpSpPr>
        <p:pic>
          <p:nvPicPr>
            <p:cNvPr id="2051" name="Picture 3" descr="C:\Users\User\AppData\Local\Microsoft\Windows\Temporary Internet Files\Content.IE5\3IB0B75W\MP90040374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49467" y="4934919"/>
              <a:ext cx="1993931"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ownloads\FAO\mone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399" y="4934919"/>
              <a:ext cx="1956087" cy="1371600"/>
            </a:xfrm>
            <a:prstGeom prst="rect">
              <a:avLst/>
            </a:prstGeom>
            <a:noFill/>
            <a:extLst>
              <a:ext uri="{909E8E84-426E-40dd-AFC4-6F175D3DCCD1}">
                <a14:hiddenFill xmlns:a14="http://schemas.microsoft.com/office/drawing/2010/main">
                  <a:solidFill>
                    <a:srgbClr val="FFFFFF"/>
                  </a:solidFill>
                </a14:hiddenFill>
              </a:ext>
            </a:extLst>
          </p:spPr>
        </p:pic>
      </p:grpSp>
      <p:pic>
        <p:nvPicPr>
          <p:cNvPr id="2053" name="Picture 5" descr="C:\Users\User\Downloads\FAO\i-download.jpg">
            <a:hlinkClick r:id="rId6"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2959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77359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6" presetClass="entr" presetSubtype="21"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p:cTn id="2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6">
                                            <p:txEl>
                                              <p:pRg st="0" end="0"/>
                                            </p:txEl>
                                          </p:spTgt>
                                        </p:tgtEl>
                                      </p:cBhvr>
                                    </p:animEffect>
                                  </p:childTnLst>
                                </p:cTn>
                              </p:par>
                              <p:par>
                                <p:cTn id="27" presetID="5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Scale>
                                      <p:cBhvr>
                                        <p:cTn id="29"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7"/>
                                        </p:tgtEl>
                                        <p:attrNameLst>
                                          <p:attrName>ppt_x</p:attrName>
                                          <p:attrName>ppt_y</p:attrName>
                                        </p:attrNameLst>
                                      </p:cBhvr>
                                    </p:animMotion>
                                    <p:animEffect transition="in" filter="fade">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ownloads\FAO\pg71_4.jpg"/>
          <p:cNvPicPr>
            <a:picLocks noChangeAspect="1" noChangeArrowheads="1"/>
          </p:cNvPicPr>
          <p:nvPr/>
        </p:nvPicPr>
        <p:blipFill rotWithShape="1">
          <a:blip r:embed="rId3">
            <a:extLst>
              <a:ext uri="{28A0092B-C50C-407E-A947-70E740481C1C}">
                <a14:useLocalDpi xmlns:a14="http://schemas.microsoft.com/office/drawing/2010/main" val="0"/>
              </a:ext>
            </a:extLst>
          </a:blip>
          <a:srcRect l="9891" t="9522" r="8753" b="8008"/>
          <a:stretch/>
        </p:blipFill>
        <p:spPr bwMode="auto">
          <a:xfrm>
            <a:off x="4267200" y="3657600"/>
            <a:ext cx="4191001" cy="27557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0600" y="609600"/>
            <a:ext cx="7024744" cy="1143000"/>
          </a:xfrm>
        </p:spPr>
        <p:txBody>
          <a:bodyPr>
            <a:normAutofit/>
          </a:bodyPr>
          <a:lstStyle/>
          <a:p>
            <a:r>
              <a:rPr lang="en-US" sz="4400" b="1" dirty="0" smtClean="0"/>
              <a:t>OUTCOME</a:t>
            </a:r>
            <a:endParaRPr lang="en-US" sz="4400" b="1" dirty="0"/>
          </a:p>
        </p:txBody>
      </p:sp>
      <p:sp>
        <p:nvSpPr>
          <p:cNvPr id="3" name="Content Placeholder 2"/>
          <p:cNvSpPr>
            <a:spLocks noGrp="1"/>
          </p:cNvSpPr>
          <p:nvPr>
            <p:ph idx="1"/>
          </p:nvPr>
        </p:nvSpPr>
        <p:spPr>
          <a:xfrm>
            <a:off x="802341" y="1752600"/>
            <a:ext cx="6777317" cy="3508977"/>
          </a:xfrm>
        </p:spPr>
        <p:txBody>
          <a:bodyPr>
            <a:normAutofit/>
          </a:bodyPr>
          <a:lstStyle/>
          <a:p>
            <a:pPr marL="68580" indent="0">
              <a:buNone/>
            </a:pPr>
            <a:r>
              <a:rPr lang="en-US" sz="3200" dirty="0" smtClean="0"/>
              <a:t>Extension service providers applying the skills and competencies in  farm business and market access learned and replicating them to other farmers</a:t>
            </a:r>
            <a:endParaRPr lang="en-US" sz="3200" dirty="0"/>
          </a:p>
        </p:txBody>
      </p:sp>
      <p:pic>
        <p:nvPicPr>
          <p:cNvPr id="3075" name="Picture 3" descr="C:\Users\User\Downloads\FAO\i-download.jpg">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334000"/>
            <a:ext cx="1243259" cy="1049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180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981200"/>
          </a:xfrm>
        </p:spPr>
        <p:txBody>
          <a:bodyPr>
            <a:normAutofit/>
          </a:bodyPr>
          <a:lstStyle/>
          <a:p>
            <a:r>
              <a:rPr lang="en-US" sz="3200" b="1" dirty="0" smtClean="0"/>
              <a:t>Output 1: </a:t>
            </a:r>
            <a:r>
              <a:rPr lang="en-US" sz="3200" dirty="0"/>
              <a:t>Heightened awareness of policy makers and program managers </a:t>
            </a:r>
            <a:endParaRPr lang="en-US" sz="3200" b="1" dirty="0"/>
          </a:p>
        </p:txBody>
      </p:sp>
      <p:sp>
        <p:nvSpPr>
          <p:cNvPr id="3" name="Content Placeholder 2"/>
          <p:cNvSpPr>
            <a:spLocks noGrp="1"/>
          </p:cNvSpPr>
          <p:nvPr>
            <p:ph idx="1"/>
          </p:nvPr>
        </p:nvSpPr>
        <p:spPr>
          <a:xfrm>
            <a:off x="1043492" y="2362200"/>
            <a:ext cx="7186108" cy="3733800"/>
          </a:xfrm>
        </p:spPr>
        <p:txBody>
          <a:bodyPr>
            <a:normAutofit/>
          </a:bodyPr>
          <a:lstStyle/>
          <a:p>
            <a:pPr marL="68580" indent="0">
              <a:buNone/>
            </a:pPr>
            <a:r>
              <a:rPr lang="en-US" sz="2800" b="1" i="1" dirty="0" smtClean="0"/>
              <a:t>Activities:</a:t>
            </a:r>
          </a:p>
          <a:p>
            <a:r>
              <a:rPr lang="en-US" sz="2800" b="1" i="1" dirty="0" smtClean="0"/>
              <a:t>Conduct of Awareness campaign </a:t>
            </a:r>
            <a:r>
              <a:rPr lang="en-US" dirty="0" smtClean="0"/>
              <a:t>for</a:t>
            </a:r>
            <a:r>
              <a:rPr lang="en-US" sz="2800" b="1" i="1" dirty="0" smtClean="0"/>
              <a:t> </a:t>
            </a:r>
            <a:r>
              <a:rPr lang="en-US" dirty="0" smtClean="0"/>
              <a:t>decision makers at all levels.</a:t>
            </a:r>
          </a:p>
          <a:p>
            <a:pPr marL="68580" indent="0">
              <a:buNone/>
            </a:pPr>
            <a:endParaRPr lang="en-US" dirty="0" smtClean="0"/>
          </a:p>
          <a:p>
            <a:r>
              <a:rPr lang="en-US" sz="2800" b="1" i="1" dirty="0" smtClean="0"/>
              <a:t>Set-up Monitoring &amp; Evaluation System</a:t>
            </a:r>
            <a:endParaRPr lang="en-US" sz="2800" b="1" i="1" dirty="0"/>
          </a:p>
          <a:p>
            <a:pPr marL="68580" indent="0">
              <a:buNone/>
            </a:pPr>
            <a:r>
              <a:rPr lang="en-US" dirty="0" smtClean="0"/>
              <a:t>    Use results to raise further awareness of </a:t>
            </a:r>
          </a:p>
          <a:p>
            <a:pPr marL="68580" indent="0">
              <a:buNone/>
            </a:pPr>
            <a:r>
              <a:rPr lang="en-US" dirty="0"/>
              <a:t> </a:t>
            </a:r>
            <a:r>
              <a:rPr lang="en-US" dirty="0" smtClean="0"/>
              <a:t>   policy makers</a:t>
            </a:r>
          </a:p>
        </p:txBody>
      </p:sp>
      <p:sp>
        <p:nvSpPr>
          <p:cNvPr id="4" name="TextBox 3"/>
          <p:cNvSpPr txBox="1"/>
          <p:nvPr/>
        </p:nvSpPr>
        <p:spPr>
          <a:xfrm>
            <a:off x="3413125" y="134937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125978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219200"/>
          </a:xfrm>
        </p:spPr>
        <p:txBody>
          <a:bodyPr>
            <a:noAutofit/>
          </a:bodyPr>
          <a:lstStyle/>
          <a:p>
            <a:r>
              <a:rPr lang="en-US" sz="3200" b="1" dirty="0" smtClean="0"/>
              <a:t>Output 2: </a:t>
            </a:r>
            <a:r>
              <a:rPr lang="en-US" sz="3200" dirty="0" smtClean="0"/>
              <a:t>Developed </a:t>
            </a:r>
            <a:r>
              <a:rPr lang="en-US" sz="3200" dirty="0"/>
              <a:t>capacity of extension service workers </a:t>
            </a:r>
            <a:endParaRPr lang="en-US" sz="3200" b="1" dirty="0"/>
          </a:p>
        </p:txBody>
      </p:sp>
      <p:sp>
        <p:nvSpPr>
          <p:cNvPr id="3" name="Content Placeholder 2"/>
          <p:cNvSpPr>
            <a:spLocks noGrp="1"/>
          </p:cNvSpPr>
          <p:nvPr>
            <p:ph idx="1"/>
          </p:nvPr>
        </p:nvSpPr>
        <p:spPr>
          <a:xfrm>
            <a:off x="1043492" y="1981200"/>
            <a:ext cx="7186108" cy="4343400"/>
          </a:xfrm>
        </p:spPr>
        <p:txBody>
          <a:bodyPr>
            <a:normAutofit/>
          </a:bodyPr>
          <a:lstStyle/>
          <a:p>
            <a:pPr marL="68580" indent="0">
              <a:buNone/>
            </a:pPr>
            <a:r>
              <a:rPr lang="en-US" sz="3200" b="1" i="1" dirty="0" smtClean="0"/>
              <a:t>Activities:</a:t>
            </a:r>
          </a:p>
          <a:p>
            <a:r>
              <a:rPr lang="en-US" sz="3200" b="1" i="1" dirty="0" smtClean="0"/>
              <a:t>Training program </a:t>
            </a:r>
            <a:r>
              <a:rPr lang="en-US" sz="3200" dirty="0" smtClean="0"/>
              <a:t>for core team of trainers</a:t>
            </a:r>
            <a:endParaRPr lang="en-US" sz="3200" dirty="0"/>
          </a:p>
          <a:p>
            <a:r>
              <a:rPr lang="en-US" sz="3200" b="1" i="1" dirty="0" smtClean="0"/>
              <a:t>Training program</a:t>
            </a:r>
            <a:r>
              <a:rPr lang="en-US" sz="3200" dirty="0" smtClean="0"/>
              <a:t> for regional and provincial extension staff</a:t>
            </a:r>
          </a:p>
          <a:p>
            <a:r>
              <a:rPr lang="en-US" sz="3200" b="1" i="1" dirty="0" smtClean="0"/>
              <a:t>Training program </a:t>
            </a:r>
            <a:r>
              <a:rPr lang="en-US" sz="3200" dirty="0" smtClean="0"/>
              <a:t>for municipal/barangay extension workers</a:t>
            </a:r>
            <a:endParaRPr lang="en-US" sz="3200" dirty="0"/>
          </a:p>
        </p:txBody>
      </p:sp>
      <p:pic>
        <p:nvPicPr>
          <p:cNvPr id="4" name="Picture 2" descr="C:\Users\User\Downloads\FAO\i-download.jp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10540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1710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334536"/>
          </a:xfrm>
        </p:spPr>
        <p:txBody>
          <a:bodyPr>
            <a:noAutofit/>
          </a:bodyPr>
          <a:lstStyle/>
          <a:p>
            <a:r>
              <a:rPr lang="en-US" sz="3200" b="1" dirty="0" smtClean="0"/>
              <a:t>Output 3: </a:t>
            </a:r>
            <a:r>
              <a:rPr lang="en-US" sz="3200" dirty="0" smtClean="0"/>
              <a:t>Developed </a:t>
            </a:r>
            <a:r>
              <a:rPr lang="en-US" sz="3200" dirty="0"/>
              <a:t>capacity of smallholder farmers and farmer groups </a:t>
            </a:r>
            <a:endParaRPr lang="en-US" sz="3200" b="1" dirty="0"/>
          </a:p>
        </p:txBody>
      </p:sp>
      <p:sp>
        <p:nvSpPr>
          <p:cNvPr id="3" name="Content Placeholder 2"/>
          <p:cNvSpPr>
            <a:spLocks noGrp="1"/>
          </p:cNvSpPr>
          <p:nvPr>
            <p:ph idx="1"/>
          </p:nvPr>
        </p:nvSpPr>
        <p:spPr>
          <a:xfrm>
            <a:off x="1043492" y="2514600"/>
            <a:ext cx="6777317" cy="3581400"/>
          </a:xfrm>
        </p:spPr>
        <p:txBody>
          <a:bodyPr>
            <a:normAutofit/>
          </a:bodyPr>
          <a:lstStyle/>
          <a:p>
            <a:pPr marL="68580" indent="0">
              <a:buNone/>
            </a:pPr>
            <a:r>
              <a:rPr lang="en-US" sz="3200" b="1" dirty="0" smtClean="0"/>
              <a:t>Activities:</a:t>
            </a:r>
          </a:p>
          <a:p>
            <a:pPr marL="68580" indent="0">
              <a:buNone/>
            </a:pPr>
            <a:r>
              <a:rPr lang="en-US" sz="3200" b="1" dirty="0" smtClean="0"/>
              <a:t>Setting up of Farm </a:t>
            </a:r>
            <a:r>
              <a:rPr lang="en-US" sz="3200" b="1" dirty="0"/>
              <a:t>B</a:t>
            </a:r>
            <a:r>
              <a:rPr lang="en-US" sz="3200" b="1" dirty="0" smtClean="0"/>
              <a:t>usiness </a:t>
            </a:r>
            <a:r>
              <a:rPr lang="en-US" sz="3200" b="1" dirty="0"/>
              <a:t>S</a:t>
            </a:r>
            <a:r>
              <a:rPr lang="en-US" sz="3200" b="1" dirty="0" smtClean="0"/>
              <a:t>chools (FBS)</a:t>
            </a:r>
          </a:p>
          <a:p>
            <a:pPr marL="68580" indent="0">
              <a:buNone/>
            </a:pPr>
            <a:r>
              <a:rPr lang="en-US" sz="3200" dirty="0" smtClean="0"/>
              <a:t>	- season long, ‘learning by </a:t>
            </a:r>
          </a:p>
          <a:p>
            <a:pPr marL="68580" indent="0">
              <a:buNone/>
            </a:pPr>
            <a:r>
              <a:rPr lang="en-US" sz="3200" dirty="0"/>
              <a:t> </a:t>
            </a:r>
            <a:r>
              <a:rPr lang="en-US" sz="3200" dirty="0" smtClean="0"/>
              <a:t>         doing’ curriculum</a:t>
            </a:r>
          </a:p>
          <a:p>
            <a:pPr marL="68580" indent="0">
              <a:buNone/>
            </a:pPr>
            <a:r>
              <a:rPr lang="en-US" sz="3200" dirty="0"/>
              <a:t> </a:t>
            </a:r>
            <a:r>
              <a:rPr lang="en-US" sz="3200" dirty="0" smtClean="0"/>
              <a:t>      -  </a:t>
            </a:r>
            <a:r>
              <a:rPr lang="en-US" sz="3200" dirty="0"/>
              <a:t>farmer learning groups</a:t>
            </a:r>
          </a:p>
          <a:p>
            <a:pPr marL="68580" indent="0">
              <a:buNone/>
            </a:pPr>
            <a:endParaRPr lang="en-US" sz="3200" dirty="0"/>
          </a:p>
        </p:txBody>
      </p:sp>
      <p:pic>
        <p:nvPicPr>
          <p:cNvPr id="4" name="Picture 2" descr="C:\Users\User\Downloads\FAO\i-download.jp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10540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0268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490910" cy="1905000"/>
          </a:xfrm>
        </p:spPr>
        <p:txBody>
          <a:bodyPr>
            <a:noAutofit/>
          </a:bodyPr>
          <a:lstStyle/>
          <a:p>
            <a:r>
              <a:rPr lang="en-US" sz="3200" b="1" dirty="0" smtClean="0"/>
              <a:t>Output 4: </a:t>
            </a:r>
            <a:r>
              <a:rPr lang="en-US" sz="3200" dirty="0"/>
              <a:t>Established linkages between farmers, private agricultural service providers, financial institutions and market </a:t>
            </a:r>
            <a:r>
              <a:rPr lang="en-US" sz="3200" dirty="0" smtClean="0"/>
              <a:t>outlets</a:t>
            </a:r>
            <a:endParaRPr lang="en-US" sz="3200" b="1" dirty="0"/>
          </a:p>
        </p:txBody>
      </p:sp>
      <p:sp>
        <p:nvSpPr>
          <p:cNvPr id="3" name="Content Placeholder 2"/>
          <p:cNvSpPr>
            <a:spLocks noGrp="1"/>
          </p:cNvSpPr>
          <p:nvPr>
            <p:ph idx="1"/>
          </p:nvPr>
        </p:nvSpPr>
        <p:spPr>
          <a:xfrm>
            <a:off x="1043492" y="2819400"/>
            <a:ext cx="7262308" cy="3581400"/>
          </a:xfrm>
        </p:spPr>
        <p:txBody>
          <a:bodyPr>
            <a:normAutofit lnSpcReduction="10000"/>
          </a:bodyPr>
          <a:lstStyle/>
          <a:p>
            <a:r>
              <a:rPr lang="en-US" sz="3600" dirty="0" smtClean="0"/>
              <a:t>Promote access to:</a:t>
            </a:r>
          </a:p>
          <a:p>
            <a:pPr marL="68580" indent="0">
              <a:buNone/>
            </a:pPr>
            <a:r>
              <a:rPr lang="en-US" sz="3600" dirty="0"/>
              <a:t> </a:t>
            </a:r>
            <a:r>
              <a:rPr lang="en-US" sz="3600" dirty="0" smtClean="0"/>
              <a:t>  - Market </a:t>
            </a:r>
            <a:endParaRPr lang="en-US" sz="3600" dirty="0"/>
          </a:p>
          <a:p>
            <a:pPr marL="68580" indent="0">
              <a:buNone/>
            </a:pPr>
            <a:r>
              <a:rPr lang="en-US" sz="3600" dirty="0" smtClean="0"/>
              <a:t>   - Financial services</a:t>
            </a:r>
          </a:p>
          <a:p>
            <a:r>
              <a:rPr lang="en-US" sz="3600" dirty="0" smtClean="0"/>
              <a:t>Forg</a:t>
            </a:r>
            <a:r>
              <a:rPr lang="en-US" sz="3600" dirty="0"/>
              <a:t>e</a:t>
            </a:r>
            <a:r>
              <a:rPr lang="en-US" sz="3600" dirty="0" smtClean="0"/>
              <a:t> learning </a:t>
            </a:r>
            <a:r>
              <a:rPr lang="en-US" sz="3600" dirty="0"/>
              <a:t>alliance with major non-profit </a:t>
            </a:r>
            <a:r>
              <a:rPr lang="en-US" sz="3600" dirty="0" smtClean="0"/>
              <a:t>service </a:t>
            </a:r>
            <a:r>
              <a:rPr lang="en-US" sz="3600" dirty="0"/>
              <a:t>providers</a:t>
            </a:r>
          </a:p>
          <a:p>
            <a:endParaRPr lang="en-US" sz="3600" dirty="0"/>
          </a:p>
        </p:txBody>
      </p:sp>
    </p:spTree>
    <p:extLst>
      <p:ext uri="{BB962C8B-B14F-4D97-AF65-F5344CB8AC3E}">
        <p14:creationId xmlns:p14="http://schemas.microsoft.com/office/powerpoint/2010/main" val="276256026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Project Main Strategy</a:t>
            </a:r>
            <a:endParaRPr lang="en-US" dirty="0"/>
          </a:p>
        </p:txBody>
      </p:sp>
      <p:sp>
        <p:nvSpPr>
          <p:cNvPr id="3" name="Content Placeholder 2"/>
          <p:cNvSpPr>
            <a:spLocks noGrp="1"/>
          </p:cNvSpPr>
          <p:nvPr>
            <p:ph idx="1"/>
          </p:nvPr>
        </p:nvSpPr>
        <p:spPr/>
        <p:txBody>
          <a:bodyPr>
            <a:normAutofit/>
          </a:bodyPr>
          <a:lstStyle/>
          <a:p>
            <a:r>
              <a:rPr lang="en-US" sz="3600" dirty="0" smtClean="0"/>
              <a:t>Organizing Farm Business Schools (FBS) facilitated by field-level extension workers</a:t>
            </a:r>
            <a:endParaRPr lang="en-US" sz="3600" dirty="0"/>
          </a:p>
        </p:txBody>
      </p:sp>
    </p:spTree>
    <p:extLst>
      <p:ext uri="{BB962C8B-B14F-4D97-AF65-F5344CB8AC3E}">
        <p14:creationId xmlns:p14="http://schemas.microsoft.com/office/powerpoint/2010/main" val="4172206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89616"/>
            <a:ext cx="7024744" cy="1331438"/>
          </a:xfrm>
        </p:spPr>
        <p:txBody>
          <a:bodyPr>
            <a:normAutofit/>
          </a:bodyPr>
          <a:lstStyle/>
          <a:p>
            <a:r>
              <a:rPr lang="en-US" dirty="0" smtClean="0"/>
              <a:t>What is a Farm Business School?</a:t>
            </a:r>
            <a:endParaRPr lang="en-US" dirty="0"/>
          </a:p>
        </p:txBody>
      </p:sp>
      <p:sp>
        <p:nvSpPr>
          <p:cNvPr id="3" name="Content Placeholder 2"/>
          <p:cNvSpPr>
            <a:spLocks noGrp="1"/>
          </p:cNvSpPr>
          <p:nvPr>
            <p:ph idx="1"/>
          </p:nvPr>
        </p:nvSpPr>
        <p:spPr>
          <a:xfrm>
            <a:off x="1043492" y="2323652"/>
            <a:ext cx="7392113" cy="4025594"/>
          </a:xfrm>
        </p:spPr>
        <p:txBody>
          <a:bodyPr>
            <a:noAutofit/>
          </a:bodyPr>
          <a:lstStyle/>
          <a:p>
            <a:r>
              <a:rPr lang="en-GB" sz="3600" dirty="0"/>
              <a:t>The Farm Business School </a:t>
            </a:r>
            <a:r>
              <a:rPr lang="en-GB" sz="3600" dirty="0" smtClean="0"/>
              <a:t>(FBS) is </a:t>
            </a:r>
            <a:r>
              <a:rPr lang="en-GB" sz="3600" dirty="0"/>
              <a:t>a </a:t>
            </a:r>
            <a:r>
              <a:rPr lang="en-GB" sz="3600" dirty="0" smtClean="0"/>
              <a:t>extension modality aimed to </a:t>
            </a:r>
            <a:r>
              <a:rPr lang="en-GB" sz="3600" dirty="0"/>
              <a:t>h</a:t>
            </a:r>
            <a:r>
              <a:rPr lang="en-GB" sz="3600" dirty="0" smtClean="0"/>
              <a:t>elp farmers </a:t>
            </a:r>
            <a:r>
              <a:rPr lang="en-GB" sz="3600" dirty="0"/>
              <a:t>build </a:t>
            </a:r>
            <a:r>
              <a:rPr lang="en-GB" sz="3600" dirty="0" smtClean="0"/>
              <a:t>knowledge</a:t>
            </a:r>
            <a:r>
              <a:rPr lang="en-GB" sz="3600" dirty="0"/>
              <a:t>, </a:t>
            </a:r>
            <a:r>
              <a:rPr lang="en-GB" sz="3600" dirty="0" smtClean="0"/>
              <a:t>adjust </a:t>
            </a:r>
            <a:r>
              <a:rPr lang="en-GB" sz="3600" dirty="0"/>
              <a:t>their attitudes </a:t>
            </a:r>
            <a:r>
              <a:rPr lang="en-GB" sz="3600" dirty="0" smtClean="0"/>
              <a:t>and enhance their skills </a:t>
            </a:r>
            <a:r>
              <a:rPr lang="en-GB" sz="3600" dirty="0"/>
              <a:t>to make their farms more profitable. </a:t>
            </a:r>
            <a:endParaRPr lang="en-GB" sz="36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27</a:t>
            </a:fld>
            <a:endParaRPr lang="en-US"/>
          </a:p>
        </p:txBody>
      </p:sp>
    </p:spTree>
    <p:extLst>
      <p:ext uri="{BB962C8B-B14F-4D97-AF65-F5344CB8AC3E}">
        <p14:creationId xmlns:p14="http://schemas.microsoft.com/office/powerpoint/2010/main" val="4199928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89616"/>
            <a:ext cx="7024744" cy="1331438"/>
          </a:xfrm>
        </p:spPr>
        <p:txBody>
          <a:bodyPr>
            <a:normAutofit/>
          </a:bodyPr>
          <a:lstStyle/>
          <a:p>
            <a:r>
              <a:rPr lang="en-US" dirty="0" smtClean="0"/>
              <a:t>What is a Farm Business School?</a:t>
            </a:r>
            <a:endParaRPr lang="en-US" dirty="0"/>
          </a:p>
        </p:txBody>
      </p:sp>
      <p:sp>
        <p:nvSpPr>
          <p:cNvPr id="3" name="Content Placeholder 2"/>
          <p:cNvSpPr>
            <a:spLocks noGrp="1"/>
          </p:cNvSpPr>
          <p:nvPr>
            <p:ph idx="1"/>
          </p:nvPr>
        </p:nvSpPr>
        <p:spPr>
          <a:xfrm>
            <a:off x="1043492" y="2323652"/>
            <a:ext cx="7392113" cy="3508977"/>
          </a:xfrm>
        </p:spPr>
        <p:txBody>
          <a:bodyPr>
            <a:noAutofit/>
          </a:bodyPr>
          <a:lstStyle/>
          <a:p>
            <a:pPr lvl="0"/>
            <a:r>
              <a:rPr lang="en-GB" sz="3200" dirty="0" smtClean="0"/>
              <a:t>How: By </a:t>
            </a:r>
            <a:r>
              <a:rPr lang="en-GB" sz="3200" dirty="0"/>
              <a:t>learning about business. </a:t>
            </a:r>
            <a:endParaRPr lang="en-GB" sz="3200" dirty="0" smtClean="0"/>
          </a:p>
          <a:p>
            <a:pPr lvl="0"/>
            <a:endParaRPr lang="en-GB" sz="3200" dirty="0" smtClean="0"/>
          </a:p>
          <a:p>
            <a:pPr lvl="0"/>
            <a:r>
              <a:rPr lang="en-GB" sz="3200" dirty="0" smtClean="0"/>
              <a:t>Where: Where </a:t>
            </a:r>
            <a:r>
              <a:rPr lang="en-GB" sz="3200" dirty="0"/>
              <a:t>they live. The </a:t>
            </a:r>
            <a:r>
              <a:rPr lang="en-GB" sz="3200" dirty="0" smtClean="0"/>
              <a:t>FBS </a:t>
            </a:r>
            <a:r>
              <a:rPr lang="en-GB" sz="3200" dirty="0"/>
              <a:t>takes the school to the farmers. </a:t>
            </a:r>
            <a:endParaRPr lang="en-US" sz="3200" dirty="0"/>
          </a:p>
        </p:txBody>
      </p:sp>
      <p:sp>
        <p:nvSpPr>
          <p:cNvPr id="4" name="Slide Number Placeholder 3"/>
          <p:cNvSpPr>
            <a:spLocks noGrp="1"/>
          </p:cNvSpPr>
          <p:nvPr>
            <p:ph type="sldNum" sz="quarter" idx="12"/>
          </p:nvPr>
        </p:nvSpPr>
        <p:spPr/>
        <p:txBody>
          <a:bodyPr/>
          <a:lstStyle/>
          <a:p>
            <a:fld id="{0FB56013-B943-42BA-886F-6F9D4EB85E9D}" type="slidenum">
              <a:rPr lang="en-US" smtClean="0"/>
              <a:t>28</a:t>
            </a:fld>
            <a:endParaRPr lang="en-US"/>
          </a:p>
        </p:txBody>
      </p:sp>
    </p:spTree>
    <p:extLst>
      <p:ext uri="{BB962C8B-B14F-4D97-AF65-F5344CB8AC3E}">
        <p14:creationId xmlns:p14="http://schemas.microsoft.com/office/powerpoint/2010/main" val="607588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normAutofit fontScale="90000"/>
          </a:bodyPr>
          <a:lstStyle/>
          <a:p>
            <a:r>
              <a:rPr lang="en-US" dirty="0" smtClean="0"/>
              <a:t>What is a Farm Business School?</a:t>
            </a:r>
            <a:endParaRPr lang="en-US" dirty="0"/>
          </a:p>
        </p:txBody>
      </p:sp>
      <p:sp>
        <p:nvSpPr>
          <p:cNvPr id="3" name="Content Placeholder 2"/>
          <p:cNvSpPr>
            <a:spLocks noGrp="1"/>
          </p:cNvSpPr>
          <p:nvPr>
            <p:ph idx="1"/>
          </p:nvPr>
        </p:nvSpPr>
        <p:spPr>
          <a:xfrm>
            <a:off x="1043492" y="1888494"/>
            <a:ext cx="6777317" cy="4428192"/>
          </a:xfrm>
        </p:spPr>
        <p:txBody>
          <a:bodyPr>
            <a:noAutofit/>
          </a:bodyPr>
          <a:lstStyle/>
          <a:p>
            <a:pPr marL="68580" lvl="0" indent="0">
              <a:buNone/>
            </a:pPr>
            <a:endParaRPr lang="en-GB" sz="3200" dirty="0" smtClean="0"/>
          </a:p>
          <a:p>
            <a:r>
              <a:rPr lang="en-GB" sz="3200" dirty="0" smtClean="0"/>
              <a:t>Guided by </a:t>
            </a:r>
            <a:r>
              <a:rPr lang="en-GB" sz="3200" dirty="0"/>
              <a:t>curriculum(set of training materials) agreed upon by </a:t>
            </a:r>
            <a:r>
              <a:rPr lang="en-GB" sz="3200" dirty="0" smtClean="0"/>
              <a:t>the farmers </a:t>
            </a:r>
            <a:r>
              <a:rPr lang="en-GB" sz="3200" dirty="0"/>
              <a:t>and facilitator.  </a:t>
            </a:r>
          </a:p>
          <a:p>
            <a:pPr marL="68580" lvl="0" indent="0">
              <a:buNone/>
            </a:pPr>
            <a:r>
              <a:rPr lang="en-GB" sz="3200" dirty="0" smtClean="0"/>
              <a:t>   - entrepreneurial</a:t>
            </a:r>
          </a:p>
          <a:p>
            <a:pPr marL="68580" lvl="0" indent="0">
              <a:buNone/>
            </a:pPr>
            <a:r>
              <a:rPr lang="en-GB" sz="3200" dirty="0"/>
              <a:t> </a:t>
            </a:r>
            <a:r>
              <a:rPr lang="en-GB" sz="3200" dirty="0" smtClean="0"/>
              <a:t>  - promotes value chain  </a:t>
            </a:r>
          </a:p>
          <a:p>
            <a:pPr marL="68580" lvl="0" indent="0">
              <a:buNone/>
            </a:pPr>
            <a:r>
              <a:rPr lang="en-GB" sz="3200" dirty="0"/>
              <a:t> </a:t>
            </a:r>
            <a:r>
              <a:rPr lang="en-GB" sz="3200" dirty="0" smtClean="0"/>
              <a:t>    development</a:t>
            </a:r>
          </a:p>
          <a:p>
            <a:pPr marL="68580" lvl="0" indent="0">
              <a:buNone/>
            </a:pPr>
            <a:r>
              <a:rPr lang="en-GB" sz="3200" dirty="0"/>
              <a:t> </a:t>
            </a:r>
            <a:r>
              <a:rPr lang="en-GB" sz="3200" dirty="0" smtClean="0"/>
              <a:t>  - environmentally sustainable</a:t>
            </a:r>
          </a:p>
          <a:p>
            <a:pPr marL="68580" lvl="0" indent="0">
              <a:buNone/>
            </a:pPr>
            <a:r>
              <a:rPr lang="en-GB" sz="3200" dirty="0"/>
              <a:t> </a:t>
            </a:r>
            <a:r>
              <a:rPr lang="en-GB" sz="3200" dirty="0" smtClean="0"/>
              <a:t>  </a:t>
            </a:r>
            <a:endParaRPr lang="en-GB" sz="3200" dirty="0"/>
          </a:p>
          <a:p>
            <a:pPr lvl="0"/>
            <a:endParaRPr lang="en-GB" sz="32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29</a:t>
            </a:fld>
            <a:endParaRPr lang="en-US"/>
          </a:p>
        </p:txBody>
      </p:sp>
    </p:spTree>
    <p:extLst>
      <p:ext uri="{BB962C8B-B14F-4D97-AF65-F5344CB8AC3E}">
        <p14:creationId xmlns:p14="http://schemas.microsoft.com/office/powerpoint/2010/main" val="407935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Committee on World Food Security (CFS) </a:t>
            </a:r>
          </a:p>
        </p:txBody>
      </p:sp>
      <p:sp>
        <p:nvSpPr>
          <p:cNvPr id="3" name="Content Placeholder 2"/>
          <p:cNvSpPr>
            <a:spLocks noGrp="1"/>
          </p:cNvSpPr>
          <p:nvPr>
            <p:ph idx="1"/>
          </p:nvPr>
        </p:nvSpPr>
        <p:spPr>
          <a:xfrm>
            <a:off x="1043492" y="2133600"/>
            <a:ext cx="7186108" cy="4038600"/>
          </a:xfrm>
        </p:spPr>
        <p:txBody>
          <a:bodyPr>
            <a:normAutofit fontScale="85000" lnSpcReduction="10000"/>
          </a:bodyPr>
          <a:lstStyle/>
          <a:p>
            <a:r>
              <a:rPr lang="en-US" dirty="0"/>
              <a:t>S</a:t>
            </a:r>
            <a:r>
              <a:rPr lang="en-US" dirty="0" smtClean="0"/>
              <a:t>et </a:t>
            </a:r>
            <a:r>
              <a:rPr lang="en-US" dirty="0"/>
              <a:t>up in 1974 as an intergovernmental body to serve as a forum for review and follow up of food security </a:t>
            </a:r>
            <a:r>
              <a:rPr lang="en-US" dirty="0" smtClean="0"/>
              <a:t>policies </a:t>
            </a:r>
          </a:p>
          <a:p>
            <a:r>
              <a:rPr lang="en-US" dirty="0"/>
              <a:t>M</a:t>
            </a:r>
            <a:r>
              <a:rPr lang="en-US" dirty="0" smtClean="0"/>
              <a:t>ade </a:t>
            </a:r>
            <a:r>
              <a:rPr lang="en-US" dirty="0"/>
              <a:t>up of </a:t>
            </a:r>
            <a:r>
              <a:rPr lang="en-US" dirty="0">
                <a:hlinkClick r:id="rId2"/>
              </a:rPr>
              <a:t>Members, Participants and Observers</a:t>
            </a:r>
            <a:r>
              <a:rPr lang="en-US" dirty="0"/>
              <a:t>. The membership of the Committee is open to all Member </a:t>
            </a:r>
            <a:r>
              <a:rPr lang="en-US" dirty="0" err="1" smtClean="0"/>
              <a:t>States</a:t>
            </a:r>
            <a:r>
              <a:rPr lang="en-US" dirty="0" err="1" smtClean="0">
                <a:hlinkClick r:id="rId3"/>
              </a:rPr>
              <a:t>The</a:t>
            </a:r>
            <a:r>
              <a:rPr lang="en-US" dirty="0" smtClean="0">
                <a:hlinkClick r:id="rId3"/>
              </a:rPr>
              <a:t> </a:t>
            </a:r>
            <a:r>
              <a:rPr lang="en-US" dirty="0">
                <a:hlinkClick r:id="rId3"/>
              </a:rPr>
              <a:t>Food and Agricultural Organization (FAO)</a:t>
            </a:r>
            <a:r>
              <a:rPr lang="en-US" dirty="0"/>
              <a:t>, </a:t>
            </a:r>
            <a:r>
              <a:rPr lang="en-US" dirty="0" smtClean="0"/>
              <a:t> </a:t>
            </a:r>
            <a:r>
              <a:rPr lang="en-US" dirty="0" smtClean="0">
                <a:hlinkClick r:id="rId4"/>
              </a:rPr>
              <a:t>The </a:t>
            </a:r>
            <a:r>
              <a:rPr lang="en-US" dirty="0">
                <a:hlinkClick r:id="rId4"/>
              </a:rPr>
              <a:t>International Fund for Agricultural Development (IFAD) </a:t>
            </a:r>
            <a:r>
              <a:rPr lang="en-US" dirty="0"/>
              <a:t>or </a:t>
            </a:r>
            <a:r>
              <a:rPr lang="en-US" dirty="0">
                <a:hlinkClick r:id="rId5"/>
              </a:rPr>
              <a:t>The World Food Programme (WFP)</a:t>
            </a:r>
            <a:r>
              <a:rPr lang="en-US" dirty="0"/>
              <a:t> and non-Member States of FAO that are Member States of the United Nations. </a:t>
            </a:r>
            <a:endParaRPr lang="en-US" dirty="0" smtClean="0"/>
          </a:p>
          <a:p>
            <a:r>
              <a:rPr lang="en-US" dirty="0" smtClean="0"/>
              <a:t>Member </a:t>
            </a:r>
            <a:r>
              <a:rPr lang="en-US" dirty="0"/>
              <a:t>States are encouraged to participate in CFS sessions at the highest level possible. </a:t>
            </a:r>
          </a:p>
        </p:txBody>
      </p:sp>
    </p:spTree>
    <p:extLst>
      <p:ext uri="{BB962C8B-B14F-4D97-AF65-F5344CB8AC3E}">
        <p14:creationId xmlns:p14="http://schemas.microsoft.com/office/powerpoint/2010/main" val="1115586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00944" cy="19812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What is a Farm Business School?</a:t>
            </a:r>
            <a:br>
              <a:rPr lang="en-US" dirty="0" smtClean="0"/>
            </a:br>
            <a:endParaRPr lang="en-US" dirty="0"/>
          </a:p>
        </p:txBody>
      </p:sp>
      <p:sp>
        <p:nvSpPr>
          <p:cNvPr id="3" name="Content Placeholder 2"/>
          <p:cNvSpPr>
            <a:spLocks noGrp="1"/>
          </p:cNvSpPr>
          <p:nvPr>
            <p:ph idx="1"/>
          </p:nvPr>
        </p:nvSpPr>
        <p:spPr>
          <a:xfrm>
            <a:off x="1043492" y="2323652"/>
            <a:ext cx="6777317" cy="3848548"/>
          </a:xfrm>
        </p:spPr>
        <p:txBody>
          <a:bodyPr>
            <a:noAutofit/>
          </a:bodyPr>
          <a:lstStyle/>
          <a:p>
            <a:r>
              <a:rPr lang="en-GB" sz="3200" dirty="0"/>
              <a:t>(set of training materials) agreed upon by and farmers and facilitator.  </a:t>
            </a:r>
            <a:endParaRPr lang="en-US" sz="3200" dirty="0"/>
          </a:p>
          <a:p>
            <a:r>
              <a:rPr lang="en-GB" sz="3200" dirty="0" smtClean="0"/>
              <a:t>Approach</a:t>
            </a:r>
            <a:r>
              <a:rPr lang="en-GB" sz="3200" dirty="0"/>
              <a:t>: Learning-by-</a:t>
            </a:r>
            <a:r>
              <a:rPr lang="en-GB" sz="3200" dirty="0" smtClean="0"/>
              <a:t>doing</a:t>
            </a:r>
            <a:endParaRPr lang="en-US" sz="3200" dirty="0"/>
          </a:p>
          <a:p>
            <a:pPr lvl="0"/>
            <a:r>
              <a:rPr lang="en-GB" sz="3200" dirty="0" smtClean="0"/>
              <a:t>Developed by: FAO</a:t>
            </a:r>
            <a:endParaRPr lang="en-GB" sz="3200" dirty="0"/>
          </a:p>
          <a:p>
            <a:r>
              <a:rPr lang="en-GB" sz="3200" dirty="0"/>
              <a:t>Inspired by: Farmer Field </a:t>
            </a:r>
            <a:r>
              <a:rPr lang="en-GB" sz="3200" dirty="0" smtClean="0"/>
              <a:t>Schools</a:t>
            </a:r>
            <a:r>
              <a:rPr lang="en-US" sz="3200" dirty="0" smtClean="0"/>
              <a:t> </a:t>
            </a:r>
            <a:endParaRPr lang="en-US" sz="3200" dirty="0"/>
          </a:p>
          <a:p>
            <a:pPr lvl="0"/>
            <a:endParaRPr lang="en-GB" sz="3200" dirty="0" smtClean="0"/>
          </a:p>
          <a:p>
            <a:pPr lvl="0"/>
            <a:endParaRPr lang="en-GB" sz="3200" dirty="0" smtClean="0"/>
          </a:p>
          <a:p>
            <a:pPr lvl="0"/>
            <a:endParaRPr lang="en-GB" sz="32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30</a:t>
            </a:fld>
            <a:endParaRPr lang="en-US"/>
          </a:p>
        </p:txBody>
      </p:sp>
    </p:spTree>
    <p:extLst>
      <p:ext uri="{BB962C8B-B14F-4D97-AF65-F5344CB8AC3E}">
        <p14:creationId xmlns:p14="http://schemas.microsoft.com/office/powerpoint/2010/main" val="2647628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89616"/>
            <a:ext cx="7024744" cy="1331438"/>
          </a:xfrm>
        </p:spPr>
        <p:txBody>
          <a:bodyPr>
            <a:normAutofit/>
          </a:bodyPr>
          <a:lstStyle/>
          <a:p>
            <a:r>
              <a:rPr lang="en-US" dirty="0" smtClean="0"/>
              <a:t>FBS Objectives at farm level</a:t>
            </a:r>
            <a:endParaRPr lang="en-US" dirty="0"/>
          </a:p>
        </p:txBody>
      </p:sp>
      <p:sp>
        <p:nvSpPr>
          <p:cNvPr id="3" name="Content Placeholder 2"/>
          <p:cNvSpPr>
            <a:spLocks noGrp="1"/>
          </p:cNvSpPr>
          <p:nvPr>
            <p:ph idx="1"/>
          </p:nvPr>
        </p:nvSpPr>
        <p:spPr>
          <a:xfrm>
            <a:off x="1043492" y="1921054"/>
            <a:ext cx="6777317" cy="4363072"/>
          </a:xfrm>
        </p:spPr>
        <p:txBody>
          <a:bodyPr>
            <a:noAutofit/>
          </a:bodyPr>
          <a:lstStyle/>
          <a:p>
            <a:pPr marL="0" lvl="0" indent="0">
              <a:buNone/>
            </a:pPr>
            <a:r>
              <a:rPr lang="en-GB" sz="3200" dirty="0" smtClean="0"/>
              <a:t>To enable farmers to:</a:t>
            </a:r>
          </a:p>
          <a:p>
            <a:pPr marL="0" lvl="0" indent="0">
              <a:buNone/>
            </a:pPr>
            <a:endParaRPr lang="en-GB" sz="3200" dirty="0" smtClean="0"/>
          </a:p>
          <a:p>
            <a:r>
              <a:rPr lang="en-GB" sz="3200" dirty="0"/>
              <a:t>P</a:t>
            </a:r>
            <a:r>
              <a:rPr lang="en-GB" sz="3200" dirty="0" smtClean="0"/>
              <a:t>lan and implement farming </a:t>
            </a:r>
            <a:r>
              <a:rPr lang="en-GB" sz="3200" dirty="0"/>
              <a:t>enterprises and overall farm operations </a:t>
            </a:r>
            <a:r>
              <a:rPr lang="en-GB" sz="3200" dirty="0" smtClean="0"/>
              <a:t>profitable</a:t>
            </a:r>
          </a:p>
          <a:p>
            <a:endParaRPr lang="en-GB" sz="3200" dirty="0" smtClean="0"/>
          </a:p>
          <a:p>
            <a:pPr lvl="0"/>
            <a:r>
              <a:rPr lang="en-US" sz="3200" dirty="0"/>
              <a:t>R</a:t>
            </a:r>
            <a:r>
              <a:rPr lang="en-GB" sz="3200" dirty="0" err="1" smtClean="0"/>
              <a:t>espond</a:t>
            </a:r>
            <a:r>
              <a:rPr lang="en-GB" sz="3200" dirty="0" smtClean="0"/>
              <a:t> </a:t>
            </a:r>
            <a:r>
              <a:rPr lang="en-GB" sz="3200" dirty="0"/>
              <a:t>to market demands</a:t>
            </a:r>
            <a:r>
              <a:rPr lang="en-GB" sz="3200" dirty="0" smtClean="0"/>
              <a:t>.</a:t>
            </a:r>
          </a:p>
          <a:p>
            <a:pPr lvl="0"/>
            <a:endParaRPr lang="en-GB" sz="32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31</a:t>
            </a:fld>
            <a:endParaRPr lang="en-US"/>
          </a:p>
        </p:txBody>
      </p:sp>
    </p:spTree>
    <p:extLst>
      <p:ext uri="{BB962C8B-B14F-4D97-AF65-F5344CB8AC3E}">
        <p14:creationId xmlns:p14="http://schemas.microsoft.com/office/powerpoint/2010/main" val="1622310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Fundamental principles to be observed in FBS:</a:t>
            </a:r>
            <a:endParaRPr lang="en-US" dirty="0"/>
          </a:p>
        </p:txBody>
      </p:sp>
      <p:sp>
        <p:nvSpPr>
          <p:cNvPr id="3" name="Content Placeholder 2"/>
          <p:cNvSpPr>
            <a:spLocks noGrp="1"/>
          </p:cNvSpPr>
          <p:nvPr>
            <p:ph idx="1"/>
          </p:nvPr>
        </p:nvSpPr>
        <p:spPr>
          <a:xfrm>
            <a:off x="1043492" y="2057401"/>
            <a:ext cx="6777317" cy="3505200"/>
          </a:xfrm>
        </p:spPr>
        <p:txBody>
          <a:bodyPr>
            <a:normAutofit lnSpcReduction="10000"/>
          </a:bodyPr>
          <a:lstStyle/>
          <a:p>
            <a:pPr marL="68580" lvl="0" indent="0">
              <a:buNone/>
            </a:pPr>
            <a:endParaRPr lang="en-GB" dirty="0" smtClean="0"/>
          </a:p>
          <a:p>
            <a:pPr lvl="0"/>
            <a:endParaRPr lang="en-US" sz="1000" dirty="0"/>
          </a:p>
          <a:p>
            <a:endParaRPr lang="en-US" sz="1000" dirty="0"/>
          </a:p>
          <a:p>
            <a:pPr lvl="1">
              <a:buFont typeface="Wingdings" charset="2"/>
              <a:buChar char="ü"/>
            </a:pPr>
            <a:r>
              <a:rPr lang="en-GB" sz="3200" dirty="0" smtClean="0"/>
              <a:t>  Facilitation </a:t>
            </a:r>
            <a:r>
              <a:rPr lang="en-GB" sz="3200" dirty="0"/>
              <a:t>and not </a:t>
            </a:r>
            <a:r>
              <a:rPr lang="en-GB" sz="3200" dirty="0" smtClean="0"/>
              <a:t>teaching</a:t>
            </a:r>
            <a:r>
              <a:rPr lang="en-GB" sz="3200" dirty="0"/>
              <a:t> </a:t>
            </a:r>
            <a:endParaRPr lang="en-US" sz="3200" dirty="0" smtClean="0"/>
          </a:p>
          <a:p>
            <a:pPr lvl="1">
              <a:buFont typeface="Wingdings" charset="2"/>
              <a:buChar char="ü"/>
            </a:pPr>
            <a:endParaRPr lang="en-US" sz="1000" dirty="0"/>
          </a:p>
          <a:p>
            <a:pPr lvl="1">
              <a:buFont typeface="Wingdings" charset="2"/>
              <a:buChar char="ü"/>
            </a:pPr>
            <a:r>
              <a:rPr lang="en-GB" sz="3200" dirty="0" smtClean="0"/>
              <a:t>  Learning</a:t>
            </a:r>
            <a:r>
              <a:rPr lang="en-GB" sz="3200" dirty="0"/>
              <a:t>-by–</a:t>
            </a:r>
            <a:r>
              <a:rPr lang="en-GB" sz="3200" dirty="0" smtClean="0"/>
              <a:t>doing</a:t>
            </a:r>
          </a:p>
          <a:p>
            <a:pPr lvl="1">
              <a:buFont typeface="Wingdings" charset="2"/>
              <a:buChar char="ü"/>
            </a:pPr>
            <a:endParaRPr lang="en-US" sz="1000" dirty="0"/>
          </a:p>
          <a:p>
            <a:pPr lvl="1">
              <a:buFont typeface="Wingdings" charset="2"/>
              <a:buChar char="ü"/>
            </a:pPr>
            <a:r>
              <a:rPr lang="en-GB" sz="3200" dirty="0" smtClean="0"/>
              <a:t>  Interactive </a:t>
            </a:r>
            <a:r>
              <a:rPr lang="en-GB" sz="3200" dirty="0"/>
              <a:t>and </a:t>
            </a:r>
            <a:r>
              <a:rPr lang="en-GB" sz="3200" dirty="0" smtClean="0"/>
              <a:t>responsive</a:t>
            </a:r>
          </a:p>
          <a:p>
            <a:pPr lvl="1">
              <a:buFont typeface="Wingdings" charset="2"/>
              <a:buChar char="ü"/>
            </a:pPr>
            <a:endParaRPr lang="en-US" sz="1000" dirty="0"/>
          </a:p>
          <a:p>
            <a:pPr lvl="1">
              <a:buFont typeface="Wingdings" charset="2"/>
              <a:buChar char="ü"/>
            </a:pPr>
            <a:r>
              <a:rPr lang="en-GB" sz="3200" dirty="0" smtClean="0"/>
              <a:t>  Season</a:t>
            </a:r>
            <a:r>
              <a:rPr lang="en-GB" sz="3200" dirty="0"/>
              <a:t>-</a:t>
            </a:r>
            <a:r>
              <a:rPr lang="en-GB" sz="3200" dirty="0" smtClean="0"/>
              <a:t>long</a:t>
            </a:r>
            <a:endParaRPr lang="en-US" sz="3200" dirty="0"/>
          </a:p>
        </p:txBody>
      </p:sp>
      <p:sp>
        <p:nvSpPr>
          <p:cNvPr id="4" name="Slide Number Placeholder 3"/>
          <p:cNvSpPr>
            <a:spLocks noGrp="1"/>
          </p:cNvSpPr>
          <p:nvPr>
            <p:ph type="sldNum" sz="quarter" idx="12"/>
          </p:nvPr>
        </p:nvSpPr>
        <p:spPr/>
        <p:txBody>
          <a:bodyPr/>
          <a:lstStyle/>
          <a:p>
            <a:fld id="{0FB56013-B943-42BA-886F-6F9D4EB85E9D}" type="slidenum">
              <a:rPr lang="en-US" smtClean="0"/>
              <a:t>32</a:t>
            </a:fld>
            <a:endParaRPr lang="en-US"/>
          </a:p>
        </p:txBody>
      </p:sp>
    </p:spTree>
    <p:extLst>
      <p:ext uri="{BB962C8B-B14F-4D97-AF65-F5344CB8AC3E}">
        <p14:creationId xmlns:p14="http://schemas.microsoft.com/office/powerpoint/2010/main" val="1649260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066800"/>
          </a:xfrm>
        </p:spPr>
        <p:txBody>
          <a:bodyPr>
            <a:normAutofit/>
          </a:bodyPr>
          <a:lstStyle/>
          <a:p>
            <a:r>
              <a:rPr lang="en-US" dirty="0" smtClean="0"/>
              <a:t>FBS Processes:</a:t>
            </a:r>
            <a:endParaRPr lang="en-US" dirty="0"/>
          </a:p>
        </p:txBody>
      </p:sp>
      <p:sp>
        <p:nvSpPr>
          <p:cNvPr id="3" name="Content Placeholder 2"/>
          <p:cNvSpPr>
            <a:spLocks noGrp="1"/>
          </p:cNvSpPr>
          <p:nvPr>
            <p:ph idx="1"/>
          </p:nvPr>
        </p:nvSpPr>
        <p:spPr>
          <a:xfrm>
            <a:off x="1066800" y="2286000"/>
            <a:ext cx="6777317" cy="3813777"/>
          </a:xfrm>
        </p:spPr>
        <p:txBody>
          <a:bodyPr>
            <a:noAutofit/>
          </a:bodyPr>
          <a:lstStyle/>
          <a:p>
            <a:pPr lvl="0"/>
            <a:r>
              <a:rPr lang="en-GB" sz="3200" dirty="0" smtClean="0"/>
              <a:t>Schools are set </a:t>
            </a:r>
            <a:r>
              <a:rPr lang="en-GB" sz="3200" dirty="0"/>
              <a:t>up </a:t>
            </a:r>
            <a:r>
              <a:rPr lang="en-GB" sz="3200" dirty="0" smtClean="0"/>
              <a:t>at </a:t>
            </a:r>
            <a:r>
              <a:rPr lang="en-GB" sz="3200" dirty="0"/>
              <a:t>community </a:t>
            </a:r>
            <a:r>
              <a:rPr lang="en-GB" sz="3200" dirty="0" smtClean="0"/>
              <a:t>level</a:t>
            </a:r>
            <a:r>
              <a:rPr lang="en-GB" sz="3200" dirty="0"/>
              <a:t> </a:t>
            </a:r>
            <a:r>
              <a:rPr lang="en-GB" sz="3200" dirty="0" smtClean="0"/>
              <a:t>through a mobilization process.</a:t>
            </a:r>
          </a:p>
          <a:p>
            <a:pPr lvl="0"/>
            <a:endParaRPr lang="en-GB" sz="3200" dirty="0"/>
          </a:p>
          <a:p>
            <a:pPr lvl="0"/>
            <a:r>
              <a:rPr lang="en-GB" sz="3200" dirty="0" smtClean="0"/>
              <a:t>Farmers </a:t>
            </a:r>
            <a:r>
              <a:rPr lang="en-GB" sz="3200" dirty="0"/>
              <a:t>work </a:t>
            </a:r>
            <a:r>
              <a:rPr lang="en-GB" sz="3200" dirty="0" smtClean="0"/>
              <a:t>in small groups at </a:t>
            </a:r>
            <a:r>
              <a:rPr lang="en-GB" sz="3200" dirty="0"/>
              <a:t>their own pace and at an agreed time and duration. </a:t>
            </a:r>
            <a:endParaRPr lang="en-GB" sz="32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33</a:t>
            </a:fld>
            <a:endParaRPr lang="en-US"/>
          </a:p>
        </p:txBody>
      </p:sp>
    </p:spTree>
    <p:extLst>
      <p:ext uri="{BB962C8B-B14F-4D97-AF65-F5344CB8AC3E}">
        <p14:creationId xmlns:p14="http://schemas.microsoft.com/office/powerpoint/2010/main" val="1260839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914400"/>
          </a:xfrm>
        </p:spPr>
        <p:txBody>
          <a:bodyPr>
            <a:normAutofit/>
          </a:bodyPr>
          <a:lstStyle/>
          <a:p>
            <a:r>
              <a:rPr lang="en-US" dirty="0" smtClean="0"/>
              <a:t>FBS Processes:</a:t>
            </a:r>
            <a:endParaRPr lang="en-US" dirty="0"/>
          </a:p>
        </p:txBody>
      </p:sp>
      <p:sp>
        <p:nvSpPr>
          <p:cNvPr id="3" name="Content Placeholder 2"/>
          <p:cNvSpPr>
            <a:spLocks noGrp="1"/>
          </p:cNvSpPr>
          <p:nvPr>
            <p:ph idx="1"/>
          </p:nvPr>
        </p:nvSpPr>
        <p:spPr>
          <a:xfrm>
            <a:off x="683968" y="1447800"/>
            <a:ext cx="7914486" cy="4800600"/>
          </a:xfrm>
        </p:spPr>
        <p:txBody>
          <a:bodyPr>
            <a:noAutofit/>
          </a:bodyPr>
          <a:lstStyle/>
          <a:p>
            <a:pPr marL="68580" indent="0">
              <a:buNone/>
            </a:pPr>
            <a:endParaRPr lang="en-GB" sz="3200" dirty="0" smtClean="0"/>
          </a:p>
          <a:p>
            <a:r>
              <a:rPr lang="en-GB" sz="3200" dirty="0"/>
              <a:t>The process is facilitated by an extension </a:t>
            </a:r>
            <a:r>
              <a:rPr lang="en-GB" sz="3200" dirty="0" smtClean="0"/>
              <a:t>workers</a:t>
            </a:r>
            <a:r>
              <a:rPr lang="en-GB" sz="3200" dirty="0"/>
              <a:t> </a:t>
            </a:r>
            <a:r>
              <a:rPr lang="en-GB" sz="3200" dirty="0" smtClean="0"/>
              <a:t>who are </a:t>
            </a:r>
            <a:r>
              <a:rPr lang="en-GB" sz="3200" dirty="0"/>
              <a:t>supported by back-up teams of specialists to coach and mentor them in assisting farmers </a:t>
            </a:r>
          </a:p>
          <a:p>
            <a:pPr lvl="0"/>
            <a:endParaRPr lang="en-US" sz="3200" dirty="0"/>
          </a:p>
        </p:txBody>
      </p:sp>
      <p:sp>
        <p:nvSpPr>
          <p:cNvPr id="4" name="Slide Number Placeholder 3"/>
          <p:cNvSpPr>
            <a:spLocks noGrp="1"/>
          </p:cNvSpPr>
          <p:nvPr>
            <p:ph type="sldNum" sz="quarter" idx="12"/>
          </p:nvPr>
        </p:nvSpPr>
        <p:spPr/>
        <p:txBody>
          <a:bodyPr/>
          <a:lstStyle/>
          <a:p>
            <a:fld id="{0FB56013-B943-42BA-886F-6F9D4EB85E9D}" type="slidenum">
              <a:rPr lang="en-US" smtClean="0"/>
              <a:t>34</a:t>
            </a:fld>
            <a:endParaRPr lang="en-US"/>
          </a:p>
        </p:txBody>
      </p:sp>
    </p:spTree>
    <p:extLst>
      <p:ext uri="{BB962C8B-B14F-4D97-AF65-F5344CB8AC3E}">
        <p14:creationId xmlns:p14="http://schemas.microsoft.com/office/powerpoint/2010/main" val="3904244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382434" cy="838200"/>
          </a:xfrm>
        </p:spPr>
        <p:txBody>
          <a:bodyPr>
            <a:normAutofit/>
          </a:bodyPr>
          <a:lstStyle/>
          <a:p>
            <a:r>
              <a:rPr lang="en-US" dirty="0" smtClean="0"/>
              <a:t>FBS Processes:</a:t>
            </a:r>
            <a:endParaRPr lang="en-US" dirty="0"/>
          </a:p>
        </p:txBody>
      </p:sp>
      <p:sp>
        <p:nvSpPr>
          <p:cNvPr id="3" name="Content Placeholder 2"/>
          <p:cNvSpPr>
            <a:spLocks noGrp="1"/>
          </p:cNvSpPr>
          <p:nvPr>
            <p:ph idx="1"/>
          </p:nvPr>
        </p:nvSpPr>
        <p:spPr>
          <a:xfrm>
            <a:off x="685800" y="1600200"/>
            <a:ext cx="7782375" cy="4846727"/>
          </a:xfrm>
        </p:spPr>
        <p:txBody>
          <a:bodyPr>
            <a:noAutofit/>
          </a:bodyPr>
          <a:lstStyle/>
          <a:p>
            <a:pPr lvl="0"/>
            <a:r>
              <a:rPr lang="en-GB" sz="3200" dirty="0" smtClean="0"/>
              <a:t>Sessions will use practical situations to learn </a:t>
            </a:r>
            <a:r>
              <a:rPr lang="en-GB" sz="3200" dirty="0"/>
              <a:t>about farm business management concepts, tools and practices, based on their local knowledge and skills. </a:t>
            </a:r>
            <a:endParaRPr lang="en-GB" sz="3200" dirty="0" smtClean="0"/>
          </a:p>
          <a:p>
            <a:pPr lvl="0"/>
            <a:endParaRPr lang="en-GB" sz="3200" dirty="0" smtClean="0"/>
          </a:p>
          <a:p>
            <a:pPr lvl="0"/>
            <a:r>
              <a:rPr lang="en-GB" sz="3200" dirty="0" smtClean="0"/>
              <a:t>Build </a:t>
            </a:r>
            <a:r>
              <a:rPr lang="en-GB" sz="3200" dirty="0"/>
              <a:t>on what farmers and extension workers know and to add value to this knowledge. </a:t>
            </a:r>
            <a:endParaRPr lang="en-GB" sz="3200" dirty="0" smtClean="0"/>
          </a:p>
          <a:p>
            <a:pPr lvl="0"/>
            <a:endParaRPr lang="en-GB" sz="3200"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35</a:t>
            </a:fld>
            <a:endParaRPr lang="en-US"/>
          </a:p>
        </p:txBody>
      </p:sp>
    </p:spTree>
    <p:extLst>
      <p:ext uri="{BB962C8B-B14F-4D97-AF65-F5344CB8AC3E}">
        <p14:creationId xmlns:p14="http://schemas.microsoft.com/office/powerpoint/2010/main" val="360064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90600"/>
          </a:xfrm>
        </p:spPr>
        <p:txBody>
          <a:bodyPr>
            <a:normAutofit/>
          </a:bodyPr>
          <a:lstStyle/>
          <a:p>
            <a:r>
              <a:rPr lang="en-US" dirty="0" smtClean="0"/>
              <a:t>FBS Processes:</a:t>
            </a:r>
            <a:endParaRPr lang="en-US" dirty="0"/>
          </a:p>
        </p:txBody>
      </p:sp>
      <p:sp>
        <p:nvSpPr>
          <p:cNvPr id="3" name="Content Placeholder 2"/>
          <p:cNvSpPr>
            <a:spLocks noGrp="1"/>
          </p:cNvSpPr>
          <p:nvPr>
            <p:ph idx="1"/>
          </p:nvPr>
        </p:nvSpPr>
        <p:spPr>
          <a:xfrm>
            <a:off x="1043492" y="1905000"/>
            <a:ext cx="7489822" cy="4476807"/>
          </a:xfrm>
        </p:spPr>
        <p:txBody>
          <a:bodyPr>
            <a:noAutofit/>
          </a:bodyPr>
          <a:lstStyle/>
          <a:p>
            <a:pPr lvl="0"/>
            <a:r>
              <a:rPr lang="en-GB" sz="3200" dirty="0" smtClean="0"/>
              <a:t>Participants </a:t>
            </a:r>
            <a:r>
              <a:rPr lang="en-GB" sz="3200" dirty="0"/>
              <a:t>apply what they have learned in the FBS </a:t>
            </a:r>
            <a:r>
              <a:rPr lang="en-GB" sz="3200" dirty="0" smtClean="0"/>
              <a:t>meetings/sessions </a:t>
            </a:r>
            <a:r>
              <a:rPr lang="en-GB" sz="3200" dirty="0"/>
              <a:t>to their farming </a:t>
            </a:r>
            <a:r>
              <a:rPr lang="en-GB" sz="3200" dirty="0" smtClean="0"/>
              <a:t>businesses</a:t>
            </a:r>
          </a:p>
          <a:p>
            <a:pPr lvl="0"/>
            <a:endParaRPr lang="en-GB" sz="3200" dirty="0" smtClean="0"/>
          </a:p>
          <a:p>
            <a:pPr lvl="0"/>
            <a:r>
              <a:rPr lang="en-GB" sz="3200" dirty="0" smtClean="0"/>
              <a:t>Participants </a:t>
            </a:r>
            <a:r>
              <a:rPr lang="en-GB" sz="3200" dirty="0"/>
              <a:t>bring what they </a:t>
            </a:r>
            <a:r>
              <a:rPr lang="en-GB" sz="3200" dirty="0" smtClean="0"/>
              <a:t> experience in the farm back </a:t>
            </a:r>
            <a:r>
              <a:rPr lang="en-GB" sz="3200" dirty="0"/>
              <a:t>to the </a:t>
            </a:r>
            <a:r>
              <a:rPr lang="en-GB" sz="3200" dirty="0" smtClean="0"/>
              <a:t>FBS sessions </a:t>
            </a:r>
            <a:r>
              <a:rPr lang="en-GB" sz="3200" dirty="0"/>
              <a:t>to share and compare results. </a:t>
            </a:r>
            <a:endParaRPr lang="en-US" sz="3200" dirty="0"/>
          </a:p>
        </p:txBody>
      </p:sp>
      <p:sp>
        <p:nvSpPr>
          <p:cNvPr id="4" name="Slide Number Placeholder 3"/>
          <p:cNvSpPr>
            <a:spLocks noGrp="1"/>
          </p:cNvSpPr>
          <p:nvPr>
            <p:ph type="sldNum" sz="quarter" idx="12"/>
          </p:nvPr>
        </p:nvSpPr>
        <p:spPr/>
        <p:txBody>
          <a:bodyPr/>
          <a:lstStyle/>
          <a:p>
            <a:fld id="{0FB56013-B943-42BA-886F-6F9D4EB85E9D}" type="slidenum">
              <a:rPr lang="en-US" smtClean="0"/>
              <a:t>36</a:t>
            </a:fld>
            <a:endParaRPr lang="en-US"/>
          </a:p>
        </p:txBody>
      </p:sp>
    </p:spTree>
    <p:extLst>
      <p:ext uri="{BB962C8B-B14F-4D97-AF65-F5344CB8AC3E}">
        <p14:creationId xmlns:p14="http://schemas.microsoft.com/office/powerpoint/2010/main" val="2840395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58634" cy="1143000"/>
          </a:xfrm>
        </p:spPr>
        <p:txBody>
          <a:bodyPr>
            <a:normAutofit/>
          </a:bodyPr>
          <a:lstStyle/>
          <a:p>
            <a:r>
              <a:rPr lang="en-US" dirty="0" smtClean="0"/>
              <a:t>Characteristics:</a:t>
            </a:r>
            <a:endParaRPr lang="en-US" dirty="0"/>
          </a:p>
        </p:txBody>
      </p:sp>
      <p:sp>
        <p:nvSpPr>
          <p:cNvPr id="3" name="Content Placeholder 2"/>
          <p:cNvSpPr>
            <a:spLocks noGrp="1"/>
          </p:cNvSpPr>
          <p:nvPr>
            <p:ph idx="1"/>
          </p:nvPr>
        </p:nvSpPr>
        <p:spPr>
          <a:xfrm>
            <a:off x="457200" y="1295400"/>
            <a:ext cx="8229600" cy="5060950"/>
          </a:xfrm>
        </p:spPr>
        <p:txBody>
          <a:bodyPr>
            <a:noAutofit/>
          </a:bodyPr>
          <a:lstStyle/>
          <a:p>
            <a:endParaRPr lang="en-GB" sz="3200" dirty="0" smtClean="0"/>
          </a:p>
          <a:p>
            <a:r>
              <a:rPr lang="en-GB" sz="3200" dirty="0" smtClean="0"/>
              <a:t>Designed </a:t>
            </a:r>
            <a:r>
              <a:rPr lang="en-GB" sz="3200" dirty="0"/>
              <a:t>around selected farm enterprise that can be produced </a:t>
            </a:r>
            <a:r>
              <a:rPr lang="en-GB" sz="3200" dirty="0" smtClean="0"/>
              <a:t>locally </a:t>
            </a:r>
            <a:endParaRPr lang="en-US" sz="3200" dirty="0"/>
          </a:p>
          <a:p>
            <a:pPr lvl="0"/>
            <a:r>
              <a:rPr lang="en-GB" sz="3200" dirty="0"/>
              <a:t>C</a:t>
            </a:r>
            <a:r>
              <a:rPr lang="en-GB" sz="3200" dirty="0" smtClean="0"/>
              <a:t>overs </a:t>
            </a:r>
            <a:r>
              <a:rPr lang="en-GB" sz="3200" dirty="0"/>
              <a:t>the production cycle – from </a:t>
            </a:r>
            <a:r>
              <a:rPr lang="en-GB" sz="3200" dirty="0" smtClean="0"/>
              <a:t>farm planning </a:t>
            </a:r>
            <a:r>
              <a:rPr lang="en-GB" sz="3200" dirty="0"/>
              <a:t>to marketing; and </a:t>
            </a:r>
            <a:endParaRPr lang="en-US" sz="3200" dirty="0"/>
          </a:p>
          <a:p>
            <a:pPr lvl="0"/>
            <a:r>
              <a:rPr lang="en-GB" sz="3200" dirty="0"/>
              <a:t>Learning is linked to real farm settings to reinforce learning and to deliver more immediate impact. </a:t>
            </a:r>
            <a:endParaRPr lang="en-US" sz="3200" dirty="0"/>
          </a:p>
        </p:txBody>
      </p:sp>
      <p:sp>
        <p:nvSpPr>
          <p:cNvPr id="4" name="Slide Number Placeholder 3"/>
          <p:cNvSpPr>
            <a:spLocks noGrp="1"/>
          </p:cNvSpPr>
          <p:nvPr>
            <p:ph type="sldNum" sz="quarter" idx="12"/>
          </p:nvPr>
        </p:nvSpPr>
        <p:spPr/>
        <p:txBody>
          <a:bodyPr/>
          <a:lstStyle/>
          <a:p>
            <a:fld id="{0FB56013-B943-42BA-886F-6F9D4EB85E9D}" type="slidenum">
              <a:rPr lang="en-US" smtClean="0"/>
              <a:t>37</a:t>
            </a:fld>
            <a:endParaRPr lang="en-US"/>
          </a:p>
        </p:txBody>
      </p:sp>
    </p:spTree>
    <p:extLst>
      <p:ext uri="{BB962C8B-B14F-4D97-AF65-F5344CB8AC3E}">
        <p14:creationId xmlns:p14="http://schemas.microsoft.com/office/powerpoint/2010/main" val="29567239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AppData\Local\Microsoft\Windows\Temporary Internet Files\Content.IE5\4NQSDTJZ\MC90010521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143000"/>
            <a:ext cx="4038600" cy="4659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9219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for Responsible Agriculture Investments</a:t>
            </a:r>
            <a:endParaRPr lang="en-US" dirty="0"/>
          </a:p>
        </p:txBody>
      </p:sp>
      <p:sp>
        <p:nvSpPr>
          <p:cNvPr id="3" name="Content Placeholder 2"/>
          <p:cNvSpPr>
            <a:spLocks noGrp="1"/>
          </p:cNvSpPr>
          <p:nvPr>
            <p:ph idx="1"/>
          </p:nvPr>
        </p:nvSpPr>
        <p:spPr/>
        <p:txBody>
          <a:bodyPr>
            <a:normAutofit/>
          </a:bodyPr>
          <a:lstStyle/>
          <a:p>
            <a:r>
              <a:rPr lang="en-US" sz="2800" dirty="0" smtClean="0"/>
              <a:t>Promote investment in agriculture that contribute to food security and nutrition</a:t>
            </a:r>
          </a:p>
          <a:p>
            <a:r>
              <a:rPr lang="en-US" sz="2800" dirty="0" smtClean="0"/>
              <a:t>Support the progressive realization of the right to adequate food in the context of national food security</a:t>
            </a:r>
          </a:p>
        </p:txBody>
      </p:sp>
    </p:spTree>
    <p:extLst>
      <p:ext uri="{BB962C8B-B14F-4D97-AF65-F5344CB8AC3E}">
        <p14:creationId xmlns:p14="http://schemas.microsoft.com/office/powerpoint/2010/main" val="271348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for Responsible Agriculture Investments</a:t>
            </a:r>
            <a:endParaRPr lang="en-US" dirty="0"/>
          </a:p>
        </p:txBody>
      </p:sp>
      <p:sp>
        <p:nvSpPr>
          <p:cNvPr id="3" name="Content Placeholder 2"/>
          <p:cNvSpPr>
            <a:spLocks noGrp="1"/>
          </p:cNvSpPr>
          <p:nvPr>
            <p:ph idx="1"/>
          </p:nvPr>
        </p:nvSpPr>
        <p:spPr>
          <a:xfrm>
            <a:off x="1043492" y="2057400"/>
            <a:ext cx="7338508" cy="4114800"/>
          </a:xfrm>
        </p:spPr>
        <p:txBody>
          <a:bodyPr>
            <a:normAutofit lnSpcReduction="10000"/>
          </a:bodyPr>
          <a:lstStyle/>
          <a:p>
            <a:endParaRPr lang="en-US" dirty="0" smtClean="0"/>
          </a:p>
          <a:p>
            <a:r>
              <a:rPr lang="en-US" dirty="0" smtClean="0"/>
              <a:t>Provides practical guidance to governments private and public investors, intergovernmental and regional organizations civil society organizations, research organizations and universities, donors and foundations</a:t>
            </a:r>
          </a:p>
          <a:p>
            <a:r>
              <a:rPr lang="en-US" dirty="0" smtClean="0"/>
              <a:t>Voluntary and non-biding and should be interpreted and applied consistently with existing obligations under national and international law</a:t>
            </a:r>
            <a:endParaRPr lang="en-US" dirty="0"/>
          </a:p>
        </p:txBody>
      </p:sp>
    </p:spTree>
    <p:extLst>
      <p:ext uri="{BB962C8B-B14F-4D97-AF65-F5344CB8AC3E}">
        <p14:creationId xmlns:p14="http://schemas.microsoft.com/office/powerpoint/2010/main" val="158523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82434" cy="609600"/>
          </a:xfrm>
        </p:spPr>
        <p:txBody>
          <a:bodyPr>
            <a:normAutofit fontScale="90000"/>
          </a:bodyPr>
          <a:lstStyle/>
          <a:p>
            <a:r>
              <a:rPr lang="en-US" dirty="0" smtClean="0"/>
              <a:t>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6467149"/>
              </p:ext>
            </p:extLst>
          </p:nvPr>
        </p:nvGraphicFramePr>
        <p:xfrm>
          <a:off x="609600" y="990600"/>
          <a:ext cx="7848600" cy="5791201"/>
        </p:xfrm>
        <a:graphic>
          <a:graphicData uri="http://schemas.openxmlformats.org/drawingml/2006/table">
            <a:tbl>
              <a:tblPr firstRow="1" bandRow="1">
                <a:tableStyleId>{5C22544A-7EE6-4342-B048-85BDC9FD1C3A}</a:tableStyleId>
              </a:tblPr>
              <a:tblGrid>
                <a:gridCol w="5486400"/>
                <a:gridCol w="2362200"/>
              </a:tblGrid>
              <a:tr h="304800">
                <a:tc>
                  <a:txBody>
                    <a:bodyPr/>
                    <a:lstStyle/>
                    <a:p>
                      <a:r>
                        <a:rPr lang="en-US" dirty="0" smtClean="0"/>
                        <a:t>Tasks</a:t>
                      </a:r>
                      <a:endParaRPr lang="en-US" dirty="0"/>
                    </a:p>
                  </a:txBody>
                  <a:tcPr/>
                </a:tc>
                <a:tc>
                  <a:txBody>
                    <a:bodyPr/>
                    <a:lstStyle/>
                    <a:p>
                      <a:r>
                        <a:rPr lang="en-US" dirty="0" smtClean="0"/>
                        <a:t>Dates</a:t>
                      </a:r>
                      <a:endParaRPr lang="en-US" dirty="0"/>
                    </a:p>
                  </a:txBody>
                  <a:tcPr/>
                </a:tc>
              </a:tr>
              <a:tr h="624841">
                <a:tc>
                  <a:txBody>
                    <a:bodyPr/>
                    <a:lstStyle/>
                    <a:p>
                      <a:r>
                        <a:rPr lang="en-US" dirty="0" smtClean="0"/>
                        <a:t>OEWG meeting discussed</a:t>
                      </a:r>
                      <a:r>
                        <a:rPr lang="en-US" baseline="0" dirty="0" smtClean="0"/>
                        <a:t> preliminary work on Zero draft</a:t>
                      </a:r>
                      <a:endParaRPr lang="en-US" dirty="0"/>
                    </a:p>
                  </a:txBody>
                  <a:tcPr/>
                </a:tc>
                <a:tc>
                  <a:txBody>
                    <a:bodyPr/>
                    <a:lstStyle/>
                    <a:p>
                      <a:r>
                        <a:rPr lang="en-US" dirty="0" smtClean="0"/>
                        <a:t>Early Nov 2012</a:t>
                      </a:r>
                      <a:endParaRPr lang="en-US" dirty="0"/>
                    </a:p>
                  </a:txBody>
                  <a:tcPr/>
                </a:tc>
              </a:tr>
              <a:tr h="670561">
                <a:tc>
                  <a:txBody>
                    <a:bodyPr/>
                    <a:lstStyle/>
                    <a:p>
                      <a:r>
                        <a:rPr lang="en-US" dirty="0" smtClean="0"/>
                        <a:t>CFS Plenary – endorsed TOR for consultation processes for preparation of Zero Draft</a:t>
                      </a:r>
                      <a:endParaRPr lang="en-US" dirty="0"/>
                    </a:p>
                  </a:txBody>
                  <a:tcPr/>
                </a:tc>
                <a:tc>
                  <a:txBody>
                    <a:bodyPr/>
                    <a:lstStyle/>
                    <a:p>
                      <a:r>
                        <a:rPr lang="en-US" dirty="0" smtClean="0"/>
                        <a:t>Nov 15-20, 2012</a:t>
                      </a:r>
                      <a:endParaRPr lang="en-US" dirty="0"/>
                    </a:p>
                  </a:txBody>
                  <a:tcPr/>
                </a:tc>
              </a:tr>
              <a:tr h="457200">
                <a:tc>
                  <a:txBody>
                    <a:bodyPr/>
                    <a:lstStyle/>
                    <a:p>
                      <a:r>
                        <a:rPr lang="en-US" dirty="0" smtClean="0"/>
                        <a:t>CFS secretariat prepared Zero draft of </a:t>
                      </a:r>
                      <a:r>
                        <a:rPr lang="en-US" dirty="0" err="1" smtClean="0"/>
                        <a:t>rai</a:t>
                      </a:r>
                      <a:endParaRPr lang="en-US" dirty="0"/>
                    </a:p>
                  </a:txBody>
                  <a:tcPr/>
                </a:tc>
                <a:tc>
                  <a:txBody>
                    <a:bodyPr/>
                    <a:lstStyle/>
                    <a:p>
                      <a:r>
                        <a:rPr lang="en-US" dirty="0" smtClean="0"/>
                        <a:t>Nov</a:t>
                      </a:r>
                      <a:r>
                        <a:rPr lang="en-US" baseline="0" dirty="0" smtClean="0"/>
                        <a:t> 2012-Jan 2013</a:t>
                      </a:r>
                      <a:endParaRPr lang="en-US" dirty="0"/>
                    </a:p>
                  </a:txBody>
                  <a:tcPr/>
                </a:tc>
              </a:tr>
              <a:tr h="457200">
                <a:tc>
                  <a:txBody>
                    <a:bodyPr/>
                    <a:lstStyle/>
                    <a:p>
                      <a:r>
                        <a:rPr lang="en-US" dirty="0" smtClean="0"/>
                        <a:t>Zero Draft discussed in OEWG and CSF Bureau</a:t>
                      </a:r>
                      <a:endParaRPr lang="en-US" dirty="0"/>
                    </a:p>
                  </a:txBody>
                  <a:tcPr/>
                </a:tc>
                <a:tc>
                  <a:txBody>
                    <a:bodyPr/>
                    <a:lstStyle/>
                    <a:p>
                      <a:r>
                        <a:rPr lang="en-US" dirty="0" smtClean="0"/>
                        <a:t>Feb 2013</a:t>
                      </a:r>
                      <a:endParaRPr lang="en-US" dirty="0"/>
                    </a:p>
                  </a:txBody>
                  <a:tcPr/>
                </a:tc>
              </a:tr>
              <a:tr h="990600">
                <a:tc>
                  <a:txBody>
                    <a:bodyPr/>
                    <a:lstStyle/>
                    <a:p>
                      <a:r>
                        <a:rPr lang="en-US" dirty="0" smtClean="0"/>
                        <a:t>Regional multi-stakeholder consultations, e-consultations and consultation</a:t>
                      </a:r>
                      <a:r>
                        <a:rPr lang="en-US" baseline="0" dirty="0" smtClean="0"/>
                        <a:t> with existing regional </a:t>
                      </a:r>
                      <a:r>
                        <a:rPr lang="en-US" baseline="0" dirty="0" err="1" smtClean="0"/>
                        <a:t>fora</a:t>
                      </a:r>
                      <a:r>
                        <a:rPr lang="en-US" baseline="0" dirty="0" smtClean="0"/>
                        <a:t>   </a:t>
                      </a:r>
                      <a:endParaRPr lang="en-US" dirty="0"/>
                    </a:p>
                  </a:txBody>
                  <a:tcPr/>
                </a:tc>
                <a:tc>
                  <a:txBody>
                    <a:bodyPr/>
                    <a:lstStyle/>
                    <a:p>
                      <a:r>
                        <a:rPr lang="en-US" dirty="0" smtClean="0"/>
                        <a:t>Feb 2013-Jan</a:t>
                      </a:r>
                      <a:r>
                        <a:rPr lang="en-US" baseline="0" dirty="0" smtClean="0"/>
                        <a:t> 2014</a:t>
                      </a:r>
                      <a:endParaRPr lang="en-US" dirty="0"/>
                    </a:p>
                  </a:txBody>
                  <a:tcPr/>
                </a:tc>
              </a:tr>
              <a:tr h="1524000">
                <a:tc>
                  <a:txBody>
                    <a:bodyPr/>
                    <a:lstStyle/>
                    <a:p>
                      <a:pPr marL="174625" indent="-174625">
                        <a:buFont typeface="Arial"/>
                        <a:buChar char="•"/>
                      </a:pPr>
                      <a:r>
                        <a:rPr lang="en-US" dirty="0" smtClean="0"/>
                        <a:t>OEWG Meeting to provide feedback on   </a:t>
                      </a:r>
                    </a:p>
                    <a:p>
                      <a:pPr marL="95250" indent="-95250"/>
                      <a:r>
                        <a:rPr lang="en-US" dirty="0" smtClean="0"/>
                        <a:t>   Zero Draft and build collective     </a:t>
                      </a:r>
                    </a:p>
                    <a:p>
                      <a:pPr marL="95250" indent="-95250"/>
                      <a:r>
                        <a:rPr lang="en-US" dirty="0" smtClean="0"/>
                        <a:t>   comprehensive understanding of</a:t>
                      </a:r>
                      <a:r>
                        <a:rPr lang="en-US" baseline="0" dirty="0" smtClean="0"/>
                        <a:t> views </a:t>
                      </a:r>
                    </a:p>
                    <a:p>
                      <a:pPr marL="95250" indent="-95250"/>
                      <a:r>
                        <a:rPr lang="en-US" baseline="0" dirty="0" smtClean="0"/>
                        <a:t>   gathered in consultations as input to </a:t>
                      </a:r>
                    </a:p>
                    <a:p>
                      <a:pPr marL="95250" indent="-95250"/>
                      <a:r>
                        <a:rPr lang="en-US" baseline="0" dirty="0" smtClean="0"/>
                        <a:t>   preparation of Draft One</a:t>
                      </a:r>
                      <a:endParaRPr lang="en-US" dirty="0"/>
                    </a:p>
                  </a:txBody>
                  <a:tcPr/>
                </a:tc>
                <a:tc>
                  <a:txBody>
                    <a:bodyPr/>
                    <a:lstStyle/>
                    <a:p>
                      <a:r>
                        <a:rPr lang="en-US" dirty="0" smtClean="0"/>
                        <a:t>May 16-17, 2013</a:t>
                      </a:r>
                      <a:endParaRPr lang="en-US" dirty="0"/>
                    </a:p>
                  </a:txBody>
                  <a:tcPr/>
                </a:tc>
              </a:tr>
              <a:tr h="685800">
                <a:tc>
                  <a:txBody>
                    <a:bodyPr/>
                    <a:lstStyle/>
                    <a:p>
                      <a:pPr marL="174625" indent="-174625">
                        <a:buFont typeface="Arial"/>
                        <a:buChar char="•"/>
                      </a:pPr>
                      <a:r>
                        <a:rPr lang="en-US" dirty="0" smtClean="0"/>
                        <a:t>CFS Session 40 – Review</a:t>
                      </a:r>
                      <a:r>
                        <a:rPr lang="en-US" baseline="0" dirty="0" smtClean="0"/>
                        <a:t> and Progress Report   </a:t>
                      </a:r>
                    </a:p>
                    <a:p>
                      <a:r>
                        <a:rPr lang="en-US" baseline="0" dirty="0" smtClean="0"/>
                        <a:t>    Discussion</a:t>
                      </a:r>
                      <a:endParaRPr lang="en-US" dirty="0"/>
                    </a:p>
                  </a:txBody>
                  <a:tcPr/>
                </a:tc>
                <a:tc>
                  <a:txBody>
                    <a:bodyPr/>
                    <a:lstStyle/>
                    <a:p>
                      <a:r>
                        <a:rPr lang="en-US" dirty="0" smtClean="0"/>
                        <a:t>Nov</a:t>
                      </a:r>
                      <a:r>
                        <a:rPr lang="en-US" baseline="0" dirty="0" smtClean="0"/>
                        <a:t> 7-11, 2013</a:t>
                      </a:r>
                      <a:endParaRPr lang="en-US" dirty="0"/>
                    </a:p>
                  </a:txBody>
                  <a:tcPr/>
                </a:tc>
              </a:tr>
            </a:tbl>
          </a:graphicData>
        </a:graphic>
      </p:graphicFrame>
    </p:spTree>
    <p:extLst>
      <p:ext uri="{BB962C8B-B14F-4D97-AF65-F5344CB8AC3E}">
        <p14:creationId xmlns:p14="http://schemas.microsoft.com/office/powerpoint/2010/main" val="391086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82434" cy="609600"/>
          </a:xfrm>
        </p:spPr>
        <p:txBody>
          <a:bodyPr>
            <a:normAutofit fontScale="90000"/>
          </a:bodyPr>
          <a:lstStyle/>
          <a:p>
            <a:r>
              <a:rPr lang="en-US" dirty="0" smtClean="0"/>
              <a:t>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759949"/>
              </p:ext>
            </p:extLst>
          </p:nvPr>
        </p:nvGraphicFramePr>
        <p:xfrm>
          <a:off x="609600" y="1295399"/>
          <a:ext cx="7848600" cy="2982154"/>
        </p:xfrm>
        <a:graphic>
          <a:graphicData uri="http://schemas.openxmlformats.org/drawingml/2006/table">
            <a:tbl>
              <a:tblPr firstRow="1" bandRow="1">
                <a:tableStyleId>{5C22544A-7EE6-4342-B048-85BDC9FD1C3A}</a:tableStyleId>
              </a:tblPr>
              <a:tblGrid>
                <a:gridCol w="5486400"/>
                <a:gridCol w="2362200"/>
              </a:tblGrid>
              <a:tr h="339504">
                <a:tc>
                  <a:txBody>
                    <a:bodyPr/>
                    <a:lstStyle/>
                    <a:p>
                      <a:r>
                        <a:rPr lang="en-US" dirty="0" smtClean="0"/>
                        <a:t>Tasks</a:t>
                      </a:r>
                      <a:endParaRPr lang="en-US" dirty="0"/>
                    </a:p>
                  </a:txBody>
                  <a:tcPr/>
                </a:tc>
                <a:tc>
                  <a:txBody>
                    <a:bodyPr/>
                    <a:lstStyle/>
                    <a:p>
                      <a:endParaRPr lang="en-US"/>
                    </a:p>
                  </a:txBody>
                  <a:tcPr/>
                </a:tc>
              </a:tr>
              <a:tr h="516280">
                <a:tc>
                  <a:txBody>
                    <a:bodyPr/>
                    <a:lstStyle/>
                    <a:p>
                      <a:r>
                        <a:rPr lang="en-US" dirty="0" smtClean="0"/>
                        <a:t>CSF Secretariat to prepare Draft One</a:t>
                      </a:r>
                      <a:endParaRPr lang="en-US" dirty="0"/>
                    </a:p>
                  </a:txBody>
                  <a:tcPr/>
                </a:tc>
                <a:tc>
                  <a:txBody>
                    <a:bodyPr/>
                    <a:lstStyle/>
                    <a:p>
                      <a:r>
                        <a:rPr lang="en-US" dirty="0" smtClean="0"/>
                        <a:t>Up to Feb 2014</a:t>
                      </a:r>
                      <a:endParaRPr lang="en-US" dirty="0"/>
                    </a:p>
                  </a:txBody>
                  <a:tcPr/>
                </a:tc>
              </a:tr>
              <a:tr h="791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Draft One to be discussed in OEWG and CSF Bureau</a:t>
                      </a:r>
                    </a:p>
                  </a:txBody>
                  <a:tcPr/>
                </a:tc>
                <a:tc>
                  <a:txBody>
                    <a:bodyPr/>
                    <a:lstStyle/>
                    <a:p>
                      <a:r>
                        <a:rPr lang="en-US" dirty="0" smtClean="0"/>
                        <a:t>March 2014</a:t>
                      </a:r>
                      <a:endParaRPr lang="en-US" dirty="0"/>
                    </a:p>
                  </a:txBody>
                  <a:tcPr/>
                </a:tc>
              </a:tr>
              <a:tr h="791917">
                <a:tc>
                  <a:txBody>
                    <a:bodyPr/>
                    <a:lstStyle/>
                    <a:p>
                      <a:r>
                        <a:rPr lang="en-US" dirty="0" smtClean="0"/>
                        <a:t>Global meeting to be held in Rome to negotiate final version</a:t>
                      </a:r>
                      <a:endParaRPr lang="en-US" dirty="0"/>
                    </a:p>
                  </a:txBody>
                  <a:tcPr/>
                </a:tc>
                <a:tc>
                  <a:txBody>
                    <a:bodyPr/>
                    <a:lstStyle/>
                    <a:p>
                      <a:r>
                        <a:rPr lang="en-US" dirty="0" smtClean="0"/>
                        <a:t>June/July 2014</a:t>
                      </a:r>
                      <a:endParaRPr lang="en-US" dirty="0"/>
                    </a:p>
                  </a:txBody>
                  <a:tcPr/>
                </a:tc>
              </a:tr>
              <a:tr h="516280">
                <a:tc>
                  <a:txBody>
                    <a:bodyPr/>
                    <a:lstStyle/>
                    <a:p>
                      <a:r>
                        <a:rPr lang="en-US" dirty="0" err="1" smtClean="0"/>
                        <a:t>rai</a:t>
                      </a:r>
                      <a:r>
                        <a:rPr lang="en-US" baseline="0" dirty="0" smtClean="0"/>
                        <a:t> P</a:t>
                      </a:r>
                      <a:r>
                        <a:rPr lang="en-US" dirty="0" smtClean="0"/>
                        <a:t>rinciples to be endorsed to CSF Plenary</a:t>
                      </a:r>
                      <a:endParaRPr lang="en-US" dirty="0"/>
                    </a:p>
                  </a:txBody>
                  <a:tcPr/>
                </a:tc>
                <a:tc>
                  <a:txBody>
                    <a:bodyPr/>
                    <a:lstStyle/>
                    <a:p>
                      <a:r>
                        <a:rPr lang="en-US" dirty="0" smtClean="0"/>
                        <a:t>October 2014</a:t>
                      </a:r>
                      <a:endParaRPr lang="en-US" dirty="0"/>
                    </a:p>
                  </a:txBody>
                  <a:tcPr/>
                </a:tc>
              </a:tr>
            </a:tbl>
          </a:graphicData>
        </a:graphic>
      </p:graphicFrame>
    </p:spTree>
    <p:extLst>
      <p:ext uri="{BB962C8B-B14F-4D97-AF65-F5344CB8AC3E}">
        <p14:creationId xmlns:p14="http://schemas.microsoft.com/office/powerpoint/2010/main" val="2922750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38510" cy="1143000"/>
          </a:xfrm>
        </p:spPr>
        <p:txBody>
          <a:bodyPr>
            <a:noAutofit/>
          </a:bodyPr>
          <a:lstStyle/>
          <a:p>
            <a:r>
              <a:rPr lang="en-US" sz="3200" b="1" dirty="0" smtClean="0">
                <a:solidFill>
                  <a:srgbClr val="FF0000"/>
                </a:solidFill>
              </a:rPr>
              <a:t>Zero Draft: </a:t>
            </a:r>
            <a:r>
              <a:rPr lang="en-US" sz="3200" dirty="0" smtClean="0"/>
              <a:t>Principles of Responsible Agriculture Investments</a:t>
            </a:r>
            <a:endParaRPr lang="en-US" sz="3200" dirty="0"/>
          </a:p>
        </p:txBody>
      </p:sp>
      <p:sp>
        <p:nvSpPr>
          <p:cNvPr id="3" name="Content Placeholder 2"/>
          <p:cNvSpPr>
            <a:spLocks noGrp="1"/>
          </p:cNvSpPr>
          <p:nvPr>
            <p:ph idx="1"/>
          </p:nvPr>
        </p:nvSpPr>
        <p:spPr>
          <a:xfrm>
            <a:off x="1043492" y="2514600"/>
            <a:ext cx="7567108" cy="3733800"/>
          </a:xfrm>
        </p:spPr>
        <p:txBody>
          <a:bodyPr>
            <a:normAutofit/>
          </a:bodyPr>
          <a:lstStyle/>
          <a:p>
            <a:pPr marL="68580" indent="0">
              <a:buNone/>
            </a:pPr>
            <a:r>
              <a:rPr lang="en-US" b="1" dirty="0" smtClean="0"/>
              <a:t>Part I: IMPACTS </a:t>
            </a:r>
            <a:r>
              <a:rPr lang="en-US" b="1" dirty="0"/>
              <a:t>OF AGRICULTURAL </a:t>
            </a:r>
            <a:r>
              <a:rPr lang="en-US" b="1" dirty="0" smtClean="0"/>
              <a:t>INVESTMENT</a:t>
            </a:r>
            <a:endParaRPr lang="en-US" dirty="0"/>
          </a:p>
          <a:p>
            <a:r>
              <a:rPr lang="en-US" dirty="0" smtClean="0"/>
              <a:t>enhances </a:t>
            </a:r>
            <a:r>
              <a:rPr lang="en-US" dirty="0"/>
              <a:t>food security and nutrition for </a:t>
            </a:r>
            <a:r>
              <a:rPr lang="en-US" dirty="0" smtClean="0"/>
              <a:t>all</a:t>
            </a:r>
          </a:p>
          <a:p>
            <a:r>
              <a:rPr lang="en-US" dirty="0"/>
              <a:t>is environmentally </a:t>
            </a:r>
            <a:r>
              <a:rPr lang="en-US" dirty="0" smtClean="0"/>
              <a:t>sustainable</a:t>
            </a:r>
          </a:p>
          <a:p>
            <a:r>
              <a:rPr lang="en-US" dirty="0"/>
              <a:t>sustains or improves livelihoods and sets in motion inclusive </a:t>
            </a:r>
            <a:r>
              <a:rPr lang="en-US" dirty="0" smtClean="0"/>
              <a:t>growth</a:t>
            </a:r>
          </a:p>
          <a:p>
            <a:r>
              <a:rPr lang="en-US" dirty="0"/>
              <a:t>respects cultural norms, is compatible with universal human rights and is considered legitimate by relevant </a:t>
            </a:r>
            <a:r>
              <a:rPr lang="en-US" dirty="0" smtClean="0"/>
              <a:t>stakeholders </a:t>
            </a:r>
            <a:endParaRPr lang="en-US" dirty="0"/>
          </a:p>
          <a:p>
            <a:endParaRPr lang="en-US" dirty="0"/>
          </a:p>
          <a:p>
            <a:endParaRPr lang="en-US" dirty="0"/>
          </a:p>
        </p:txBody>
      </p:sp>
    </p:spTree>
    <p:extLst>
      <p:ext uri="{BB962C8B-B14F-4D97-AF65-F5344CB8AC3E}">
        <p14:creationId xmlns:p14="http://schemas.microsoft.com/office/powerpoint/2010/main" val="3905687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620000" cy="5486400"/>
          </a:xfrm>
        </p:spPr>
        <p:txBody>
          <a:bodyPr>
            <a:normAutofit fontScale="92500" lnSpcReduction="20000"/>
          </a:bodyPr>
          <a:lstStyle/>
          <a:p>
            <a:pPr marL="68580" indent="0">
              <a:buNone/>
            </a:pPr>
            <a:r>
              <a:rPr lang="en-US" b="1" dirty="0" smtClean="0"/>
              <a:t>Part II: IN </a:t>
            </a:r>
            <a:r>
              <a:rPr lang="en-US" b="1" dirty="0"/>
              <a:t>SUPPORT OF ENABLING ENVIRONMENT</a:t>
            </a:r>
            <a:endParaRPr lang="en-US" dirty="0"/>
          </a:p>
          <a:p>
            <a:endParaRPr lang="en-US" dirty="0"/>
          </a:p>
          <a:p>
            <a:r>
              <a:rPr lang="en-US" dirty="0" smtClean="0"/>
              <a:t>supported </a:t>
            </a:r>
            <a:r>
              <a:rPr lang="en-US" dirty="0"/>
              <a:t>by enabling, facilitating, and regulatory structures based on internationally-recognized good governance principles.</a:t>
            </a:r>
          </a:p>
          <a:p>
            <a:r>
              <a:rPr lang="en-US" dirty="0" smtClean="0"/>
              <a:t>supported </a:t>
            </a:r>
            <a:r>
              <a:rPr lang="en-US" dirty="0"/>
              <a:t>by policies and legislations consistent with each other, and addressing all aspects of responsible investment as described in this document</a:t>
            </a:r>
            <a:r>
              <a:rPr lang="en-US" dirty="0" smtClean="0"/>
              <a:t>.</a:t>
            </a:r>
            <a:endParaRPr lang="en-US" dirty="0"/>
          </a:p>
          <a:p>
            <a:r>
              <a:rPr lang="en-US" dirty="0" smtClean="0"/>
              <a:t>affects </a:t>
            </a:r>
            <a:r>
              <a:rPr lang="en-US" dirty="0"/>
              <a:t>local communities requires active, free, informed, and effective participation of stakeholders</a:t>
            </a:r>
            <a:r>
              <a:rPr lang="en-US" dirty="0" smtClean="0"/>
              <a:t>.</a:t>
            </a:r>
            <a:endParaRPr lang="en-US" dirty="0"/>
          </a:p>
          <a:p>
            <a:r>
              <a:rPr lang="en-US" dirty="0" smtClean="0"/>
              <a:t>accompanied </a:t>
            </a:r>
            <a:r>
              <a:rPr lang="en-US" dirty="0"/>
              <a:t>by mechanisms for regular review and improvement of agricultural investment-related governance instruments </a:t>
            </a:r>
            <a:endParaRPr lang="en-US" dirty="0" smtClean="0"/>
          </a:p>
          <a:p>
            <a:r>
              <a:rPr lang="en-US" dirty="0" smtClean="0"/>
              <a:t>accompanied </a:t>
            </a:r>
            <a:r>
              <a:rPr lang="en-US" dirty="0"/>
              <a:t>by non-discriminatory access to justice grievance procedures and fair and effective remedy mechanisms.</a:t>
            </a:r>
          </a:p>
          <a:p>
            <a:pPr marL="68580" indent="0">
              <a:buNone/>
            </a:pPr>
            <a:endParaRPr lang="en-US" dirty="0" smtClean="0"/>
          </a:p>
          <a:p>
            <a:endParaRPr lang="en-US" dirty="0"/>
          </a:p>
        </p:txBody>
      </p:sp>
    </p:spTree>
    <p:extLst>
      <p:ext uri="{BB962C8B-B14F-4D97-AF65-F5344CB8AC3E}">
        <p14:creationId xmlns:p14="http://schemas.microsoft.com/office/powerpoint/2010/main" val="149514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2621</TotalTime>
  <Words>1665</Words>
  <Application>Microsoft Macintosh PowerPoint</Application>
  <PresentationFormat>On-screen Show (4:3)</PresentationFormat>
  <Paragraphs>219</Paragraphs>
  <Slides>38</Slides>
  <Notes>10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Initiatives on Increasing Farmer’s Market Power  </vt:lpstr>
      <vt:lpstr>Content of Presentation</vt:lpstr>
      <vt:lpstr>Committee on World Food Security (CFS) </vt:lpstr>
      <vt:lpstr>Principles for Responsible Agriculture Investments</vt:lpstr>
      <vt:lpstr>Principles for Responsible Agriculture Investments</vt:lpstr>
      <vt:lpstr>Process</vt:lpstr>
      <vt:lpstr>Process</vt:lpstr>
      <vt:lpstr>Zero Draft: Principles of Responsible Agriculture Investments</vt:lpstr>
      <vt:lpstr>PowerPoint Presentation</vt:lpstr>
      <vt:lpstr>PowerPoint Presentation</vt:lpstr>
      <vt:lpstr>PowerPoint Presentation</vt:lpstr>
      <vt:lpstr>Objective</vt:lpstr>
      <vt:lpstr>Consultations 2009 – 2010</vt:lpstr>
      <vt:lpstr>Negotiations 2011 - 2012 </vt:lpstr>
      <vt:lpstr>Endorsement – May 2012    </vt:lpstr>
      <vt:lpstr>Local Initiatives</vt:lpstr>
      <vt:lpstr>PowerPoint Presentation</vt:lpstr>
      <vt:lpstr>Capacity Building of Small Farmers in Entrepreneurship Development and Market Access</vt:lpstr>
      <vt:lpstr>Project Overall Development Objective:</vt:lpstr>
      <vt:lpstr>IMPACT</vt:lpstr>
      <vt:lpstr>OUTCOME</vt:lpstr>
      <vt:lpstr>Output 1: Heightened awareness of policy makers and program managers </vt:lpstr>
      <vt:lpstr>Output 2: Developed capacity of extension service workers </vt:lpstr>
      <vt:lpstr>Output 3: Developed capacity of smallholder farmers and farmer groups </vt:lpstr>
      <vt:lpstr>Output 4: Established linkages between farmers, private agricultural service providers, financial institutions and market outlets</vt:lpstr>
      <vt:lpstr>Project Main Strategy</vt:lpstr>
      <vt:lpstr>What is a Farm Business School?</vt:lpstr>
      <vt:lpstr>What is a Farm Business School?</vt:lpstr>
      <vt:lpstr>What is a Farm Business School?</vt:lpstr>
      <vt:lpstr>   What is a Farm Business School? </vt:lpstr>
      <vt:lpstr>FBS Objectives at farm level</vt:lpstr>
      <vt:lpstr>Fundamental principles to be observed in FBS:</vt:lpstr>
      <vt:lpstr>FBS Processes:</vt:lpstr>
      <vt:lpstr>FBS Processes:</vt:lpstr>
      <vt:lpstr>FBS Processes:</vt:lpstr>
      <vt:lpstr>FBS Processes:</vt:lpstr>
      <vt:lpstr>Characteristics: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Building of Small Farmers in Entrepreneurship Development and Market Access</dc:title>
  <dc:creator>Anna</dc:creator>
  <cp:lastModifiedBy>a.gomer tumbali</cp:lastModifiedBy>
  <cp:revision>81</cp:revision>
  <cp:lastPrinted>2012-09-21T00:11:24Z</cp:lastPrinted>
  <dcterms:created xsi:type="dcterms:W3CDTF">2012-09-17T05:43:29Z</dcterms:created>
  <dcterms:modified xsi:type="dcterms:W3CDTF">2013-05-10T02:33:44Z</dcterms:modified>
</cp:coreProperties>
</file>