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87" r:id="rId3"/>
    <p:sldId id="288" r:id="rId4"/>
    <p:sldId id="291" r:id="rId5"/>
    <p:sldId id="344" r:id="rId6"/>
    <p:sldId id="327" r:id="rId7"/>
    <p:sldId id="294" r:id="rId8"/>
    <p:sldId id="296" r:id="rId9"/>
    <p:sldId id="295" r:id="rId10"/>
    <p:sldId id="312" r:id="rId11"/>
    <p:sldId id="281" r:id="rId12"/>
    <p:sldId id="283" r:id="rId13"/>
    <p:sldId id="265" r:id="rId14"/>
    <p:sldId id="262" r:id="rId15"/>
    <p:sldId id="329" r:id="rId16"/>
    <p:sldId id="345" r:id="rId17"/>
    <p:sldId id="323" r:id="rId18"/>
    <p:sldId id="331" r:id="rId19"/>
    <p:sldId id="332" r:id="rId20"/>
    <p:sldId id="339" r:id="rId21"/>
    <p:sldId id="343" r:id="rId22"/>
    <p:sldId id="258" r:id="rId23"/>
    <p:sldId id="340" r:id="rId24"/>
    <p:sldId id="341" r:id="rId25"/>
    <p:sldId id="342" r:id="rId26"/>
    <p:sldId id="28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38" autoAdjust="0"/>
  </p:normalViewPr>
  <p:slideViewPr>
    <p:cSldViewPr>
      <p:cViewPr>
        <p:scale>
          <a:sx n="54" d="100"/>
          <a:sy n="54" d="100"/>
        </p:scale>
        <p:origin x="-1836"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0A7ECB-E7EC-AE46-823E-005861EDC471}" type="datetimeFigureOut">
              <a:rPr lang="en-US" smtClean="0"/>
              <a:pPr/>
              <a:t>2/10/2015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B4D9DE-02DB-7345-BAE7-F7A5134A512C}" type="slidenum">
              <a:rPr lang="en-US" smtClean="0"/>
              <a:pPr/>
              <a:t>‹#›</a:t>
            </a:fld>
            <a:endParaRPr lang="en-US"/>
          </a:p>
        </p:txBody>
      </p:sp>
    </p:spTree>
    <p:extLst>
      <p:ext uri="{BB962C8B-B14F-4D97-AF65-F5344CB8AC3E}">
        <p14:creationId xmlns:p14="http://schemas.microsoft.com/office/powerpoint/2010/main" val="17924268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0D9032-DD9A-7745-8226-888C57472A71}" type="datetimeFigureOut">
              <a:rPr lang="en-US" smtClean="0"/>
              <a:pPr/>
              <a:t>2/10/2015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08EBF-44A5-394E-84B9-01CB89D7904F}" type="slidenum">
              <a:rPr lang="en-US" smtClean="0"/>
              <a:pPr/>
              <a:t>‹#›</a:t>
            </a:fld>
            <a:endParaRPr lang="en-US"/>
          </a:p>
        </p:txBody>
      </p:sp>
    </p:spTree>
    <p:extLst>
      <p:ext uri="{BB962C8B-B14F-4D97-AF65-F5344CB8AC3E}">
        <p14:creationId xmlns:p14="http://schemas.microsoft.com/office/powerpoint/2010/main" val="75922651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afternoon</a:t>
            </a:r>
            <a:r>
              <a:rPr lang="en-US" baseline="0" dirty="0" smtClean="0"/>
              <a:t> to everyone. We thank </a:t>
            </a:r>
            <a:r>
              <a:rPr lang="en-US" baseline="0" dirty="0" smtClean="0">
                <a:solidFill>
                  <a:srgbClr val="FF0000"/>
                </a:solidFill>
              </a:rPr>
              <a:t>SEARCA and all the sponsors of this event</a:t>
            </a:r>
            <a:r>
              <a:rPr lang="en-US" baseline="0" dirty="0" smtClean="0"/>
              <a:t> for giving us the opportunity to share with you some of the efforts of our organizations to attract the youth in agriculture. </a:t>
            </a:r>
          </a:p>
          <a:p>
            <a:endParaRPr lang="en-US" baseline="0" dirty="0" smtClean="0"/>
          </a:p>
          <a:p>
            <a:r>
              <a:rPr lang="en-US" baseline="0" dirty="0" smtClean="0"/>
              <a:t>I am Ana </a:t>
            </a:r>
            <a:r>
              <a:rPr lang="en-US" baseline="0" dirty="0" err="1" smtClean="0"/>
              <a:t>Sibayan</a:t>
            </a:r>
            <a:r>
              <a:rPr lang="en-US" baseline="0" dirty="0" smtClean="0"/>
              <a:t>, a young farmer from Mindoro Philippines. A member of </a:t>
            </a:r>
            <a:r>
              <a:rPr lang="en-US" baseline="0" dirty="0" err="1" smtClean="0"/>
              <a:t>Pakisama</a:t>
            </a:r>
            <a:r>
              <a:rPr lang="en-US" baseline="0" dirty="0" smtClean="0"/>
              <a:t>, which is a national federation of farmers organizations in the country. </a:t>
            </a:r>
            <a:r>
              <a:rPr lang="en-US" baseline="0" dirty="0" err="1" smtClean="0"/>
              <a:t>Pakisama</a:t>
            </a:r>
            <a:r>
              <a:rPr lang="en-US" baseline="0" dirty="0" smtClean="0"/>
              <a:t> is a member of the Asian Farmers Association ( AFA) , a regional organization of national farmers organizations, currently with 17 member organizations in 13 countries, representing 12 million small scale women and men farmers and producers. </a:t>
            </a:r>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a:t>
            </a:fld>
            <a:endParaRPr lang="en-US"/>
          </a:p>
        </p:txBody>
      </p:sp>
    </p:spTree>
    <p:extLst>
      <p:ext uri="{BB962C8B-B14F-4D97-AF65-F5344CB8AC3E}">
        <p14:creationId xmlns:p14="http://schemas.microsoft.com/office/powerpoint/2010/main" val="3432207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Muhammad </a:t>
            </a:r>
            <a:r>
              <a:rPr lang="en-US" sz="1200" b="0" dirty="0" err="1" smtClean="0"/>
              <a:t>Rifai</a:t>
            </a:r>
            <a:r>
              <a:rPr lang="en-US" sz="1200" b="0" dirty="0" smtClean="0"/>
              <a:t> (31 </a:t>
            </a:r>
            <a:r>
              <a:rPr lang="en-US" sz="1200" b="0" dirty="0" err="1" smtClean="0"/>
              <a:t>yrs</a:t>
            </a:r>
            <a:r>
              <a:rPr lang="en-US" sz="1200" b="0" dirty="0" smtClean="0"/>
              <a:t>) is a young  farmer entrepreneur developing quality corn seeds  since 2009,  working </a:t>
            </a:r>
            <a:r>
              <a:rPr lang="id-ID" sz="1200" b="0" dirty="0" smtClean="0">
                <a:ea typeface="Calibri"/>
                <a:cs typeface="Calibri"/>
              </a:rPr>
              <a:t>with Indonesia Peasant Alliance (Aliansi Petani Indonesia</a:t>
            </a:r>
            <a:r>
              <a:rPr lang="en-US" sz="1200" b="0" dirty="0" smtClean="0">
                <a:ea typeface="Calibri"/>
                <a:cs typeface="Calibri"/>
              </a:rPr>
              <a:t> </a:t>
            </a:r>
            <a:r>
              <a:rPr lang="id-ID" sz="1200" b="0" dirty="0" smtClean="0">
                <a:ea typeface="Calibri"/>
                <a:cs typeface="Calibri"/>
              </a:rPr>
              <a:t>or API</a:t>
            </a:r>
            <a:r>
              <a:rPr lang="id-ID" sz="1200" b="1" dirty="0" smtClean="0">
                <a:ea typeface="Calibri"/>
                <a:cs typeface="Calibri"/>
              </a:rPr>
              <a:t>) . </a:t>
            </a:r>
            <a:r>
              <a:rPr lang="id-ID" sz="1200" b="0" dirty="0" smtClean="0">
                <a:ea typeface="Calibri"/>
                <a:cs typeface="Calibri"/>
              </a:rPr>
              <a:t>He developed quality</a:t>
            </a:r>
            <a:r>
              <a:rPr lang="id-ID" sz="1200" b="0" baseline="0" dirty="0" smtClean="0">
                <a:ea typeface="Calibri"/>
                <a:cs typeface="Calibri"/>
              </a:rPr>
              <a:t> local seeds from cross breeding in his hometown Brasilian, Mexican and Indonesian corn, seeds which were exchanged to him during an international conference he attended. </a:t>
            </a:r>
          </a:p>
          <a:p>
            <a:pPr marL="0" marR="0" indent="0" algn="l" defTabSz="457200" rtl="0" eaLnBrk="1" fontAlgn="auto" latinLnBrk="0" hangingPunct="1">
              <a:lnSpc>
                <a:spcPct val="100000"/>
              </a:lnSpc>
              <a:spcBef>
                <a:spcPts val="0"/>
              </a:spcBef>
              <a:spcAft>
                <a:spcPts val="0"/>
              </a:spcAft>
              <a:buClrTx/>
              <a:buSzTx/>
              <a:buFontTx/>
              <a:buNone/>
              <a:tabLst/>
              <a:defRPr/>
            </a:pPr>
            <a:endParaRPr lang="id-ID" sz="1200" b="0" baseline="0" dirty="0" smtClean="0">
              <a:ea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err="1" smtClean="0"/>
              <a:t>Rifai</a:t>
            </a:r>
            <a:r>
              <a:rPr lang="en-US" sz="1200" b="0" dirty="0" smtClean="0"/>
              <a:t> has been s</a:t>
            </a:r>
            <a:r>
              <a:rPr lang="id-ID" sz="1200" b="0" dirty="0" smtClean="0"/>
              <a:t>haring this knowledge among </a:t>
            </a:r>
            <a:r>
              <a:rPr lang="en-US" sz="1200" b="0" dirty="0" smtClean="0"/>
              <a:t>young and elder </a:t>
            </a:r>
            <a:r>
              <a:rPr lang="id-ID" sz="1200" b="0" dirty="0" smtClean="0"/>
              <a:t>farmers through “musyawarah” or popular discussion</a:t>
            </a:r>
            <a:r>
              <a:rPr lang="en-US" sz="1200" b="0" dirty="0" smtClean="0"/>
              <a:t>.  He has also been gaining customers by selling his locally-developed seeds which is of same quality  but is  70% cheaper than private company seeds.</a:t>
            </a:r>
          </a:p>
          <a:p>
            <a:pPr marL="0" marR="0" indent="0" algn="l" defTabSz="457200" rtl="0" eaLnBrk="1" fontAlgn="auto" latinLnBrk="0" hangingPunct="1">
              <a:lnSpc>
                <a:spcPct val="100000"/>
              </a:lnSpc>
              <a:spcBef>
                <a:spcPts val="0"/>
              </a:spcBef>
              <a:spcAft>
                <a:spcPts val="0"/>
              </a:spcAft>
              <a:buClrTx/>
              <a:buSzTx/>
              <a:buFontTx/>
              <a:buNone/>
              <a:tabLst/>
              <a:defRPr/>
            </a:pPr>
            <a:endParaRPr lang="id-ID" sz="1200" b="0" dirty="0" smtClean="0">
              <a:ea typeface="Calibri"/>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10</a:t>
            </a:fld>
            <a:endParaRPr lang="en-US"/>
          </a:p>
        </p:txBody>
      </p:sp>
    </p:spTree>
    <p:extLst>
      <p:ext uri="{BB962C8B-B14F-4D97-AF65-F5344CB8AC3E}">
        <p14:creationId xmlns:p14="http://schemas.microsoft.com/office/powerpoint/2010/main" val="2038177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Jon Sarmiento (40 </a:t>
            </a:r>
            <a:r>
              <a:rPr lang="en-US" sz="1200" b="0" dirty="0" err="1" smtClean="0"/>
              <a:t>yrs</a:t>
            </a:r>
            <a:r>
              <a:rPr lang="en-US" sz="1200" b="0" dirty="0" smtClean="0"/>
              <a:t> old ) is a farmer-technician-</a:t>
            </a:r>
            <a:r>
              <a:rPr lang="en-US" sz="1200" b="0" dirty="0" err="1" smtClean="0"/>
              <a:t>extensionist</a:t>
            </a:r>
            <a:r>
              <a:rPr lang="en-US" sz="1200" b="0" dirty="0" smtClean="0"/>
              <a:t> practicing Integrated, Diversified, Organic Farming System  (IDOFS) with Farm Planning.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t>One training activity which Jon organizes is Y.E.S. camp   (Youth. Ecology. Sustainable Agriculture) for young farmers.  His learning farm is accredited by Agriculture Department,  and the core thrust of PAKISAMA’s Sustainable Agriculture Program is IDOFS.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11</a:t>
            </a:fld>
            <a:endParaRPr lang="en-US"/>
          </a:p>
        </p:txBody>
      </p:sp>
    </p:spTree>
    <p:extLst>
      <p:ext uri="{BB962C8B-B14F-4D97-AF65-F5344CB8AC3E}">
        <p14:creationId xmlns:p14="http://schemas.microsoft.com/office/powerpoint/2010/main" val="480219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One of Jon’s trainees is  myself (21 </a:t>
            </a:r>
            <a:r>
              <a:rPr kumimoji="0" lang="en-US" sz="1200" b="0" i="0" u="none" strike="noStrike" kern="1200" cap="none" spc="0" normalizeH="0" baseline="0" noProof="0" dirty="0" err="1" smtClean="0">
                <a:ln>
                  <a:noFill/>
                </a:ln>
                <a:solidFill>
                  <a:schemeClr val="tx1"/>
                </a:solidFill>
                <a:effectLst/>
                <a:uLnTx/>
                <a:uFillTx/>
                <a:latin typeface="+mn-lt"/>
                <a:ea typeface="+mn-ea"/>
                <a:cs typeface="+mn-cs"/>
              </a:rPr>
              <a:t>yrs</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200" b="0" i="0" u="none" strike="noStrike" kern="1200" cap="none" spc="0" normalizeH="0" noProof="0" dirty="0" smtClean="0">
                <a:ln>
                  <a:noFill/>
                </a:ln>
                <a:solidFill>
                  <a:schemeClr val="tx1"/>
                </a:solidFill>
                <a:effectLst/>
                <a:uLnTx/>
                <a:uFillTx/>
                <a:latin typeface="+mn-lt"/>
                <a:ea typeface="+mn-ea"/>
                <a:cs typeface="+mn-cs"/>
              </a:rPr>
              <a:t>  I am a</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daughter of a farmer couple</a:t>
            </a:r>
            <a:r>
              <a:rPr kumimoji="0" lang="en-US" sz="1200" b="0" i="0" u="none" strike="noStrike" kern="1200" cap="none" spc="0" normalizeH="0" noProof="0" dirty="0" smtClean="0">
                <a:ln>
                  <a:noFill/>
                </a:ln>
                <a:solidFill>
                  <a:schemeClr val="tx1"/>
                </a:solidFill>
                <a:effectLst/>
                <a:uLnTx/>
                <a:uFillTx/>
                <a:latin typeface="+mn-lt"/>
                <a:ea typeface="+mn-ea"/>
                <a:cs typeface="+mn-cs"/>
              </a:rPr>
              <a:t> who finished a commercial cooking course.  But </a:t>
            </a:r>
            <a:r>
              <a:rPr lang="en-US" sz="1200" b="0" dirty="0" smtClean="0"/>
              <a:t>I</a:t>
            </a:r>
            <a:r>
              <a:rPr kumimoji="0" lang="en-US" sz="1200" b="0" i="0" u="none" strike="noStrike" kern="1200" cap="none" spc="0" normalizeH="0" noProof="0" dirty="0" smtClean="0">
                <a:ln>
                  <a:noFill/>
                </a:ln>
                <a:solidFill>
                  <a:schemeClr val="tx1"/>
                </a:solidFill>
                <a:effectLst/>
                <a:uLnTx/>
                <a:uFillTx/>
                <a:latin typeface="+mn-lt"/>
                <a:ea typeface="+mn-ea"/>
                <a:cs typeface="+mn-cs"/>
              </a:rPr>
              <a:t> love farming and I dreamed to have my own farm and manage my own farm business.  After IDOFS training, I  started </a:t>
            </a:r>
            <a:r>
              <a:rPr lang="en-US" sz="1200" b="0" dirty="0" err="1" smtClean="0"/>
              <a:t>vermi</a:t>
            </a:r>
            <a:r>
              <a:rPr lang="en-US" sz="1200" b="0" dirty="0" smtClean="0"/>
              <a:t> composting, building a fishpond, making a vegetable garden, and raising free range chicken in a 2,500 </a:t>
            </a:r>
            <a:r>
              <a:rPr lang="en-US" sz="1200" b="0" dirty="0" err="1" smtClean="0"/>
              <a:t>sqm</a:t>
            </a:r>
            <a:r>
              <a:rPr lang="en-US" sz="1200" b="0" dirty="0" smtClean="0"/>
              <a:t> farm. I am now training other young farmers in our neighborhood on IDOFS. </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12</a:t>
            </a:fld>
            <a:endParaRPr lang="en-US"/>
          </a:p>
        </p:txBody>
      </p:sp>
    </p:spTree>
    <p:extLst>
      <p:ext uri="{BB962C8B-B14F-4D97-AF65-F5344CB8AC3E}">
        <p14:creationId xmlns:p14="http://schemas.microsoft.com/office/powerpoint/2010/main" val="1425766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Vietnam Farmer’s Union has a youth committee  that is represented in leadership structure</a:t>
            </a:r>
          </a:p>
          <a:p>
            <a:r>
              <a:rPr lang="en-US" dirty="0" smtClean="0"/>
              <a:t>Government program : “green summer” where y</a:t>
            </a:r>
            <a:r>
              <a:rPr lang="en-PH" dirty="0" smtClean="0"/>
              <a:t>oung people are invited to go to rural areas to help poor farmers through labor and other activities</a:t>
            </a:r>
            <a:endParaRPr lang="en-US" dirty="0" smtClean="0"/>
          </a:p>
          <a:p>
            <a:r>
              <a:rPr lang="en-US" dirty="0" smtClean="0"/>
              <a:t>Training on: knowledge and appreciation of agri; new agri technologies, environment and food security issues  </a:t>
            </a:r>
          </a:p>
          <a:p>
            <a:r>
              <a:rPr lang="en-PH" dirty="0" smtClean="0"/>
              <a:t>Encourage young farmers to stay in their land instead of moving to cities to look for jobs</a:t>
            </a:r>
            <a:endParaRPr lang="en-US" dirty="0" smtClean="0"/>
          </a:p>
          <a:p>
            <a:r>
              <a:rPr lang="en-US" dirty="0" smtClean="0"/>
              <a:t>Provide avenues for self -reflection</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13</a:t>
            </a:fld>
            <a:endParaRPr lang="en-US"/>
          </a:p>
        </p:txBody>
      </p:sp>
    </p:spTree>
    <p:extLst>
      <p:ext uri="{BB962C8B-B14F-4D97-AF65-F5344CB8AC3E}">
        <p14:creationId xmlns:p14="http://schemas.microsoft.com/office/powerpoint/2010/main" val="2484697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smtClean="0"/>
              <a:t>Farmer and Nature</a:t>
            </a:r>
            <a:r>
              <a:rPr lang="en-US" sz="1200" b="0" baseline="0" dirty="0" smtClean="0"/>
              <a:t> Net (</a:t>
            </a:r>
            <a:r>
              <a:rPr lang="en-US" sz="1200" b="0" dirty="0" smtClean="0"/>
              <a:t>FNN) in Cambodia</a:t>
            </a:r>
            <a:r>
              <a:rPr lang="en-US" sz="1200" b="0" baseline="0" dirty="0" smtClean="0"/>
              <a:t> </a:t>
            </a:r>
            <a:r>
              <a:rPr lang="en-US" sz="1200" b="0" dirty="0" smtClean="0"/>
              <a:t> established youth committee within its organization. The committee  has 1 seat in the Board. More than  100 young farmers already trained to be leaders and farmer entrepreneurs, and provide human resources that can help FNN in future</a:t>
            </a:r>
            <a:endParaRPr lang="en-US" b="0" dirty="0" smtClean="0"/>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14</a:t>
            </a:fld>
            <a:endParaRPr lang="en-US"/>
          </a:p>
        </p:txBody>
      </p:sp>
    </p:spTree>
    <p:extLst>
      <p:ext uri="{BB962C8B-B14F-4D97-AF65-F5344CB8AC3E}">
        <p14:creationId xmlns:p14="http://schemas.microsoft.com/office/powerpoint/2010/main" val="3477003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10000"/>
              </a:lnSpc>
              <a:spcBef>
                <a:spcPts val="0"/>
              </a:spcBef>
              <a:spcAft>
                <a:spcPts val="0"/>
              </a:spcAft>
              <a:buClrTx/>
              <a:buSzTx/>
              <a:buFontTx/>
              <a:buNone/>
              <a:tabLst/>
              <a:defRPr sz="1800" b="0" i="0" u="none" strike="noStrike" kern="0" cap="none" spc="0" baseline="0">
                <a:solidFill>
                  <a:srgbClr val="000000"/>
                </a:solidFill>
                <a:uFillTx/>
              </a:defRPr>
            </a:pPr>
            <a:r>
              <a:rPr lang="en-US" altLang="ko-KR" sz="1000" b="0" i="0" u="none" strike="noStrike" kern="1200" cap="none" spc="0" baseline="0" dirty="0" smtClean="0">
                <a:solidFill>
                  <a:schemeClr val="tx1"/>
                </a:solidFill>
                <a:uFillTx/>
                <a:latin typeface="+mj-ea"/>
                <a:ea typeface="+mn-ea"/>
                <a:cs typeface="+mn-cs"/>
              </a:rPr>
              <a:t>In developed countries, for the purpose</a:t>
            </a:r>
            <a:r>
              <a:rPr lang="en-US" altLang="ko-KR" sz="1000" b="0" i="0" u="none" strike="noStrike" kern="1200" cap="none" spc="0" dirty="0" smtClean="0">
                <a:solidFill>
                  <a:schemeClr val="tx1"/>
                </a:solidFill>
                <a:uFillTx/>
                <a:latin typeface="+mj-ea"/>
                <a:ea typeface="+mn-ea"/>
                <a:cs typeface="+mn-cs"/>
              </a:rPr>
              <a:t> of revitalizing young farmers, the government provides the loan with only 1% of interest rate, which is very low.  In Korea, KAFF members </a:t>
            </a:r>
            <a:r>
              <a:rPr lang="en-US" sz="1000" b="0" i="0" u="none" strike="noStrike" kern="0" cap="none" spc="0" baseline="0" dirty="0" smtClean="0">
                <a:solidFill>
                  <a:srgbClr val="000000"/>
                </a:solidFill>
                <a:uFillTx/>
                <a:latin typeface="+mj-ea"/>
                <a:ea typeface="+mn-ea"/>
                <a:cs typeface="+mn-cs"/>
              </a:rPr>
              <a:t>negotiating with the central government to decrease interest rate from current3% to 1%. </a:t>
            </a:r>
            <a:r>
              <a:rPr lang="en-US" altLang="ko-KR" sz="1000" b="0" i="0" u="none" strike="noStrike" kern="1200" cap="none" spc="0" baseline="0" dirty="0" smtClean="0">
                <a:solidFill>
                  <a:srgbClr val="000000"/>
                </a:solidFill>
                <a:uFillTx/>
                <a:latin typeface="+mj-ea"/>
                <a:ea typeface="+mn-ea"/>
                <a:cs typeface="+mn-cs"/>
              </a:rPr>
              <a:t>Through adopting credential recognition system, more financial support is made possible to young farmers and there is some hope for the youth to be attracted to agriculture.</a:t>
            </a:r>
            <a:endParaRPr lang="en-US" sz="1000" b="0" i="0" u="none" strike="noStrike" kern="1200" cap="none" spc="0" baseline="0" dirty="0" smtClean="0">
              <a:solidFill>
                <a:srgbClr val="000000"/>
              </a:solidFill>
              <a:uFillTx/>
              <a:latin typeface="+mj-ea"/>
              <a:ea typeface="+mn-ea"/>
              <a:cs typeface="+mn-cs"/>
            </a:endParaRPr>
          </a:p>
          <a:p>
            <a:pPr marL="0" marR="0" lvl="0" indent="0" algn="l" defTabSz="9144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en-US" sz="1000" b="1" i="0" u="none" strike="noStrike" kern="0" cap="none" spc="0" baseline="0" dirty="0" smtClean="0">
                <a:solidFill>
                  <a:srgbClr val="000000"/>
                </a:solidFill>
                <a:uFillTx/>
                <a:latin typeface="+mj-ea"/>
                <a:ea typeface="+mn-ea"/>
                <a:cs typeface="+mn-cs"/>
              </a:rPr>
              <a:t> </a:t>
            </a:r>
            <a:endParaRPr lang="en-US" altLang="ko-KR" sz="1000" b="1" i="0" u="none" strike="noStrike" kern="0" cap="none" spc="0" baseline="0" dirty="0" smtClean="0">
              <a:solidFill>
                <a:srgbClr val="000000"/>
              </a:solidFill>
              <a:uFillTx/>
              <a:latin typeface="+mj-ea"/>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00" b="0" i="0" u="none" strike="noStrike" kern="1200" cap="none" spc="0" baseline="0" dirty="0" smtClean="0">
              <a:solidFill>
                <a:schemeClr val="tx1"/>
              </a:solidFill>
              <a:uFillTx/>
              <a:latin typeface="+mj-ea"/>
              <a:ea typeface="+mn-ea"/>
              <a:cs typeface="+mn-cs"/>
            </a:endParaRP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There are 3 categories of young farmers</a:t>
            </a:r>
          </a:p>
          <a:p>
            <a:r>
              <a:rPr lang="en-US" sz="1200" b="0" i="0" u="none" strike="noStrike" kern="1200" baseline="0" dirty="0" smtClean="0">
                <a:solidFill>
                  <a:schemeClr val="tx1"/>
                </a:solidFill>
                <a:latin typeface="+mn-lt"/>
                <a:ea typeface="+mn-ea"/>
                <a:cs typeface="+mn-cs"/>
              </a:rPr>
              <a:t>in Taiwan. The first category is the second</a:t>
            </a:r>
          </a:p>
          <a:p>
            <a:r>
              <a:rPr lang="en-US" sz="1200" b="0" i="0" u="none" strike="noStrike" kern="1200" baseline="0" dirty="0" smtClean="0">
                <a:solidFill>
                  <a:schemeClr val="tx1"/>
                </a:solidFill>
                <a:latin typeface="+mn-lt"/>
                <a:ea typeface="+mn-ea"/>
                <a:cs typeface="+mn-cs"/>
              </a:rPr>
              <a:t>generation young farmers whose parents</a:t>
            </a:r>
          </a:p>
          <a:p>
            <a:r>
              <a:rPr lang="en-US" sz="1200" b="0" i="0" u="none" strike="noStrike" kern="1200" baseline="0" dirty="0" smtClean="0">
                <a:solidFill>
                  <a:schemeClr val="tx1"/>
                </a:solidFill>
                <a:latin typeface="+mn-lt"/>
                <a:ea typeface="+mn-ea"/>
                <a:cs typeface="+mn-cs"/>
              </a:rPr>
              <a:t>are doing farming, which they continue. The</a:t>
            </a:r>
          </a:p>
          <a:p>
            <a:r>
              <a:rPr lang="en-US" sz="1200" b="0" i="0" u="none" strike="noStrike" kern="1200" baseline="0" dirty="0" smtClean="0">
                <a:solidFill>
                  <a:schemeClr val="tx1"/>
                </a:solidFill>
                <a:latin typeface="+mn-lt"/>
                <a:ea typeface="+mn-ea"/>
                <a:cs typeface="+mn-cs"/>
              </a:rPr>
              <a:t>second category is young farmers without any experience. The third are</a:t>
            </a:r>
          </a:p>
          <a:p>
            <a:r>
              <a:rPr lang="en-US" sz="1200" b="0" i="0" u="none" strike="noStrike" kern="1200" baseline="0" dirty="0" smtClean="0">
                <a:solidFill>
                  <a:schemeClr val="tx1"/>
                </a:solidFill>
                <a:latin typeface="+mn-lt"/>
                <a:ea typeface="+mn-ea"/>
                <a:cs typeface="+mn-cs"/>
              </a:rPr>
              <a:t>those who are a little bit older, like professionals who want to go into</a:t>
            </a:r>
          </a:p>
          <a:p>
            <a:r>
              <a:rPr lang="en-US" sz="1200" b="0" i="0" u="none" strike="noStrike" kern="1200" baseline="0" dirty="0" smtClean="0">
                <a:solidFill>
                  <a:schemeClr val="tx1"/>
                </a:solidFill>
                <a:latin typeface="+mn-lt"/>
                <a:ea typeface="+mn-ea"/>
                <a:cs typeface="+mn-cs"/>
              </a:rPr>
              <a:t>agriculture.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For the first category, the key factors to attract them into agriculture are:</a:t>
            </a:r>
          </a:p>
          <a:p>
            <a:r>
              <a:rPr lang="en-US" sz="1200" b="0" i="0" u="none" strike="noStrike" kern="1200" baseline="0" dirty="0" smtClean="0">
                <a:solidFill>
                  <a:schemeClr val="tx1"/>
                </a:solidFill>
                <a:latin typeface="+mn-lt"/>
                <a:ea typeface="+mn-ea"/>
                <a:cs typeface="+mn-cs"/>
              </a:rPr>
              <a:t>(1) if parents are making profit; (2) if farming is promising; and, (3) if</a:t>
            </a:r>
          </a:p>
          <a:p>
            <a:r>
              <a:rPr lang="en-US" sz="1200" b="0" i="0" u="none" strike="noStrike" kern="1200" baseline="0" dirty="0" smtClean="0">
                <a:solidFill>
                  <a:schemeClr val="tx1"/>
                </a:solidFill>
                <a:latin typeface="+mn-lt"/>
                <a:ea typeface="+mn-ea"/>
                <a:cs typeface="+mn-cs"/>
              </a:rPr>
              <a:t>farming is not too much work for their parents. For the third category, it is</a:t>
            </a:r>
          </a:p>
          <a:p>
            <a:r>
              <a:rPr lang="en-US" sz="1200" b="0" i="0" u="none" strike="noStrike" kern="1200" baseline="0" dirty="0" smtClean="0">
                <a:solidFill>
                  <a:schemeClr val="tx1"/>
                </a:solidFill>
                <a:latin typeface="+mn-lt"/>
                <a:ea typeface="+mn-ea"/>
                <a:cs typeface="+mn-cs"/>
              </a:rPr>
              <a:t>not so difficult, because they are more mature and know why they want to</a:t>
            </a:r>
          </a:p>
          <a:p>
            <a:r>
              <a:rPr lang="en-US" sz="1200" b="0" i="0" u="none" strike="noStrike" kern="1200" baseline="0" dirty="0" smtClean="0">
                <a:solidFill>
                  <a:schemeClr val="tx1"/>
                </a:solidFill>
                <a:latin typeface="+mn-lt"/>
                <a:ea typeface="+mn-ea"/>
                <a:cs typeface="+mn-cs"/>
              </a:rPr>
              <a:t>go into agriculture, and because they also have more financial support. It is</a:t>
            </a:r>
          </a:p>
          <a:p>
            <a:r>
              <a:rPr lang="en-US" sz="1200" b="0" i="0" u="none" strike="noStrike" kern="1200" baseline="0" dirty="0" smtClean="0">
                <a:solidFill>
                  <a:schemeClr val="tx1"/>
                </a:solidFill>
                <a:latin typeface="+mn-lt"/>
                <a:ea typeface="+mn-ea"/>
                <a:cs typeface="+mn-cs"/>
              </a:rPr>
              <a:t>the second category, those without experience, which finds it harder to go</a:t>
            </a:r>
          </a:p>
          <a:p>
            <a:r>
              <a:rPr lang="en-US" sz="1200" b="0" i="0" u="none" strike="noStrike" kern="1200" baseline="0" dirty="0" smtClean="0">
                <a:solidFill>
                  <a:schemeClr val="tx1"/>
                </a:solidFill>
                <a:latin typeface="+mn-lt"/>
                <a:ea typeface="+mn-ea"/>
                <a:cs typeface="+mn-cs"/>
              </a:rPr>
              <a:t>into agriculture.</a:t>
            </a:r>
          </a:p>
          <a:p>
            <a:endParaRPr lang="en-US" sz="1200" b="0" i="0" u="none" strike="noStrike" kern="1200" baseline="0" smtClean="0">
              <a:solidFill>
                <a:schemeClr val="tx1"/>
              </a:solidFill>
              <a:latin typeface="+mn-lt"/>
              <a:ea typeface="+mn-ea"/>
              <a:cs typeface="+mn-cs"/>
            </a:endParaRPr>
          </a:p>
          <a:p>
            <a:r>
              <a:rPr lang="en-US" sz="1200" b="0" i="0" u="none" strike="noStrike" kern="1200" baseline="0" smtClean="0">
                <a:solidFill>
                  <a:schemeClr val="tx1"/>
                </a:solidFill>
                <a:latin typeface="+mn-lt"/>
                <a:ea typeface="+mn-ea"/>
                <a:cs typeface="+mn-cs"/>
              </a:rPr>
              <a:t>The </a:t>
            </a:r>
            <a:r>
              <a:rPr lang="en-US" sz="1200" b="0" i="0" u="none" strike="noStrike" kern="1200" baseline="0" dirty="0" smtClean="0">
                <a:solidFill>
                  <a:schemeClr val="tx1"/>
                </a:solidFill>
                <a:latin typeface="+mn-lt"/>
                <a:ea typeface="+mn-ea"/>
                <a:cs typeface="+mn-cs"/>
              </a:rPr>
              <a:t>government supports them in different ways, either through the central</a:t>
            </a:r>
          </a:p>
          <a:p>
            <a:r>
              <a:rPr lang="en-US" sz="1200" b="0" i="0" u="none" strike="noStrike" kern="1200" baseline="0" dirty="0" smtClean="0">
                <a:solidFill>
                  <a:schemeClr val="tx1"/>
                </a:solidFill>
                <a:latin typeface="+mn-lt"/>
                <a:ea typeface="+mn-ea"/>
                <a:cs typeface="+mn-cs"/>
              </a:rPr>
              <a:t>government’s Council of Agriculture, or through the city government.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One project is the New Farmer Program from Tainan City government. The</a:t>
            </a:r>
          </a:p>
          <a:p>
            <a:r>
              <a:rPr lang="en-US" sz="1200" b="0" i="0" u="none" strike="noStrike" kern="1200" baseline="0" dirty="0" smtClean="0">
                <a:solidFill>
                  <a:schemeClr val="tx1"/>
                </a:solidFill>
                <a:latin typeface="+mn-lt"/>
                <a:ea typeface="+mn-ea"/>
                <a:cs typeface="+mn-cs"/>
              </a:rPr>
              <a:t>city government selects young farmers who decided to go into agriculture.</a:t>
            </a:r>
          </a:p>
          <a:p>
            <a:r>
              <a:rPr lang="en-US" sz="1200" b="0" i="0" u="none" strike="noStrike" kern="1200" baseline="0" dirty="0" smtClean="0">
                <a:solidFill>
                  <a:schemeClr val="tx1"/>
                </a:solidFill>
                <a:latin typeface="+mn-lt"/>
                <a:ea typeface="+mn-ea"/>
                <a:cs typeface="+mn-cs"/>
              </a:rPr>
              <a:t>Right now there are 268 young farmers in this program, all under 45 years</a:t>
            </a:r>
          </a:p>
          <a:p>
            <a:r>
              <a:rPr lang="en-US" sz="1200" b="0" i="0" u="none" strike="noStrike" kern="1200" baseline="0" dirty="0" smtClean="0">
                <a:solidFill>
                  <a:schemeClr val="tx1"/>
                </a:solidFill>
                <a:latin typeface="+mn-lt"/>
                <a:ea typeface="+mn-ea"/>
                <a:cs typeface="+mn-cs"/>
              </a:rPr>
              <a:t>of age. The government extension unit provides technical and financial support to these young farmers.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Technical support is provided through</a:t>
            </a:r>
          </a:p>
          <a:p>
            <a:r>
              <a:rPr lang="en-US" sz="1200" b="0" i="0" u="none" strike="noStrike" kern="1200" baseline="0" dirty="0" smtClean="0">
                <a:solidFill>
                  <a:schemeClr val="tx1"/>
                </a:solidFill>
                <a:latin typeface="+mn-lt"/>
                <a:ea typeface="+mn-ea"/>
                <a:cs typeface="+mn-cs"/>
              </a:rPr>
              <a:t>experts, apprenticeship (master and student), agriculture courses, and</a:t>
            </a:r>
          </a:p>
          <a:p>
            <a:r>
              <a:rPr lang="en-US" sz="1200" b="0" i="0" u="none" strike="noStrike" kern="1200" baseline="0" dirty="0" err="1" smtClean="0">
                <a:solidFill>
                  <a:schemeClr val="tx1"/>
                </a:solidFill>
                <a:latin typeface="+mn-lt"/>
                <a:ea typeface="+mn-ea"/>
                <a:cs typeface="+mn-cs"/>
              </a:rPr>
              <a:t>counselling</a:t>
            </a:r>
            <a:r>
              <a:rPr lang="en-US" sz="1200" b="0" i="0" u="none" strike="noStrike" kern="1200" baseline="0" dirty="0" smtClean="0">
                <a:solidFill>
                  <a:schemeClr val="tx1"/>
                </a:solidFill>
                <a:latin typeface="+mn-lt"/>
                <a:ea typeface="+mn-ea"/>
                <a:cs typeface="+mn-cs"/>
              </a:rPr>
              <a:t> system. The agriculture experts and masters who teach</a:t>
            </a:r>
          </a:p>
          <a:p>
            <a:r>
              <a:rPr lang="en-US" sz="1200" b="0" i="0" u="none" strike="noStrike" kern="1200" baseline="0" dirty="0" smtClean="0">
                <a:solidFill>
                  <a:schemeClr val="tx1"/>
                </a:solidFill>
                <a:latin typeface="+mn-lt"/>
                <a:ea typeface="+mn-ea"/>
                <a:cs typeface="+mn-cs"/>
              </a:rPr>
              <a:t>agriculture to young farmers are deployed through the district farmer</a:t>
            </a:r>
          </a:p>
          <a:p>
            <a:r>
              <a:rPr lang="en-US" sz="1200" b="0" i="0" u="none" strike="noStrike" kern="1200" baseline="0" dirty="0" smtClean="0">
                <a:solidFill>
                  <a:schemeClr val="tx1"/>
                </a:solidFill>
                <a:latin typeface="+mn-lt"/>
                <a:ea typeface="+mn-ea"/>
                <a:cs typeface="+mn-cs"/>
              </a:rPr>
              <a:t>associations. Financial support comes in the form of government loans with</a:t>
            </a:r>
          </a:p>
          <a:p>
            <a:r>
              <a:rPr lang="en-US" sz="1200" b="0" i="0" u="none" strike="noStrike" kern="1200" baseline="0" dirty="0" smtClean="0">
                <a:solidFill>
                  <a:schemeClr val="tx1"/>
                </a:solidFill>
                <a:latin typeface="+mn-lt"/>
                <a:ea typeface="+mn-ea"/>
                <a:cs typeface="+mn-cs"/>
              </a:rPr>
              <a:t>low interest to young farmers to buy facilities, supplies or equipment.</a:t>
            </a:r>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16</a:t>
            </a:fld>
            <a:endParaRPr lang="en-US"/>
          </a:p>
        </p:txBody>
      </p:sp>
    </p:spTree>
    <p:extLst>
      <p:ext uri="{BB962C8B-B14F-4D97-AF65-F5344CB8AC3E}">
        <p14:creationId xmlns:p14="http://schemas.microsoft.com/office/powerpoint/2010/main" val="4228969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Let me know share to you our findings</a:t>
            </a:r>
            <a:r>
              <a:rPr lang="en-PH" baseline="0" dirty="0" smtClean="0"/>
              <a:t> with regards policy recommendations for attracting the youth in agriculture : </a:t>
            </a:r>
          </a:p>
          <a:p>
            <a:endParaRPr lang="en-PH" baseline="0" dirty="0" smtClean="0"/>
          </a:p>
          <a:p>
            <a:r>
              <a:rPr lang="en-PH" baseline="0" dirty="0" smtClean="0"/>
              <a:t>In Philippines we propose the enactment of a Magna Carta for Young Farmers which have the following provisions” </a:t>
            </a:r>
            <a:endParaRPr lang="en-PH" dirty="0" smtClean="0"/>
          </a:p>
          <a:p>
            <a:endParaRPr lang="en-PH" dirty="0" smtClean="0"/>
          </a:p>
          <a:p>
            <a:r>
              <a:rPr lang="en-PH" dirty="0" smtClean="0"/>
              <a:t>promote and protect rights of young farmers aged 15-40 years</a:t>
            </a:r>
          </a:p>
          <a:p>
            <a:r>
              <a:rPr lang="en-PH" dirty="0" smtClean="0"/>
              <a:t>Establish programs for young farmers, e.g, agriculture-sensitive educational curriculum students and broader scholarships for all agri-related courses</a:t>
            </a:r>
          </a:p>
          <a:p>
            <a:r>
              <a:rPr lang="en-PH" dirty="0" smtClean="0"/>
              <a:t> Institutionalize young farmers’ representation in all agricultural policy-making bodies and other bodies with reserved seats for youth </a:t>
            </a:r>
          </a:p>
          <a:p>
            <a:r>
              <a:rPr lang="en-PH" dirty="0" smtClean="0"/>
              <a:t>Define discrimination against young farmers as any age-based distinction that excludes or restricts young farmers in the recognition and promotion of their rights and their access to and enjoyment of opportunities, benefits or privileges</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17</a:t>
            </a:fld>
            <a:endParaRPr lang="en-US"/>
          </a:p>
        </p:txBody>
      </p:sp>
    </p:spTree>
    <p:extLst>
      <p:ext uri="{BB962C8B-B14F-4D97-AF65-F5344CB8AC3E}">
        <p14:creationId xmlns:p14="http://schemas.microsoft.com/office/powerpoint/2010/main" val="516900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Our Vietnam</a:t>
            </a:r>
            <a:r>
              <a:rPr lang="en-PH" baseline="0" dirty="0" smtClean="0"/>
              <a:t> member proposes policies to build a respectable picture of farmers by : </a:t>
            </a:r>
            <a:endParaRPr lang="en-PH" dirty="0" smtClean="0"/>
          </a:p>
          <a:p>
            <a:endParaRPr lang="en-PH" dirty="0" smtClean="0"/>
          </a:p>
          <a:p>
            <a:r>
              <a:rPr lang="en-PH" dirty="0" smtClean="0"/>
              <a:t>Raise more awareness in recognizing the role of farmers and agriculture</a:t>
            </a:r>
          </a:p>
          <a:p>
            <a:r>
              <a:rPr lang="en-PH" dirty="0" smtClean="0"/>
              <a:t>Develop and expand the models on production and business for rural youth</a:t>
            </a:r>
            <a:endParaRPr lang="en-PH" i="1" dirty="0" smtClean="0"/>
          </a:p>
          <a:p>
            <a:r>
              <a:rPr lang="en-PH" dirty="0" smtClean="0"/>
              <a:t>Develop clubs on youth extension, clubs on young creativeness, demonstration models on production</a:t>
            </a:r>
          </a:p>
          <a:p>
            <a:r>
              <a:rPr lang="en-PH" dirty="0" smtClean="0"/>
              <a:t>Organize exchange visits for rural youth to learn from good young farmers, participate in trade fairs, exhibition, competition on farming techniques for rural youth</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18</a:t>
            </a:fld>
            <a:endParaRPr lang="en-US"/>
          </a:p>
        </p:txBody>
      </p:sp>
    </p:spTree>
    <p:extLst>
      <p:ext uri="{BB962C8B-B14F-4D97-AF65-F5344CB8AC3E}">
        <p14:creationId xmlns:p14="http://schemas.microsoft.com/office/powerpoint/2010/main" val="1542458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member from Nepal</a:t>
            </a:r>
            <a:r>
              <a:rPr lang="en-US" baseline="0" dirty="0" smtClean="0"/>
              <a:t> has some recommendations for agri research centers and agri universities : </a:t>
            </a:r>
            <a:endParaRPr lang="en-US" dirty="0" smtClean="0"/>
          </a:p>
          <a:p>
            <a:endParaRPr lang="en-US" dirty="0" smtClean="0"/>
          </a:p>
          <a:p>
            <a:r>
              <a:rPr lang="en-US" dirty="0" smtClean="0"/>
              <a:t>Motivate, encourage, guide and train young people to harness their optimism about a career in agriculture</a:t>
            </a:r>
          </a:p>
          <a:p>
            <a:r>
              <a:rPr lang="en-PH" dirty="0" smtClean="0"/>
              <a:t>Establish </a:t>
            </a:r>
            <a:r>
              <a:rPr lang="en-US" dirty="0" smtClean="0"/>
              <a:t>agriculture as an active and secure profession</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19</a:t>
            </a:fld>
            <a:endParaRPr lang="en-US"/>
          </a:p>
        </p:txBody>
      </p:sp>
    </p:spTree>
    <p:extLst>
      <p:ext uri="{BB962C8B-B14F-4D97-AF65-F5344CB8AC3E}">
        <p14:creationId xmlns:p14="http://schemas.microsoft.com/office/powerpoint/2010/main" val="244208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the outline of my presentation</a:t>
            </a:r>
            <a:r>
              <a:rPr lang="en-US" baseline="0" smtClean="0"/>
              <a:t>. </a:t>
            </a:r>
            <a:endParaRPr lang="en-US" baseline="0" dirty="0" smtClean="0"/>
          </a:p>
        </p:txBody>
      </p:sp>
      <p:sp>
        <p:nvSpPr>
          <p:cNvPr id="4" name="Slide Number Placeholder 3"/>
          <p:cNvSpPr>
            <a:spLocks noGrp="1"/>
          </p:cNvSpPr>
          <p:nvPr>
            <p:ph type="sldNum" sz="quarter" idx="10"/>
          </p:nvPr>
        </p:nvSpPr>
        <p:spPr/>
        <p:txBody>
          <a:bodyPr/>
          <a:lstStyle/>
          <a:p>
            <a:fld id="{17FFA069-9DBC-4390-9C22-EFA301E93497}" type="slidenum">
              <a:rPr lang="en-US" smtClean="0"/>
              <a:pPr/>
              <a:t>2</a:t>
            </a:fld>
            <a:endParaRPr lang="en-US"/>
          </a:p>
        </p:txBody>
      </p:sp>
    </p:spTree>
    <p:extLst>
      <p:ext uri="{BB962C8B-B14F-4D97-AF65-F5344CB8AC3E}">
        <p14:creationId xmlns:p14="http://schemas.microsoft.com/office/powerpoint/2010/main" val="3333333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from our regional consultation ,</a:t>
            </a:r>
            <a:r>
              <a:rPr lang="en-US" baseline="0" dirty="0" smtClean="0"/>
              <a:t> we identify the following : </a:t>
            </a:r>
          </a:p>
          <a:p>
            <a:endParaRPr lang="en-US" baseline="0" dirty="0" smtClean="0"/>
          </a:p>
          <a:p>
            <a:r>
              <a:rPr lang="en-US" dirty="0" smtClean="0"/>
              <a:t>Capacity building: appropriate training and exposure through education to motivate young farmers</a:t>
            </a:r>
          </a:p>
          <a:p>
            <a:r>
              <a:rPr lang="en-US" dirty="0" smtClean="0"/>
              <a:t>Organization development: to give voice to young farmers, strengthen cooperation groups / cooperatives, to organize support to advocacy work, to develop knowledge networks</a:t>
            </a:r>
          </a:p>
          <a:p>
            <a:r>
              <a:rPr lang="en-US" dirty="0" smtClean="0"/>
              <a:t>Policy advocacy especially focused on youth</a:t>
            </a:r>
          </a:p>
          <a:p>
            <a:r>
              <a:rPr lang="en-US" dirty="0" smtClean="0"/>
              <a:t>Partnership with various actors (government, business sector, banks, academe)</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20</a:t>
            </a:fld>
            <a:endParaRPr lang="en-US"/>
          </a:p>
        </p:txBody>
      </p:sp>
    </p:spTree>
    <p:extLst>
      <p:ext uri="{BB962C8B-B14F-4D97-AF65-F5344CB8AC3E}">
        <p14:creationId xmlns:p14="http://schemas.microsoft.com/office/powerpoint/2010/main" val="38929267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22</a:t>
            </a:fld>
            <a:endParaRPr lang="en-US"/>
          </a:p>
        </p:txBody>
      </p:sp>
    </p:spTree>
    <p:extLst>
      <p:ext uri="{BB962C8B-B14F-4D97-AF65-F5344CB8AC3E}">
        <p14:creationId xmlns:p14="http://schemas.microsoft.com/office/powerpoint/2010/main" val="3292856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sz="1200" b="1" dirty="0" smtClean="0"/>
              <a:t>How can the findings help promote the conference themes of improved resilience, equity and integration in Southeast Asian agriculture?</a:t>
            </a:r>
            <a:endParaRPr lang="en-US" dirty="0" smtClean="0"/>
          </a:p>
          <a:p>
            <a:endParaRPr lang="en-US" dirty="0" smtClean="0"/>
          </a:p>
          <a:p>
            <a:r>
              <a:rPr lang="en-US" dirty="0" smtClean="0"/>
              <a:t>Developing proposals / programs to attract youth back to agriculture </a:t>
            </a:r>
          </a:p>
          <a:p>
            <a:r>
              <a:rPr lang="en-US" dirty="0" smtClean="0"/>
              <a:t>Attract the youth to sustainable, agro-ecological approaches</a:t>
            </a:r>
          </a:p>
          <a:p>
            <a:r>
              <a:rPr lang="en-US" dirty="0" smtClean="0"/>
              <a:t>Build entrepreneurial attitude of young farmers</a:t>
            </a:r>
          </a:p>
          <a:p>
            <a:r>
              <a:rPr lang="en-PH" dirty="0" smtClean="0"/>
              <a:t>Organizing and strengthening small-scale family farmers will make them better prepared to  access opportunities and benefit fully from integration and address adverse consequences as a result of integration</a:t>
            </a:r>
          </a:p>
          <a:p>
            <a:endParaRPr lang="en-US" dirty="0" smtClean="0"/>
          </a:p>
        </p:txBody>
      </p:sp>
      <p:sp>
        <p:nvSpPr>
          <p:cNvPr id="4" name="Slide Number Placeholder 3"/>
          <p:cNvSpPr>
            <a:spLocks noGrp="1"/>
          </p:cNvSpPr>
          <p:nvPr>
            <p:ph type="sldNum" sz="quarter" idx="10"/>
          </p:nvPr>
        </p:nvSpPr>
        <p:spPr/>
        <p:txBody>
          <a:bodyPr/>
          <a:lstStyle/>
          <a:p>
            <a:fld id="{FD108EBF-44A5-394E-84B9-01CB89D7904F}" type="slidenum">
              <a:rPr lang="en-US" smtClean="0"/>
              <a:pPr/>
              <a:t>23</a:t>
            </a:fld>
            <a:endParaRPr lang="en-US"/>
          </a:p>
        </p:txBody>
      </p:sp>
    </p:spTree>
    <p:extLst>
      <p:ext uri="{BB962C8B-B14F-4D97-AF65-F5344CB8AC3E}">
        <p14:creationId xmlns:p14="http://schemas.microsoft.com/office/powerpoint/2010/main" val="3302769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important</a:t>
            </a:r>
            <a:r>
              <a:rPr lang="en-US" baseline="0" dirty="0" smtClean="0"/>
              <a:t> new knowledge has been gained ? What knowledge gaps remain ? </a:t>
            </a:r>
            <a:endParaRPr lang="en-US" dirty="0" smtClean="0"/>
          </a:p>
          <a:p>
            <a:endParaRPr lang="en-US" dirty="0" smtClean="0"/>
          </a:p>
          <a:p>
            <a:r>
              <a:rPr lang="en-US" dirty="0" smtClean="0"/>
              <a:t>New knowledge has been gained from research on situation of young farmers, and existing initiatives and proposals from young farmers and their organizations to make agriculture a more viable option for rural youth</a:t>
            </a:r>
          </a:p>
          <a:p>
            <a:r>
              <a:rPr lang="en-US" dirty="0" smtClean="0"/>
              <a:t> Further research needs to be done on effective strategies to attract youth to </a:t>
            </a:r>
            <a:r>
              <a:rPr lang="en-US" dirty="0" err="1" smtClean="0"/>
              <a:t>agricuture</a:t>
            </a:r>
            <a:r>
              <a:rPr lang="en-US" dirty="0" smtClean="0"/>
              <a:t>, especially</a:t>
            </a:r>
            <a:r>
              <a:rPr lang="en-US" baseline="0" dirty="0" smtClean="0"/>
              <a:t> those initiatives being done in developed countries. </a:t>
            </a:r>
            <a:endParaRPr lang="en-US" dirty="0" smtClean="0"/>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24</a:t>
            </a:fld>
            <a:endParaRPr lang="en-US"/>
          </a:p>
        </p:txBody>
      </p:sp>
    </p:spTree>
    <p:extLst>
      <p:ext uri="{BB962C8B-B14F-4D97-AF65-F5344CB8AC3E}">
        <p14:creationId xmlns:p14="http://schemas.microsoft.com/office/powerpoint/2010/main" val="929021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reiterate, policy recommendations include:</a:t>
            </a:r>
          </a:p>
          <a:p>
            <a:pPr lvl="1"/>
            <a:endParaRPr lang="en-US" dirty="0" smtClean="0"/>
          </a:p>
          <a:p>
            <a:r>
              <a:rPr lang="en-US" dirty="0" smtClean="0"/>
              <a:t>To reiterate, policy recommendations include:</a:t>
            </a:r>
          </a:p>
          <a:p>
            <a:pPr lvl="1"/>
            <a:r>
              <a:rPr lang="en-US" dirty="0" smtClean="0"/>
              <a:t>Magna </a:t>
            </a:r>
            <a:r>
              <a:rPr lang="en-US" dirty="0" err="1" smtClean="0"/>
              <a:t>Carta</a:t>
            </a:r>
            <a:r>
              <a:rPr lang="en-US" dirty="0" smtClean="0"/>
              <a:t> of Young Farmers</a:t>
            </a:r>
          </a:p>
          <a:p>
            <a:pPr lvl="1"/>
            <a:r>
              <a:rPr lang="en-US" dirty="0" smtClean="0"/>
              <a:t>Access</a:t>
            </a:r>
            <a:r>
              <a:rPr lang="en-US" baseline="0" dirty="0" smtClean="0"/>
              <a:t> to land, and natural resources and seeds</a:t>
            </a:r>
            <a:endParaRPr lang="en-US" dirty="0" smtClean="0"/>
          </a:p>
          <a:p>
            <a:pPr lvl="1"/>
            <a:r>
              <a:rPr lang="en-US" dirty="0" smtClean="0"/>
              <a:t>Capacity building: on sustainable, organic, agro-ecological approaches, farmer-owned and led enterprises and value addition. Entrepreneurship </a:t>
            </a:r>
          </a:p>
          <a:p>
            <a:pPr lvl="1"/>
            <a:r>
              <a:rPr lang="en-US" dirty="0" smtClean="0"/>
              <a:t>Organization development: to give voice to young farmers, strengthen cooperation groups, to develop knowledge networks, etc</a:t>
            </a:r>
          </a:p>
          <a:p>
            <a:pPr lvl="1"/>
            <a:r>
              <a:rPr lang="en-US" dirty="0" smtClean="0"/>
              <a:t>Policy advocacy especially focused on youth</a:t>
            </a:r>
          </a:p>
          <a:p>
            <a:pPr lvl="1"/>
            <a:r>
              <a:rPr lang="en-US" dirty="0" smtClean="0"/>
              <a:t>Partnership with various actors (government, business sector, banks, academe)</a:t>
            </a:r>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25</a:t>
            </a:fld>
            <a:endParaRPr lang="en-US"/>
          </a:p>
        </p:txBody>
      </p:sp>
    </p:spTree>
    <p:extLst>
      <p:ext uri="{BB962C8B-B14F-4D97-AF65-F5344CB8AC3E}">
        <p14:creationId xmlns:p14="http://schemas.microsoft.com/office/powerpoint/2010/main" val="369569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u="none" dirty="0" smtClean="0"/>
          </a:p>
        </p:txBody>
      </p:sp>
      <p:sp>
        <p:nvSpPr>
          <p:cNvPr id="4" name="Slide Number Placeholder 3"/>
          <p:cNvSpPr>
            <a:spLocks noGrp="1"/>
          </p:cNvSpPr>
          <p:nvPr>
            <p:ph type="sldNum" sz="quarter" idx="10"/>
          </p:nvPr>
        </p:nvSpPr>
        <p:spPr/>
        <p:txBody>
          <a:bodyPr/>
          <a:lstStyle/>
          <a:p>
            <a:fld id="{17FFA069-9DBC-4390-9C22-EFA301E93497}" type="slidenum">
              <a:rPr lang="en-US" smtClean="0"/>
              <a:pPr/>
              <a:t>3</a:t>
            </a:fld>
            <a:endParaRPr lang="en-US"/>
          </a:p>
        </p:txBody>
      </p:sp>
    </p:spTree>
    <p:extLst>
      <p:ext uri="{BB962C8B-B14F-4D97-AF65-F5344CB8AC3E}">
        <p14:creationId xmlns:p14="http://schemas.microsoft.com/office/powerpoint/2010/main" val="3333333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PH" i="1" u="sng" dirty="0" smtClean="0"/>
              <a:t>FACT process : </a:t>
            </a:r>
          </a:p>
          <a:p>
            <a:pPr marL="0" marR="0" indent="0" algn="l" defTabSz="457200" rtl="0" eaLnBrk="1" fontAlgn="auto" latinLnBrk="0" hangingPunct="1">
              <a:lnSpc>
                <a:spcPct val="100000"/>
              </a:lnSpc>
              <a:spcBef>
                <a:spcPts val="0"/>
              </a:spcBef>
              <a:spcAft>
                <a:spcPts val="0"/>
              </a:spcAft>
              <a:buClrTx/>
              <a:buSzTx/>
              <a:buFontTx/>
              <a:buNone/>
              <a:tabLst/>
              <a:defRPr/>
            </a:pPr>
            <a:r>
              <a:rPr lang="en-PH" dirty="0" smtClean="0"/>
              <a:t>AFA is implementing a lobby and advocacy process on attracting the youth to agriculture through the Farmers Advocacy Consultation Tool (FACT),</a:t>
            </a:r>
            <a:r>
              <a:rPr lang="en-PH" baseline="0" dirty="0" smtClean="0"/>
              <a:t> which is one of the priority issues this IYFF. It has </a:t>
            </a:r>
            <a:r>
              <a:rPr lang="en-PH" dirty="0" smtClean="0"/>
              <a:t>4 pillars:</a:t>
            </a:r>
            <a:r>
              <a:rPr lang="en-PH" baseline="0" dirty="0" smtClean="0"/>
              <a:t> </a:t>
            </a:r>
            <a:r>
              <a:rPr lang="en-PH" dirty="0" smtClean="0"/>
              <a:t> (1) consultation to members, (2) participatory research,  (3) SMART proposal writing, and (4) lobby mapping and stakeholder analysis. It ensures that proposals are based on the needs, opinions and situations of farmers and are complemented by expert knowledge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PH"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PH" dirty="0" smtClean="0"/>
              <a:t>AFA members in 9 countries conducted consultations, participatory researches and policy proposal writing , participated by ( jun, how many people</a:t>
            </a:r>
            <a:r>
              <a:rPr lang="en-PH" baseline="0" dirty="0" smtClean="0"/>
              <a:t> ) . The initial results </a:t>
            </a:r>
            <a:r>
              <a:rPr lang="en-PH" dirty="0" smtClean="0"/>
              <a:t>were presented during the regional consultation on youth issues in Bali last May 2014. A</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PH" dirty="0" smtClean="0"/>
              <a:t>AFA is now in the process of consolidating the results of these consultations, researches and proposals, and combining them with desk study at the regional level in order to come up with a regional policy proposal that can be lobbied with decision makers in the context of the IYFF</a:t>
            </a:r>
          </a:p>
          <a:p>
            <a:pPr marL="0" marR="0" indent="0" algn="l" defTabSz="457200" rtl="0" eaLnBrk="1" fontAlgn="auto" latinLnBrk="0" hangingPunct="1">
              <a:lnSpc>
                <a:spcPct val="100000"/>
              </a:lnSpc>
              <a:spcBef>
                <a:spcPts val="0"/>
              </a:spcBef>
              <a:spcAft>
                <a:spcPts val="0"/>
              </a:spcAft>
              <a:buClrTx/>
              <a:buSzTx/>
              <a:buFontTx/>
              <a:buNone/>
              <a:tabLst/>
              <a:defRPr/>
            </a:pPr>
            <a:endParaRPr lang="en-PH"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PH" u="sng" dirty="0" smtClean="0"/>
              <a:t>Why the Focus on Youth ?</a:t>
            </a:r>
          </a:p>
          <a:p>
            <a:pPr marL="0" marR="0" indent="0" algn="l" defTabSz="457200" rtl="0" eaLnBrk="1" fontAlgn="auto" latinLnBrk="0" hangingPunct="1">
              <a:lnSpc>
                <a:spcPct val="100000"/>
              </a:lnSpc>
              <a:spcBef>
                <a:spcPts val="0"/>
              </a:spcBef>
              <a:spcAft>
                <a:spcPts val="0"/>
              </a:spcAft>
              <a:buClrTx/>
              <a:buSzTx/>
              <a:buFontTx/>
              <a:buNone/>
              <a:tabLst/>
              <a:defRPr/>
            </a:pPr>
            <a:endParaRPr lang="en-PH"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PH" dirty="0" smtClean="0"/>
              <a:t>Afa members have observed that the young do not want to go into farming and opt to migrate to cities. We know</a:t>
            </a:r>
            <a:r>
              <a:rPr lang="en-PH" baseline="0" dirty="0" smtClean="0"/>
              <a:t> that the farming population is ageing. In Philippines, average age is 55. In Japan, it is 70! . If there is no one to farm in the near future, where will we get our food ? No farmer , no food. So we have to make ways to attract the youth to agriculture. But how ? What enabling policies are needed to do so? </a:t>
            </a:r>
            <a:endParaRPr lang="en-PH"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7FFA069-9DBC-4390-9C22-EFA301E93497}" type="slidenum">
              <a:rPr lang="en-US" smtClean="0"/>
              <a:pPr/>
              <a:t>4</a:t>
            </a:fld>
            <a:endParaRPr lang="en-US"/>
          </a:p>
        </p:txBody>
      </p:sp>
    </p:spTree>
    <p:extLst>
      <p:ext uri="{BB962C8B-B14F-4D97-AF65-F5344CB8AC3E}">
        <p14:creationId xmlns:p14="http://schemas.microsoft.com/office/powerpoint/2010/main" val="3333333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PH" u="sng" dirty="0" smtClean="0"/>
              <a:t>Sixty percent </a:t>
            </a:r>
            <a:r>
              <a:rPr lang="en-PH" dirty="0" smtClean="0"/>
              <a:t>(60%) of the world’s rural population is made up of young men and women. </a:t>
            </a:r>
          </a:p>
          <a:p>
            <a:pPr marL="0" marR="0" indent="0" algn="l" defTabSz="457200" rtl="0" eaLnBrk="1" fontAlgn="auto" latinLnBrk="0" hangingPunct="1">
              <a:lnSpc>
                <a:spcPct val="100000"/>
              </a:lnSpc>
              <a:spcBef>
                <a:spcPts val="0"/>
              </a:spcBef>
              <a:spcAft>
                <a:spcPts val="0"/>
              </a:spcAft>
              <a:buClrTx/>
              <a:buSzTx/>
              <a:buFontTx/>
              <a:buNone/>
              <a:tabLst/>
              <a:defRPr/>
            </a:pPr>
            <a:endParaRPr lang="en-PH"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PH" i="1" u="sng" dirty="0" smtClean="0"/>
              <a:t>Unemployed or in informal labor : </a:t>
            </a:r>
          </a:p>
          <a:p>
            <a:pPr marL="0" marR="0" indent="0" algn="l" defTabSz="457200" rtl="0" eaLnBrk="1" fontAlgn="auto" latinLnBrk="0" hangingPunct="1">
              <a:lnSpc>
                <a:spcPct val="100000"/>
              </a:lnSpc>
              <a:spcBef>
                <a:spcPts val="0"/>
              </a:spcBef>
              <a:spcAft>
                <a:spcPts val="0"/>
              </a:spcAft>
              <a:buClrTx/>
              <a:buSzTx/>
              <a:buFontTx/>
              <a:buNone/>
              <a:tabLst/>
              <a:defRPr/>
            </a:pPr>
            <a:r>
              <a:rPr lang="en-PH" u="none" dirty="0" smtClean="0"/>
              <a:t>Rural youth is often unemployed or work informally </a:t>
            </a:r>
            <a:r>
              <a:rPr lang="en-PH" dirty="0" smtClean="0"/>
              <a:t>in unpaid, low skilled, insecure and hazardous jobs, leading to massive migration to cities</a:t>
            </a:r>
            <a:endParaRPr lang="en-US" u="sng" dirty="0" smtClean="0"/>
          </a:p>
          <a:p>
            <a:endParaRPr lang="en-US" u="sng" dirty="0" smtClean="0"/>
          </a:p>
          <a:p>
            <a:r>
              <a:rPr lang="en-US" i="1" u="sng" dirty="0" smtClean="0"/>
              <a:t>Not interested in agri courses </a:t>
            </a:r>
            <a:r>
              <a:rPr lang="en-US" dirty="0" smtClean="0"/>
              <a:t>:</a:t>
            </a:r>
            <a:r>
              <a:rPr lang="en-US" baseline="0" dirty="0" smtClean="0"/>
              <a:t> </a:t>
            </a:r>
          </a:p>
          <a:p>
            <a:r>
              <a:rPr lang="en-US" dirty="0" smtClean="0"/>
              <a:t>For</a:t>
            </a:r>
            <a:r>
              <a:rPr lang="en-US" baseline="0" dirty="0" smtClean="0"/>
              <a:t> example, </a:t>
            </a:r>
            <a:r>
              <a:rPr lang="en-US" dirty="0" smtClean="0"/>
              <a:t> in University of Philippines Los </a:t>
            </a:r>
            <a:r>
              <a:rPr lang="en-US" dirty="0" err="1" smtClean="0"/>
              <a:t>Banos</a:t>
            </a:r>
            <a:r>
              <a:rPr lang="en-US" dirty="0" smtClean="0"/>
              <a:t> enrolment in agriculture courses has declined over the past 30 years from 51% of total students in 1980 to 4.7%  of the total in 2012</a:t>
            </a:r>
          </a:p>
          <a:p>
            <a:endParaRPr lang="en-US" dirty="0" smtClean="0"/>
          </a:p>
          <a:p>
            <a:r>
              <a:rPr lang="en-US" dirty="0" smtClean="0"/>
              <a:t>According</a:t>
            </a:r>
            <a:r>
              <a:rPr lang="en-US" baseline="0" dirty="0" smtClean="0"/>
              <a:t> to a </a:t>
            </a:r>
            <a:r>
              <a:rPr lang="en-US" dirty="0" smtClean="0"/>
              <a:t>SEARCA study ,</a:t>
            </a:r>
            <a:r>
              <a:rPr lang="en-US" baseline="0" dirty="0" smtClean="0"/>
              <a:t> </a:t>
            </a:r>
            <a:r>
              <a:rPr lang="en-US" dirty="0" smtClean="0"/>
              <a:t>outdated curricula and outmoded research and academic facilities are</a:t>
            </a:r>
            <a:r>
              <a:rPr lang="en-US" baseline="0" dirty="0" smtClean="0"/>
              <a:t> </a:t>
            </a:r>
            <a:r>
              <a:rPr lang="en-US" dirty="0" smtClean="0"/>
              <a:t>among the challenges</a:t>
            </a:r>
            <a:r>
              <a:rPr lang="en-US" baseline="0" dirty="0" smtClean="0"/>
              <a:t> on </a:t>
            </a:r>
            <a:r>
              <a:rPr lang="en-US" dirty="0" smtClean="0"/>
              <a:t>agricultural human resources in Asia . </a:t>
            </a:r>
          </a:p>
          <a:p>
            <a:pPr lvl="1"/>
            <a:endParaRPr lang="en-US" dirty="0" smtClean="0"/>
          </a:p>
          <a:p>
            <a:pPr lvl="1"/>
            <a:endParaRPr lang="en-US" dirty="0" smtClean="0"/>
          </a:p>
          <a:p>
            <a:pPr lvl="0"/>
            <a:r>
              <a:rPr lang="en-US" i="1" u="sng" dirty="0" smtClean="0"/>
              <a:t>Migrating to cities </a:t>
            </a:r>
            <a:r>
              <a:rPr lang="en-US" i="1" u="none" dirty="0" smtClean="0"/>
              <a:t>: </a:t>
            </a:r>
          </a:p>
          <a:p>
            <a:pPr lvl="0"/>
            <a:r>
              <a:rPr lang="en-US" dirty="0" smtClean="0"/>
              <a:t>in Vietnam, increasing industrialization and modernization has resulted in fast pace of youth migration to cities from 40.7% of youth in 2009 to 56.4% in 2012</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5</a:t>
            </a:fld>
            <a:endParaRPr lang="en-US"/>
          </a:p>
        </p:txBody>
      </p:sp>
    </p:spTree>
    <p:extLst>
      <p:ext uri="{BB962C8B-B14F-4D97-AF65-F5344CB8AC3E}">
        <p14:creationId xmlns:p14="http://schemas.microsoft.com/office/powerpoint/2010/main" val="3622764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i="1" u="sng" dirty="0" smtClean="0"/>
              <a:t>No money from farming</a:t>
            </a:r>
            <a:r>
              <a:rPr lang="en-US" i="1" u="sng" baseline="0" dirty="0" smtClean="0"/>
              <a:t> : </a:t>
            </a:r>
          </a:p>
          <a:p>
            <a:pPr lvl="1"/>
            <a:r>
              <a:rPr lang="en-US" dirty="0" smtClean="0"/>
              <a:t>Their parents were poor farmers, they will be poor farmers</a:t>
            </a:r>
          </a:p>
          <a:p>
            <a:pPr lvl="1"/>
            <a:r>
              <a:rPr lang="en-PH" dirty="0" smtClean="0"/>
              <a:t>In Vietnam, rural youth expressed wish to farm if farming “makes them rich and feel confident”</a:t>
            </a:r>
          </a:p>
          <a:p>
            <a:pPr lvl="1"/>
            <a:r>
              <a:rPr lang="en-US" dirty="0" smtClean="0"/>
              <a:t>In Mongolia, young farmers expressed need to earn at least “subsistence wage”</a:t>
            </a:r>
          </a:p>
          <a:p>
            <a:endParaRPr lang="en-US" i="1" u="sng" dirty="0" smtClean="0"/>
          </a:p>
          <a:p>
            <a:r>
              <a:rPr lang="en-US" i="1" u="sng" dirty="0" smtClean="0"/>
              <a:t>No pride and dignity in farming: </a:t>
            </a:r>
          </a:p>
          <a:p>
            <a:r>
              <a:rPr lang="en-US" dirty="0" smtClean="0"/>
              <a:t>Agriculture is not seen as a respected occupation or prestigious work it</a:t>
            </a:r>
            <a:r>
              <a:rPr lang="en-US" baseline="0" dirty="0" smtClean="0"/>
              <a:t> is a lowly job; no pride and dignity in farming. </a:t>
            </a:r>
            <a:endParaRPr lang="en-US" dirty="0" smtClean="0"/>
          </a:p>
          <a:p>
            <a:r>
              <a:rPr lang="en-US" dirty="0" smtClean="0"/>
              <a:t>This low regard for farming is reinforced in society through disparaging remarks about farming</a:t>
            </a:r>
          </a:p>
          <a:p>
            <a:pPr lvl="1"/>
            <a:r>
              <a:rPr lang="en-US" dirty="0" smtClean="0"/>
              <a:t>e.g.  In Philippines, farming seen as fit only for school drop-outs (</a:t>
            </a:r>
            <a:r>
              <a:rPr lang="en-US" i="1" dirty="0" smtClean="0"/>
              <a:t>Go back to the farm and plant </a:t>
            </a:r>
            <a:r>
              <a:rPr lang="en-US" i="1" dirty="0" err="1" smtClean="0"/>
              <a:t>camote</a:t>
            </a:r>
            <a:r>
              <a:rPr lang="en-US" dirty="0" smtClean="0"/>
              <a:t>)</a:t>
            </a:r>
          </a:p>
          <a:p>
            <a:pPr lvl="2"/>
            <a:r>
              <a:rPr lang="en-US" dirty="0" smtClean="0"/>
              <a:t>As form of punishment:</a:t>
            </a:r>
          </a:p>
          <a:p>
            <a:pPr lvl="3"/>
            <a:r>
              <a:rPr lang="en-US" i="1" dirty="0" err="1" smtClean="0"/>
              <a:t>Diyan</a:t>
            </a:r>
            <a:r>
              <a:rPr lang="en-US" i="1" dirty="0" smtClean="0"/>
              <a:t> </a:t>
            </a:r>
            <a:r>
              <a:rPr lang="en-US" i="1" dirty="0" err="1" smtClean="0"/>
              <a:t>ka</a:t>
            </a:r>
            <a:r>
              <a:rPr lang="en-US" i="1" dirty="0" smtClean="0"/>
              <a:t> </a:t>
            </a:r>
            <a:r>
              <a:rPr lang="en-US" i="1" dirty="0" err="1" smtClean="0"/>
              <a:t>na</a:t>
            </a:r>
            <a:r>
              <a:rPr lang="en-US" i="1" dirty="0" smtClean="0"/>
              <a:t> </a:t>
            </a:r>
            <a:r>
              <a:rPr lang="en-US" i="1" dirty="0" err="1" smtClean="0"/>
              <a:t>lang</a:t>
            </a:r>
            <a:r>
              <a:rPr lang="en-US" i="1" dirty="0" smtClean="0"/>
              <a:t> </a:t>
            </a:r>
            <a:r>
              <a:rPr lang="en-US" i="1" dirty="0" err="1" smtClean="0"/>
              <a:t>sa</a:t>
            </a:r>
            <a:r>
              <a:rPr lang="en-US" i="1" dirty="0" smtClean="0"/>
              <a:t> </a:t>
            </a:r>
            <a:r>
              <a:rPr lang="en-US" i="1" dirty="0" err="1" smtClean="0"/>
              <a:t>bukid</a:t>
            </a:r>
            <a:r>
              <a:rPr lang="en-US" dirty="0" smtClean="0"/>
              <a:t> (You are only fit to stay in the farm)</a:t>
            </a:r>
          </a:p>
          <a:p>
            <a:pPr lvl="2"/>
            <a:r>
              <a:rPr lang="en-US" dirty="0" smtClean="0"/>
              <a:t>Farmers tell their children:  </a:t>
            </a:r>
            <a:r>
              <a:rPr lang="en-US" i="1" dirty="0" smtClean="0"/>
              <a:t> </a:t>
            </a:r>
          </a:p>
          <a:p>
            <a:pPr lvl="3"/>
            <a:r>
              <a:rPr lang="en-US" i="1" dirty="0" err="1" smtClean="0"/>
              <a:t>Huwag</a:t>
            </a:r>
            <a:r>
              <a:rPr lang="en-US" i="1" dirty="0" smtClean="0"/>
              <a:t> </a:t>
            </a:r>
            <a:r>
              <a:rPr lang="en-US" i="1" dirty="0" err="1" smtClean="0"/>
              <a:t>kang</a:t>
            </a:r>
            <a:r>
              <a:rPr lang="en-US" i="1" dirty="0" smtClean="0"/>
              <a:t> </a:t>
            </a:r>
            <a:r>
              <a:rPr lang="en-US" i="1" dirty="0" err="1" smtClean="0"/>
              <a:t>tumulad</a:t>
            </a:r>
            <a:r>
              <a:rPr lang="en-US" i="1" dirty="0" smtClean="0"/>
              <a:t> </a:t>
            </a:r>
            <a:r>
              <a:rPr lang="en-US" i="1" dirty="0" err="1" smtClean="0"/>
              <a:t>sa</a:t>
            </a:r>
            <a:r>
              <a:rPr lang="en-US" i="1" dirty="0" smtClean="0"/>
              <a:t> akin </a:t>
            </a:r>
            <a:r>
              <a:rPr lang="en-US" i="1" dirty="0" err="1" smtClean="0"/>
              <a:t>na</a:t>
            </a:r>
            <a:r>
              <a:rPr lang="en-US" i="1" dirty="0" smtClean="0"/>
              <a:t> </a:t>
            </a:r>
            <a:r>
              <a:rPr lang="en-US" i="1" dirty="0" err="1" smtClean="0"/>
              <a:t>isang</a:t>
            </a:r>
            <a:r>
              <a:rPr lang="en-US" i="1" dirty="0" smtClean="0"/>
              <a:t> </a:t>
            </a:r>
            <a:r>
              <a:rPr lang="en-US" i="1" dirty="0" err="1" smtClean="0"/>
              <a:t>magsasaka</a:t>
            </a:r>
            <a:r>
              <a:rPr lang="en-US" i="1" dirty="0" smtClean="0"/>
              <a:t> </a:t>
            </a:r>
            <a:r>
              <a:rPr lang="en-US" i="1" dirty="0" err="1" smtClean="0"/>
              <a:t>lang</a:t>
            </a:r>
            <a:r>
              <a:rPr lang="en-US" i="1" dirty="0" smtClean="0"/>
              <a:t>                   </a:t>
            </a:r>
          </a:p>
          <a:p>
            <a:pPr lvl="3"/>
            <a:r>
              <a:rPr lang="en-US" i="1" dirty="0" smtClean="0"/>
              <a:t>  </a:t>
            </a:r>
            <a:r>
              <a:rPr lang="en-US" dirty="0" smtClean="0"/>
              <a:t>(Do not be like me, just a lowly farmer)</a:t>
            </a:r>
          </a:p>
          <a:p>
            <a:pPr lvl="3"/>
            <a:endParaRPr lang="en-US" dirty="0" smtClean="0"/>
          </a:p>
          <a:p>
            <a:pPr lvl="0"/>
            <a:endParaRPr lang="en-US" dirty="0" smtClean="0"/>
          </a:p>
          <a:p>
            <a:pPr lvl="0"/>
            <a:r>
              <a:rPr lang="en-US" i="1" u="sng" dirty="0" smtClean="0"/>
              <a:t>Rural life is boring, no entertainment</a:t>
            </a:r>
            <a:r>
              <a:rPr lang="en-US" i="1" u="sng" baseline="0" dirty="0" smtClean="0"/>
              <a:t> </a:t>
            </a:r>
            <a:r>
              <a:rPr lang="en-US" baseline="0" dirty="0" smtClean="0"/>
              <a:t>: </a:t>
            </a:r>
          </a:p>
          <a:p>
            <a:pPr lvl="0"/>
            <a:r>
              <a:rPr lang="en-PH" dirty="0" smtClean="0"/>
              <a:t>In Cambodia, youth want to adopt “modern lifestyle”</a:t>
            </a:r>
            <a:endParaRPr lang="en-US" dirty="0" smtClean="0"/>
          </a:p>
          <a:p>
            <a:pPr lvl="1"/>
            <a:r>
              <a:rPr lang="en-US" dirty="0" smtClean="0"/>
              <a:t>Lack of socio-cultural activities esp. for youth /  no rural youth orgs</a:t>
            </a:r>
          </a:p>
          <a:p>
            <a:pPr lvl="0"/>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i="1" u="sng" dirty="0" smtClean="0"/>
              <a:t>Exclusion in agricultural policy formation and decision- making processes: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u="none" dirty="0" smtClean="0"/>
              <a:t>Thus</a:t>
            </a:r>
            <a:r>
              <a:rPr lang="en-US" i="0" u="none" baseline="0" dirty="0" smtClean="0"/>
              <a:t> their issues and concerns are not usually taken into consideration or are not prioritized</a:t>
            </a:r>
            <a:endParaRPr lang="en-US" i="0" u="none"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i="1" u="sng"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i="1" u="sng" dirty="0" smtClean="0"/>
              <a:t>Lack of rural youth organizations</a:t>
            </a:r>
            <a:r>
              <a:rPr lang="en-US" i="1" u="sng" baseline="0" dirty="0" smtClean="0"/>
              <a:t> focusing on agriculture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i="0" u="none" baseline="0" dirty="0" smtClean="0"/>
              <a:t>Thus there are no solidarity groups for exchange of information, ideas and supporting each others’ endeavors. </a:t>
            </a:r>
            <a:endParaRPr lang="en-US" i="0" u="none" dirty="0" smtClean="0"/>
          </a:p>
          <a:p>
            <a:pPr lvl="0"/>
            <a:endParaRPr lang="en-US" u="sng" baseline="0" dirty="0" smtClean="0"/>
          </a:p>
          <a:p>
            <a:pPr lvl="0"/>
            <a:endParaRPr lang="en-US" dirty="0" smtClean="0"/>
          </a:p>
          <a:p>
            <a:pPr lvl="0"/>
            <a:endParaRPr lang="en-US" dirty="0" smtClean="0"/>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6</a:t>
            </a:fld>
            <a:endParaRPr lang="en-US"/>
          </a:p>
        </p:txBody>
      </p:sp>
    </p:spTree>
    <p:extLst>
      <p:ext uri="{BB962C8B-B14F-4D97-AF65-F5344CB8AC3E}">
        <p14:creationId xmlns:p14="http://schemas.microsoft.com/office/powerpoint/2010/main" val="328279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there are still some</a:t>
            </a:r>
            <a:r>
              <a:rPr lang="en-US" baseline="0" dirty="0" smtClean="0"/>
              <a:t> youth who have decided, or mainly compelled or forced to farm. </a:t>
            </a:r>
          </a:p>
          <a:p>
            <a:endParaRPr lang="en-US" baseline="0" dirty="0" smtClean="0"/>
          </a:p>
          <a:p>
            <a:r>
              <a:rPr lang="en-US" baseline="0" dirty="0" smtClean="0"/>
              <a:t>I can tell you my story first.  ( </a:t>
            </a:r>
            <a:r>
              <a:rPr lang="en-US" baseline="0" dirty="0" err="1" smtClean="0"/>
              <a:t>jun</a:t>
            </a:r>
            <a:r>
              <a:rPr lang="en-US" baseline="0" dirty="0" smtClean="0"/>
              <a:t> , help Anna write in one paragraph </a:t>
            </a:r>
            <a:r>
              <a:rPr lang="en-US" baseline="0" smtClean="0"/>
              <a:t>her story </a:t>
            </a:r>
            <a:r>
              <a:rPr lang="en-US" baseline="0" dirty="0" smtClean="0"/>
              <a:t>and tell it here). </a:t>
            </a:r>
          </a:p>
          <a:p>
            <a:endParaRPr lang="en-US" baseline="0" dirty="0" smtClean="0"/>
          </a:p>
          <a:p>
            <a:r>
              <a:rPr lang="en-US" baseline="0" dirty="0" smtClean="0"/>
              <a:t>I am not alone. Many of us face the same problem and challenges, even more : </a:t>
            </a:r>
          </a:p>
          <a:p>
            <a:endParaRPr lang="en-US" baseline="0" dirty="0" smtClean="0"/>
          </a:p>
          <a:p>
            <a:r>
              <a:rPr lang="en-US" i="1" u="sng" baseline="0" dirty="0" smtClean="0"/>
              <a:t>Access to land </a:t>
            </a:r>
          </a:p>
          <a:p>
            <a:pPr marL="0" marR="0" lvl="1" indent="0" algn="l" defTabSz="457200" rtl="0" eaLnBrk="1" fontAlgn="auto" latinLnBrk="0" hangingPunct="1">
              <a:lnSpc>
                <a:spcPct val="100000"/>
              </a:lnSpc>
              <a:spcBef>
                <a:spcPts val="0"/>
              </a:spcBef>
              <a:spcAft>
                <a:spcPts val="0"/>
              </a:spcAft>
              <a:buClrTx/>
              <a:buSzTx/>
              <a:buFontTx/>
              <a:buNone/>
              <a:tabLst/>
              <a:defRPr/>
            </a:pPr>
            <a:r>
              <a:rPr lang="en-PH" dirty="0" smtClean="0"/>
              <a:t>Many young farmers do not own land that they can cultivate.  Under some land laws (e.g. Philippines), young people can apply as beneficiaries but they must first be considered as an independent household unit and not dependents of their parents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PH"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PH" i="1" u="sng" dirty="0" smtClean="0"/>
              <a:t>Access to credit: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in Vietnam, </a:t>
            </a:r>
            <a:r>
              <a:rPr lang="en-PH" dirty="0" smtClean="0"/>
              <a:t>youth lacks capital and credit loans because young people are not the heads of their families hence hard for them to access loans and they do not have collateral needed by banks and financial organizations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PH"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PH" i="1" u="sng" dirty="0" smtClean="0"/>
              <a:t>Legacy of Chemical Farming :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PH" i="1" u="sng"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PH" i="0" u="none" dirty="0" smtClean="0"/>
              <a:t>Many</a:t>
            </a:r>
            <a:r>
              <a:rPr lang="en-PH" i="0" u="none" baseline="0" dirty="0" smtClean="0"/>
              <a:t> young people know the harm of chemical farming, especially those who have been trained on sustainable agriculture,  but they </a:t>
            </a:r>
            <a:r>
              <a:rPr lang="en-US" i="0" u="none" baseline="0" dirty="0" smtClean="0"/>
              <a:t>w</a:t>
            </a:r>
            <a:r>
              <a:rPr lang="en-US" dirty="0" smtClean="0"/>
              <a:t>orry about expected low yields during initial stages of “conversion” or shift to organic/sustainable agriculture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i="1" u="sng" dirty="0" smtClean="0"/>
              <a:t>Lack of support services </a:t>
            </a:r>
            <a:r>
              <a:rPr lang="en-US" i="1" u="sng" dirty="0" err="1" smtClean="0"/>
              <a:t>targetting</a:t>
            </a:r>
            <a:r>
              <a:rPr lang="en-US" i="1" u="sng" baseline="0" dirty="0" smtClean="0"/>
              <a:t> young farmers: </a:t>
            </a:r>
            <a:endParaRPr lang="en-US" i="1" u="sng"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i="0" u="none" dirty="0" smtClean="0"/>
              <a:t>What support services are lacking or</a:t>
            </a:r>
            <a:r>
              <a:rPr lang="en-US" i="0" u="none" baseline="0" dirty="0" smtClean="0"/>
              <a:t> inadequate : </a:t>
            </a:r>
            <a:br>
              <a:rPr lang="en-US" i="0" u="none" baseline="0" dirty="0" smtClean="0"/>
            </a:br>
            <a:r>
              <a:rPr lang="en-US" i="0" u="none" baseline="0" dirty="0" smtClean="0"/>
              <a:t>---</a:t>
            </a:r>
            <a:r>
              <a:rPr lang="en-US" i="0" u="none" dirty="0" smtClean="0"/>
              <a:t>Lack of exposure,</a:t>
            </a:r>
            <a:r>
              <a:rPr lang="en-US" i="0" u="none" baseline="0" dirty="0" smtClean="0"/>
              <a:t> knowledge and technical know-how</a:t>
            </a:r>
            <a:r>
              <a:rPr lang="en-US" i="1" u="sng" baseline="0" dirty="0" smtClean="0"/>
              <a:t> </a:t>
            </a:r>
            <a:r>
              <a:rPr lang="en-US" baseline="0" dirty="0" smtClean="0"/>
              <a:t>: As this is inadequate or if offered, does not prioritize the young farmers</a:t>
            </a: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 lack of support in terms of </a:t>
            </a:r>
            <a:r>
              <a:rPr lang="id-ID" dirty="0" smtClean="0"/>
              <a:t>inputs</a:t>
            </a:r>
            <a:r>
              <a:rPr lang="en-US" dirty="0" smtClean="0"/>
              <a:t>, </a:t>
            </a:r>
            <a:r>
              <a:rPr lang="id-ID" dirty="0" smtClean="0"/>
              <a:t>fertilizers, local seeds, access to capital</a:t>
            </a:r>
            <a:r>
              <a:rPr lang="en-US" dirty="0" smtClean="0"/>
              <a:t>, lack of </a:t>
            </a:r>
            <a:r>
              <a:rPr lang="id-ID" dirty="0" smtClean="0"/>
              <a:t>information o</a:t>
            </a:r>
            <a:r>
              <a:rPr lang="en-US" dirty="0" smtClean="0"/>
              <a:t>n</a:t>
            </a:r>
            <a:r>
              <a:rPr lang="id-ID" dirty="0" smtClean="0"/>
              <a:t> price/market, access to market</a:t>
            </a:r>
          </a:p>
          <a:p>
            <a:pPr marL="0" marR="0" lvl="1" indent="0" algn="l" defTabSz="457200" rtl="0" eaLnBrk="1" fontAlgn="auto" latinLnBrk="0" hangingPunct="1">
              <a:lnSpc>
                <a:spcPct val="100000"/>
              </a:lnSpc>
              <a:spcBef>
                <a:spcPts val="0"/>
              </a:spcBef>
              <a:spcAft>
                <a:spcPts val="0"/>
              </a:spcAft>
              <a:buClrTx/>
              <a:buSzTx/>
              <a:buFontTx/>
              <a:buNone/>
              <a:tabLst/>
              <a:defRPr/>
            </a:pPr>
            <a:endParaRPr lang="id-ID"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id-ID"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id-ID" i="1" u="sng" dirty="0" smtClean="0"/>
              <a:t>Large Farm Mechanization</a:t>
            </a:r>
            <a:r>
              <a:rPr lang="id-ID" i="1" u="sng" baseline="0" dirty="0" smtClean="0"/>
              <a:t> that Displaces Agri Labor </a:t>
            </a:r>
            <a:endParaRPr lang="id-ID" i="1" u="sng"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PH" dirty="0" smtClean="0"/>
              <a:t>Although machines make farming less laborious to attract more young people, young farmers worry that inappropriate machines will result in loss of jobs, as in case of huge tractors that can displace the labor of many farmworkers. </a:t>
            </a:r>
          </a:p>
          <a:p>
            <a:pPr marL="0" marR="0" lvl="1" indent="0" algn="l" defTabSz="457200" rtl="0" eaLnBrk="1" fontAlgn="auto" latinLnBrk="0" hangingPunct="1">
              <a:lnSpc>
                <a:spcPct val="100000"/>
              </a:lnSpc>
              <a:spcBef>
                <a:spcPts val="0"/>
              </a:spcBef>
              <a:spcAft>
                <a:spcPts val="0"/>
              </a:spcAft>
              <a:buClrTx/>
              <a:buSzTx/>
              <a:buFontTx/>
              <a:buNone/>
              <a:tabLst/>
              <a:defRPr/>
            </a:pPr>
            <a:endParaRPr lang="id-ID"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t>Lack of programs especially for young farmers : </a:t>
            </a: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PH"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PH"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Contrary to widely-held perception about the rural youth, award-winning research of </a:t>
            </a:r>
            <a:r>
              <a:rPr lang="en-US" sz="1200" dirty="0" err="1" smtClean="0"/>
              <a:t>PhilRice</a:t>
            </a:r>
            <a:r>
              <a:rPr lang="en-US" sz="1200" dirty="0" smtClean="0"/>
              <a:t> in 2012 found that farmers’ children express the desire to stay connected to agriculture </a:t>
            </a:r>
            <a:r>
              <a:rPr lang="en-PH" sz="1200" dirty="0" smtClean="0"/>
              <a:t>if only these options were available: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400" dirty="0" smtClean="0"/>
              <a:t>--- A</a:t>
            </a:r>
            <a:r>
              <a:rPr lang="en-PH" sz="2400" dirty="0" smtClean="0"/>
              <a:t>gri will provide decent livelihoods that support their family </a:t>
            </a:r>
          </a:p>
          <a:p>
            <a:pPr marL="0" marR="0" lvl="1" indent="0" algn="l" defTabSz="457200" rtl="0" eaLnBrk="1" fontAlgn="auto" latinLnBrk="0" hangingPunct="1">
              <a:lnSpc>
                <a:spcPct val="100000"/>
              </a:lnSpc>
              <a:spcBef>
                <a:spcPts val="0"/>
              </a:spcBef>
              <a:spcAft>
                <a:spcPts val="0"/>
              </a:spcAft>
              <a:buClrTx/>
              <a:buSzTx/>
              <a:buFontTx/>
              <a:buNone/>
              <a:tabLst/>
              <a:defRPr/>
            </a:pPr>
            <a:r>
              <a:rPr lang="en-PH" sz="2400" dirty="0" smtClean="0"/>
              <a:t>--Agri can be a wealth multiplier </a:t>
            </a:r>
          </a:p>
          <a:p>
            <a:pPr marL="0" marR="0" lvl="1" indent="0" algn="l" defTabSz="457200" rtl="0" eaLnBrk="1" fontAlgn="auto" latinLnBrk="0" hangingPunct="1">
              <a:lnSpc>
                <a:spcPct val="100000"/>
              </a:lnSpc>
              <a:spcBef>
                <a:spcPts val="0"/>
              </a:spcBef>
              <a:spcAft>
                <a:spcPts val="0"/>
              </a:spcAft>
              <a:buClrTx/>
              <a:buSzTx/>
              <a:buFontTx/>
              <a:buNone/>
              <a:tabLst/>
              <a:defRPr/>
            </a:pPr>
            <a:r>
              <a:rPr lang="en-PH" sz="2400" dirty="0" smtClean="0"/>
              <a:t>--</a:t>
            </a:r>
            <a:r>
              <a:rPr lang="en-PH" sz="2400" baseline="0" dirty="0" smtClean="0"/>
              <a:t> Young farmers will be seen as investors andwill be given support for capital investments in family farms </a:t>
            </a:r>
            <a:endParaRPr lang="en-PH" sz="240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PH" sz="1200" dirty="0" smtClean="0"/>
          </a:p>
          <a:p>
            <a:endParaRPr lang="en-US" dirty="0"/>
          </a:p>
        </p:txBody>
      </p:sp>
      <p:sp>
        <p:nvSpPr>
          <p:cNvPr id="4" name="Slide Number Placeholder 3"/>
          <p:cNvSpPr>
            <a:spLocks noGrp="1"/>
          </p:cNvSpPr>
          <p:nvPr>
            <p:ph type="sldNum" sz="quarter" idx="10"/>
          </p:nvPr>
        </p:nvSpPr>
        <p:spPr/>
        <p:txBody>
          <a:bodyPr/>
          <a:lstStyle/>
          <a:p>
            <a:fld id="{FD108EBF-44A5-394E-84B9-01CB89D7904F}"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 me share with you some initiatives of our young farmers members in AFA, from which we draw inspiration from. </a:t>
            </a:r>
          </a:p>
        </p:txBody>
      </p:sp>
      <p:sp>
        <p:nvSpPr>
          <p:cNvPr id="4" name="Slide Number Placeholder 3"/>
          <p:cNvSpPr>
            <a:spLocks noGrp="1"/>
          </p:cNvSpPr>
          <p:nvPr>
            <p:ph type="sldNum" sz="quarter" idx="10"/>
          </p:nvPr>
        </p:nvSpPr>
        <p:spPr/>
        <p:txBody>
          <a:bodyPr/>
          <a:lstStyle/>
          <a:p>
            <a:fld id="{FD108EBF-44A5-394E-84B9-01CB89D7904F}"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fld id="{9E0EE0B8-D4E1-0E4A-B7DF-70C2339A4DF1}" type="datetime1">
              <a:rPr lang="en-PH" smtClean="0"/>
              <a:pPr/>
              <a:t>2/10/2015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31132622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719C2C49-4248-BF4C-AA87-F69A2F9761A8}" type="datetime1">
              <a:rPr lang="en-PH" smtClean="0"/>
              <a:pPr/>
              <a:t>2/10/2015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25049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7E903E26-A455-874D-8941-C76737A0A2FC}" type="datetime1">
              <a:rPr lang="en-PH" smtClean="0"/>
              <a:pPr/>
              <a:t>2/10/2015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4144697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fld id="{BFE23628-BA2B-B645-89C3-C8058AA60EC8}" type="datetime1">
              <a:rPr lang="en-PH" smtClean="0"/>
              <a:pPr/>
              <a:t>2/10/2015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110214849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3D424A-C11C-E64F-A3A4-FAD7048C010A}" type="datetime1">
              <a:rPr lang="en-PH" smtClean="0"/>
              <a:pPr/>
              <a:t>2/10/2015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28361653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fld id="{F6198841-707E-8541-8DCF-96AF1AAEDA4C}" type="datetime1">
              <a:rPr lang="en-PH" smtClean="0"/>
              <a:pPr/>
              <a:t>2/10/2015</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171113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fld id="{A5142B69-5FCF-1443-B844-02EBB96EB4BD}" type="datetime1">
              <a:rPr lang="en-PH" smtClean="0"/>
              <a:pPr/>
              <a:t>2/10/2015</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8425201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fld id="{9F68A801-42EE-6147-8E0F-7D869498F5CE}" type="datetime1">
              <a:rPr lang="en-PH" smtClean="0"/>
              <a:pPr/>
              <a:t>2/10/2015</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371890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EEC715-4527-2640-9CF5-C4ACC8EAA7DE}" type="datetime1">
              <a:rPr lang="en-PH" smtClean="0"/>
              <a:pPr/>
              <a:t>2/10/2015</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2397464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452BE8-7E06-AC4E-B8E8-A53B38235B60}" type="datetime1">
              <a:rPr lang="en-PH" smtClean="0"/>
              <a:pPr/>
              <a:t>2/10/2015</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2814245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7094F6-64E8-4347-8C2B-A3BB8D73549E}" type="datetime1">
              <a:rPr lang="en-PH" smtClean="0"/>
              <a:pPr/>
              <a:t>2/10/2015</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EDEAA861-1385-4C1C-937C-643FB58F89B3}" type="slidenum">
              <a:rPr lang="en-PH" smtClean="0"/>
              <a:pPr/>
              <a:t>‹#›</a:t>
            </a:fld>
            <a:endParaRPr lang="en-PH"/>
          </a:p>
        </p:txBody>
      </p:sp>
    </p:spTree>
    <p:extLst>
      <p:ext uri="{BB962C8B-B14F-4D97-AF65-F5344CB8AC3E}">
        <p14:creationId xmlns:p14="http://schemas.microsoft.com/office/powerpoint/2010/main" val="549988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PH"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PH"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67DD1-C667-3747-ABC0-32DF245BDC95}" type="datetime1">
              <a:rPr lang="en-PH" smtClean="0"/>
              <a:pPr/>
              <a:t>2/10/2015</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AA861-1385-4C1C-937C-643FB58F89B3}" type="slidenum">
              <a:rPr lang="en-PH" smtClean="0"/>
              <a:pPr/>
              <a:t>‹#›</a:t>
            </a:fld>
            <a:endParaRPr lang="en-PH"/>
          </a:p>
        </p:txBody>
      </p:sp>
      <p:pic>
        <p:nvPicPr>
          <p:cNvPr id="7" name="Picture 3" descr="F:\02 AFA Projects\2013-05-09 to 14 AFA Events Manila\Print Materials\Logos\image (small).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2" y="4953000"/>
            <a:ext cx="895302"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802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848600" cy="1524000"/>
          </a:xfrm>
        </p:spPr>
        <p:txBody>
          <a:bodyPr>
            <a:normAutofit/>
          </a:bodyPr>
          <a:lstStyle/>
          <a:p>
            <a:r>
              <a:rPr lang="en-PH" b="1" dirty="0" smtClean="0"/>
              <a:t>Attracting Youth </a:t>
            </a:r>
            <a:br>
              <a:rPr lang="en-PH" b="1" dirty="0" smtClean="0"/>
            </a:br>
            <a:r>
              <a:rPr lang="en-PH" b="1" dirty="0" smtClean="0"/>
              <a:t>to Agriculture in Asia </a:t>
            </a:r>
            <a:endParaRPr lang="en-PH" b="1" dirty="0"/>
          </a:p>
        </p:txBody>
      </p:sp>
      <p:sp>
        <p:nvSpPr>
          <p:cNvPr id="3" name="Subtitle 2"/>
          <p:cNvSpPr>
            <a:spLocks noGrp="1"/>
          </p:cNvSpPr>
          <p:nvPr>
            <p:ph type="subTitle" idx="1"/>
          </p:nvPr>
        </p:nvSpPr>
        <p:spPr>
          <a:xfrm>
            <a:off x="1371600" y="4343400"/>
            <a:ext cx="6400800" cy="2209800"/>
          </a:xfrm>
        </p:spPr>
        <p:txBody>
          <a:bodyPr>
            <a:normAutofit/>
          </a:bodyPr>
          <a:lstStyle/>
          <a:p>
            <a:r>
              <a:rPr lang="en-PH" sz="2400" dirty="0" smtClean="0"/>
              <a:t>Asian Farmers Association (AFA)</a:t>
            </a:r>
            <a:r>
              <a:rPr lang="en-PH" dirty="0" smtClean="0"/>
              <a:t> </a:t>
            </a:r>
          </a:p>
          <a:p>
            <a:endParaRPr lang="en-PH"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1</a:t>
            </a:fld>
            <a:endParaRPr lang="en-PH"/>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743200"/>
            <a:ext cx="8991600" cy="410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 name="Title 1"/>
          <p:cNvSpPr txBox="1">
            <a:spLocks/>
          </p:cNvSpPr>
          <p:nvPr/>
        </p:nvSpPr>
        <p:spPr>
          <a:xfrm>
            <a:off x="1143000" y="1600200"/>
            <a:ext cx="7391400" cy="1089025"/>
          </a:xfrm>
          <a:prstGeom prst="rect">
            <a:avLst/>
          </a:prstGeom>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PH" sz="4400" b="0" i="0" u="none" strike="noStrike" kern="1200" cap="none" spc="0" normalizeH="0" baseline="0" noProof="0" dirty="0" smtClean="0">
                <a:ln>
                  <a:noFill/>
                </a:ln>
                <a:solidFill>
                  <a:schemeClr val="tx1"/>
                </a:solidFill>
                <a:effectLst/>
                <a:uLnTx/>
                <a:uFillTx/>
                <a:latin typeface="+mj-lt"/>
                <a:ea typeface="+mj-ea"/>
                <a:cs typeface="+mj-cs"/>
              </a:rPr>
              <a:t>By</a:t>
            </a:r>
            <a:r>
              <a:rPr kumimoji="0" lang="en-PH" sz="4400" b="0" i="0" u="none" strike="noStrike" kern="1200" cap="none" spc="0" normalizeH="0" noProof="0" dirty="0" smtClean="0">
                <a:ln>
                  <a:noFill/>
                </a:ln>
                <a:solidFill>
                  <a:schemeClr val="tx1"/>
                </a:solidFill>
                <a:effectLst/>
                <a:uLnTx/>
                <a:uFillTx/>
                <a:latin typeface="+mj-lt"/>
                <a:ea typeface="+mj-ea"/>
                <a:cs typeface="+mj-cs"/>
              </a:rPr>
              <a:t> Ana </a:t>
            </a:r>
            <a:r>
              <a:rPr kumimoji="0" lang="en-PH" sz="4400" b="0" i="0" u="none" strike="noStrike" kern="1200" cap="none" spc="0" normalizeH="0" noProof="0" dirty="0" err="1" smtClean="0">
                <a:ln>
                  <a:noFill/>
                </a:ln>
                <a:solidFill>
                  <a:schemeClr val="tx1"/>
                </a:solidFill>
                <a:effectLst/>
                <a:uLnTx/>
                <a:uFillTx/>
                <a:latin typeface="+mj-lt"/>
                <a:ea typeface="+mj-ea"/>
                <a:cs typeface="+mj-cs"/>
              </a:rPr>
              <a:t>Sibayan</a:t>
            </a:r>
            <a:endParaRPr kumimoji="0" lang="en-PH" sz="4400" b="0" i="0" u="none" strike="noStrike" kern="1200" cap="none" spc="0" normalizeH="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PH" sz="4400" baseline="0" dirty="0" smtClean="0">
                <a:latin typeface="+mj-lt"/>
                <a:ea typeface="+mj-ea"/>
                <a:cs typeface="+mj-cs"/>
              </a:rPr>
              <a:t>PAKISAMA</a:t>
            </a:r>
            <a:r>
              <a:rPr lang="en-PH" sz="4400" dirty="0" smtClean="0">
                <a:latin typeface="+mj-lt"/>
                <a:ea typeface="+mj-ea"/>
                <a:cs typeface="+mj-cs"/>
              </a:rPr>
              <a:t> - AFA</a:t>
            </a:r>
            <a:endParaRPr kumimoji="0" lang="en-PH"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2431025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696200" cy="762000"/>
          </a:xfrm>
        </p:spPr>
        <p:txBody>
          <a:bodyPr>
            <a:noAutofit/>
          </a:bodyPr>
          <a:lstStyle/>
          <a:p>
            <a:pPr algn="ctr"/>
            <a:r>
              <a:rPr lang="en-US" sz="3200" dirty="0" smtClean="0"/>
              <a:t>The Story of </a:t>
            </a:r>
            <a:r>
              <a:rPr lang="en-US" sz="3200" dirty="0" err="1" smtClean="0"/>
              <a:t>Rifai</a:t>
            </a:r>
            <a:r>
              <a:rPr lang="en-US" sz="3200" dirty="0" smtClean="0"/>
              <a:t> – API/Indonesia</a:t>
            </a:r>
            <a:endParaRPr lang="en-US" sz="3200" dirty="0"/>
          </a:p>
        </p:txBody>
      </p:sp>
      <p:pic>
        <p:nvPicPr>
          <p:cNvPr id="5" name="Picture Placeholder 4" descr="Rifai.JPG"/>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a:xfrm>
            <a:off x="1676400" y="914400"/>
            <a:ext cx="3352800" cy="4419600"/>
          </a:xfrm>
        </p:spPr>
      </p:pic>
      <p:sp>
        <p:nvSpPr>
          <p:cNvPr id="4" name="Text Placeholder 3"/>
          <p:cNvSpPr>
            <a:spLocks noGrp="1"/>
          </p:cNvSpPr>
          <p:nvPr>
            <p:ph type="body" sz="half" idx="2"/>
          </p:nvPr>
        </p:nvSpPr>
        <p:spPr>
          <a:xfrm>
            <a:off x="1447800" y="5486400"/>
            <a:ext cx="6705600" cy="804862"/>
          </a:xfrm>
        </p:spPr>
        <p:txBody>
          <a:bodyPr>
            <a:normAutofit/>
          </a:bodyPr>
          <a:lstStyle/>
          <a:p>
            <a:endParaRPr lang="en-US" sz="2000" b="1" dirty="0"/>
          </a:p>
        </p:txBody>
      </p:sp>
      <p:sp>
        <p:nvSpPr>
          <p:cNvPr id="3" name="Slide Number Placeholder 2"/>
          <p:cNvSpPr>
            <a:spLocks noGrp="1"/>
          </p:cNvSpPr>
          <p:nvPr>
            <p:ph type="sldNum" sz="quarter" idx="12"/>
          </p:nvPr>
        </p:nvSpPr>
        <p:spPr/>
        <p:txBody>
          <a:bodyPr/>
          <a:lstStyle/>
          <a:p>
            <a:fld id="{EDEAA861-1385-4C1C-937C-643FB58F89B3}" type="slidenum">
              <a:rPr lang="en-PH" smtClean="0"/>
              <a:pPr/>
              <a:t>10</a:t>
            </a:fld>
            <a:endParaRPr lang="en-PH"/>
          </a:p>
        </p:txBody>
      </p:sp>
      <p:pic>
        <p:nvPicPr>
          <p:cNvPr id="6" name="Picture Placeholder 4" descr="Parental F1 corn from Brasil.JPG"/>
          <p:cNvPicPr>
            <a:picLocks noChangeAspect="1"/>
          </p:cNvPicPr>
          <p:nvPr/>
        </p:nvPicPr>
        <p:blipFill>
          <a:blip r:embed="rId4">
            <a:extLst>
              <a:ext uri="{28A0092B-C50C-407E-A947-70E740481C1C}">
                <a14:useLocalDpi xmlns:a14="http://schemas.microsoft.com/office/drawing/2010/main" val="0"/>
              </a:ext>
            </a:extLst>
          </a:blip>
          <a:srcRect l="-25000" r="-25000"/>
          <a:stretch>
            <a:fillRect/>
          </a:stretch>
        </p:blipFill>
        <p:spPr>
          <a:xfrm>
            <a:off x="4343400" y="990600"/>
            <a:ext cx="4800600" cy="4571999"/>
          </a:xfrm>
          <a:prstGeom prst="rect">
            <a:avLst/>
          </a:prstGeom>
        </p:spPr>
      </p:pic>
    </p:spTree>
    <p:extLst>
      <p:ext uri="{BB962C8B-B14F-4D97-AF65-F5344CB8AC3E}">
        <p14:creationId xmlns:p14="http://schemas.microsoft.com/office/powerpoint/2010/main" val="28259865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0"/>
            <a:ext cx="7391400" cy="762000"/>
          </a:xfrm>
        </p:spPr>
        <p:txBody>
          <a:bodyPr>
            <a:noAutofit/>
          </a:bodyPr>
          <a:lstStyle/>
          <a:p>
            <a:r>
              <a:rPr lang="en-US" sz="3200" dirty="0" smtClean="0"/>
              <a:t>The Story of Jon – PAKISAMA/Philippines </a:t>
            </a:r>
            <a:endParaRPr lang="en-US" sz="3200" dirty="0"/>
          </a:p>
        </p:txBody>
      </p:sp>
      <p:pic>
        <p:nvPicPr>
          <p:cNvPr id="8" name="Picture Placeholder 7" descr="Image 52.jpg"/>
          <p:cNvPicPr>
            <a:picLocks noGrp="1" noChangeAspect="1"/>
          </p:cNvPicPr>
          <p:nvPr>
            <p:ph type="pic" idx="1"/>
          </p:nvPr>
        </p:nvPicPr>
        <p:blipFill>
          <a:blip r:embed="rId3">
            <a:extLst>
              <a:ext uri="{28A0092B-C50C-407E-A947-70E740481C1C}">
                <a14:useLocalDpi xmlns:a14="http://schemas.microsoft.com/office/drawing/2010/main" val="0"/>
              </a:ext>
            </a:extLst>
          </a:blip>
          <a:srcRect l="3148" r="3148"/>
          <a:stretch>
            <a:fillRect/>
          </a:stretch>
        </p:blipFill>
        <p:spPr>
          <a:xfrm>
            <a:off x="1524000" y="1066800"/>
            <a:ext cx="5486400" cy="4114800"/>
          </a:xfrm>
        </p:spPr>
      </p:pic>
      <p:sp>
        <p:nvSpPr>
          <p:cNvPr id="7" name="Text Placeholder 6"/>
          <p:cNvSpPr>
            <a:spLocks noGrp="1"/>
          </p:cNvSpPr>
          <p:nvPr>
            <p:ph type="body" sz="half" idx="2"/>
          </p:nvPr>
        </p:nvSpPr>
        <p:spPr>
          <a:xfrm>
            <a:off x="1447800" y="5334000"/>
            <a:ext cx="6400800" cy="914400"/>
          </a:xfrm>
        </p:spPr>
        <p:txBody>
          <a:bodyPr>
            <a:noAutofit/>
          </a:bodyPr>
          <a:lstStyle/>
          <a:p>
            <a:endParaRPr lang="en-US" sz="2000" b="1" dirty="0"/>
          </a:p>
        </p:txBody>
      </p:sp>
      <p:sp>
        <p:nvSpPr>
          <p:cNvPr id="2" name="Slide Number Placeholder 1"/>
          <p:cNvSpPr>
            <a:spLocks noGrp="1"/>
          </p:cNvSpPr>
          <p:nvPr>
            <p:ph type="sldNum" sz="quarter" idx="12"/>
          </p:nvPr>
        </p:nvSpPr>
        <p:spPr/>
        <p:txBody>
          <a:bodyPr/>
          <a:lstStyle/>
          <a:p>
            <a:fld id="{EDEAA861-1385-4C1C-937C-643FB58F89B3}" type="slidenum">
              <a:rPr lang="en-PH" smtClean="0"/>
              <a:pPr/>
              <a:t>11</a:t>
            </a:fld>
            <a:endParaRPr lang="en-PH"/>
          </a:p>
        </p:txBody>
      </p:sp>
    </p:spTree>
    <p:extLst>
      <p:ext uri="{BB962C8B-B14F-4D97-AF65-F5344CB8AC3E}">
        <p14:creationId xmlns:p14="http://schemas.microsoft.com/office/powerpoint/2010/main" val="4277490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609600"/>
          </a:xfrm>
        </p:spPr>
        <p:txBody>
          <a:bodyPr>
            <a:normAutofit fontScale="90000"/>
          </a:bodyPr>
          <a:lstStyle/>
          <a:p>
            <a:r>
              <a:rPr lang="en-US" sz="3600" dirty="0" smtClean="0"/>
              <a:t>My story – PAKISAMA/</a:t>
            </a:r>
            <a:r>
              <a:rPr lang="en-US" sz="3600" dirty="0" err="1" smtClean="0"/>
              <a:t>Phils</a:t>
            </a:r>
            <a:r>
              <a:rPr lang="en-US" sz="3600" dirty="0" smtClean="0"/>
              <a:t> </a:t>
            </a:r>
            <a:endParaRPr lang="en-US" sz="3600" dirty="0"/>
          </a:p>
        </p:txBody>
      </p:sp>
      <p:pic>
        <p:nvPicPr>
          <p:cNvPr id="7" name="Content Placeholder 6" descr="1209276_498745756886467_268074740_n.jpg"/>
          <p:cNvPicPr>
            <a:picLocks noGrp="1"/>
          </p:cNvPicPr>
          <p:nvPr>
            <p:ph sz="half" idx="1"/>
          </p:nvPr>
        </p:nvPicPr>
        <p:blipFill>
          <a:blip r:embed="rId3" cstate="print"/>
          <a:srcRect l="7142" r="7142"/>
          <a:stretch>
            <a:fillRect/>
          </a:stretch>
        </p:blipFill>
        <p:spPr>
          <a:xfrm>
            <a:off x="685800" y="609600"/>
            <a:ext cx="3810000" cy="4191000"/>
          </a:xfrm>
          <a:prstGeom prst="rect">
            <a:avLst/>
          </a:prstGeom>
        </p:spPr>
      </p:pic>
      <p:pic>
        <p:nvPicPr>
          <p:cNvPr id="8" name="Content Placeholder 7" descr="1381536_512605285500514_2146011433_n.jpg"/>
          <p:cNvPicPr>
            <a:picLocks noGrp="1"/>
          </p:cNvPicPr>
          <p:nvPr>
            <p:ph sz="half" idx="2"/>
          </p:nvPr>
        </p:nvPicPr>
        <p:blipFill>
          <a:blip r:embed="rId4" cstate="print"/>
          <a:srcRect l="16579" r="16579"/>
          <a:stretch>
            <a:fillRect/>
          </a:stretch>
        </p:blipFill>
        <p:spPr>
          <a:xfrm>
            <a:off x="4572000" y="609600"/>
            <a:ext cx="3962400" cy="4267200"/>
          </a:xfrm>
          <a:prstGeom prst="rect">
            <a:avLst/>
          </a:prstGeom>
        </p:spPr>
      </p:pic>
      <p:sp>
        <p:nvSpPr>
          <p:cNvPr id="9" name="Slide Number Placeholder 8"/>
          <p:cNvSpPr>
            <a:spLocks noGrp="1"/>
          </p:cNvSpPr>
          <p:nvPr>
            <p:ph type="sldNum" sz="quarter" idx="12"/>
          </p:nvPr>
        </p:nvSpPr>
        <p:spPr/>
        <p:txBody>
          <a:bodyPr/>
          <a:lstStyle/>
          <a:p>
            <a:fld id="{EDEAA861-1385-4C1C-937C-643FB58F89B3}" type="slidenum">
              <a:rPr lang="en-PH" smtClean="0"/>
              <a:pPr/>
              <a:t>12</a:t>
            </a:fld>
            <a:endParaRPr lang="en-PH"/>
          </a:p>
        </p:txBody>
      </p:sp>
      <p:sp>
        <p:nvSpPr>
          <p:cNvPr id="6" name="Text Placeholder 6"/>
          <p:cNvSpPr txBox="1">
            <a:spLocks/>
          </p:cNvSpPr>
          <p:nvPr/>
        </p:nvSpPr>
        <p:spPr>
          <a:xfrm>
            <a:off x="609600" y="4876800"/>
            <a:ext cx="8534400" cy="1981200"/>
          </a:xfrm>
          <a:prstGeom prst="rect">
            <a:avLst/>
          </a:prstGeom>
        </p:spPr>
        <p:txBody>
          <a:bodyPr vert="horz" lIns="91440" tIns="45720" rIns="91440" bIns="45720" rtlCol="0">
            <a:noAutofit/>
          </a:bodyPr>
          <a:lstStyle/>
          <a:p>
            <a:pPr marL="342900" lvl="0" indent="-342900">
              <a:spcBef>
                <a:spcPct val="20000"/>
              </a:spcBef>
            </a:pPr>
            <a:endParaRPr kumimoji="0" lang="en-US" sz="20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051817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VNFU/Vietnam</a:t>
            </a:r>
            <a:endParaRPr lang="en-US" dirty="0"/>
          </a:p>
        </p:txBody>
      </p:sp>
      <p:sp>
        <p:nvSpPr>
          <p:cNvPr id="3" name="Content Placeholder 2"/>
          <p:cNvSpPr>
            <a:spLocks noGrp="1"/>
          </p:cNvSpPr>
          <p:nvPr>
            <p:ph idx="1"/>
          </p:nvPr>
        </p:nvSpPr>
        <p:spPr/>
        <p:txBody>
          <a:bodyPr>
            <a:normAutofit/>
          </a:bodyPr>
          <a:lstStyle/>
          <a:p>
            <a:r>
              <a:rPr lang="en-US" dirty="0" smtClean="0"/>
              <a:t>A youth committee  with representation in leadership structure</a:t>
            </a:r>
          </a:p>
          <a:p>
            <a:r>
              <a:rPr lang="en-US" dirty="0" smtClean="0"/>
              <a:t> “green summer” program</a:t>
            </a:r>
          </a:p>
          <a:p>
            <a:r>
              <a:rPr lang="en-US" dirty="0" smtClean="0"/>
              <a:t>Training and capacity building </a:t>
            </a:r>
          </a:p>
          <a:p>
            <a:r>
              <a:rPr lang="en-PH" dirty="0" smtClean="0"/>
              <a:t>Encourage young farmers to stay in their land instead of moving to cities to look for jobs</a:t>
            </a:r>
            <a:endParaRPr lang="en-US" dirty="0" smtClean="0"/>
          </a:p>
          <a:p>
            <a:r>
              <a:rPr lang="en-US" dirty="0" smtClean="0"/>
              <a:t>Provide avenues for self -reflection</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13</a:t>
            </a:fld>
            <a:endParaRPr lang="en-PH"/>
          </a:p>
        </p:txBody>
      </p:sp>
    </p:spTree>
    <p:extLst>
      <p:ext uri="{BB962C8B-B14F-4D97-AF65-F5344CB8AC3E}">
        <p14:creationId xmlns:p14="http://schemas.microsoft.com/office/powerpoint/2010/main" val="9379477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rcRect l="2609" t="15789" b="6579"/>
          <a:stretch>
            <a:fillRect/>
          </a:stretch>
        </p:blipFill>
        <p:spPr bwMode="auto">
          <a:xfrm>
            <a:off x="304800" y="914400"/>
            <a:ext cx="8534400" cy="4495800"/>
          </a:xfrm>
          <a:prstGeom prst="rect">
            <a:avLst/>
          </a:prstGeom>
          <a:noFill/>
          <a:ln w="9525">
            <a:noFill/>
            <a:miter lim="800000"/>
            <a:headEnd/>
            <a:tailEnd/>
          </a:ln>
        </p:spPr>
      </p:pic>
      <p:sp>
        <p:nvSpPr>
          <p:cNvPr id="2" name="Title 1"/>
          <p:cNvSpPr>
            <a:spLocks noGrp="1"/>
          </p:cNvSpPr>
          <p:nvPr>
            <p:ph type="title"/>
          </p:nvPr>
        </p:nvSpPr>
        <p:spPr>
          <a:xfrm>
            <a:off x="381000" y="0"/>
            <a:ext cx="8229600" cy="1143000"/>
          </a:xfrm>
        </p:spPr>
        <p:txBody>
          <a:bodyPr/>
          <a:lstStyle/>
          <a:p>
            <a:r>
              <a:rPr lang="en-US" dirty="0" smtClean="0"/>
              <a:t>FNN/Cambodia</a:t>
            </a:r>
            <a:endParaRPr lang="en-US" dirty="0"/>
          </a:p>
        </p:txBody>
      </p:sp>
      <p:sp>
        <p:nvSpPr>
          <p:cNvPr id="3" name="Content Placeholder 2"/>
          <p:cNvSpPr>
            <a:spLocks noGrp="1"/>
          </p:cNvSpPr>
          <p:nvPr>
            <p:ph idx="1"/>
          </p:nvPr>
        </p:nvSpPr>
        <p:spPr>
          <a:xfrm>
            <a:off x="914400" y="5486400"/>
            <a:ext cx="8229600" cy="1066800"/>
          </a:xfrm>
        </p:spPr>
        <p:txBody>
          <a:bodyPr>
            <a:normAutofit/>
          </a:bodyPr>
          <a:lstStyle/>
          <a:p>
            <a:pPr>
              <a:buNone/>
            </a:pPr>
            <a:endParaRPr lang="en-US" dirty="0" smtClean="0"/>
          </a:p>
        </p:txBody>
      </p:sp>
      <p:sp>
        <p:nvSpPr>
          <p:cNvPr id="4" name="Slide Number Placeholder 3"/>
          <p:cNvSpPr>
            <a:spLocks noGrp="1"/>
          </p:cNvSpPr>
          <p:nvPr>
            <p:ph type="sldNum" sz="quarter" idx="12"/>
          </p:nvPr>
        </p:nvSpPr>
        <p:spPr/>
        <p:txBody>
          <a:bodyPr/>
          <a:lstStyle/>
          <a:p>
            <a:fld id="{EDEAA861-1385-4C1C-937C-643FB58F89B3}" type="slidenum">
              <a:rPr lang="en-PH" smtClean="0"/>
              <a:pPr/>
              <a:t>14</a:t>
            </a:fld>
            <a:endParaRPr lang="en-PH"/>
          </a:p>
        </p:txBody>
      </p:sp>
    </p:spTree>
    <p:extLst>
      <p:ext uri="{BB962C8B-B14F-4D97-AF65-F5344CB8AC3E}">
        <p14:creationId xmlns:p14="http://schemas.microsoft.com/office/powerpoint/2010/main" val="2754944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p:cNvSpPr txBox="1"/>
          <p:nvPr/>
        </p:nvSpPr>
        <p:spPr>
          <a:xfrm>
            <a:off x="179515" y="426732"/>
            <a:ext cx="7416821" cy="584775"/>
          </a:xfrm>
          <a:prstGeom prst="rect">
            <a:avLst/>
          </a:prstGeom>
          <a:noFill/>
          <a:ln>
            <a:noFill/>
          </a:ln>
        </p:spPr>
        <p:txBody>
          <a:bodyPr vert="horz" wrap="square" lIns="91440" tIns="45720" rIns="91440" bIns="45720" anchor="t" anchorCtr="0" compatLnSpc="1">
            <a:spAutoFit/>
          </a:bodyPr>
          <a:lstStyle/>
          <a:p>
            <a:pPr lvl="0">
              <a:defRPr sz="1800" b="0" i="0" u="none" strike="noStrike" kern="0" cap="none" spc="0" baseline="0">
                <a:solidFill>
                  <a:srgbClr val="000000"/>
                </a:solidFill>
                <a:uFillTx/>
              </a:defRPr>
            </a:pPr>
            <a:r>
              <a:rPr lang="en-US" altLang="ko-KR" sz="3200" dirty="0" smtClean="0">
                <a:solidFill>
                  <a:srgbClr val="000000"/>
                </a:solidFill>
                <a:latin typeface="HY견고딕" pitchFamily="18"/>
                <a:ea typeface="HY견고딕" pitchFamily="18"/>
              </a:rPr>
              <a:t>Financial </a:t>
            </a:r>
            <a:r>
              <a:rPr lang="en-US" altLang="ko-KR" sz="3200" dirty="0">
                <a:solidFill>
                  <a:srgbClr val="000000"/>
                </a:solidFill>
                <a:latin typeface="HY견고딕" pitchFamily="18"/>
                <a:ea typeface="HY견고딕" pitchFamily="18"/>
              </a:rPr>
              <a:t>support</a:t>
            </a:r>
            <a:endParaRPr lang="en-US" sz="3000" b="0" i="0" u="none" strike="noStrike" kern="1200" cap="none" spc="0" baseline="0" dirty="0">
              <a:solidFill>
                <a:srgbClr val="000000"/>
              </a:solidFill>
              <a:uFillTx/>
              <a:latin typeface="HY견고딕" pitchFamily="18"/>
              <a:ea typeface="HY견고딕" pitchFamily="18"/>
            </a:endParaRPr>
          </a:p>
        </p:txBody>
      </p:sp>
      <p:sp>
        <p:nvSpPr>
          <p:cNvPr id="5" name="직사각형 10"/>
          <p:cNvSpPr/>
          <p:nvPr/>
        </p:nvSpPr>
        <p:spPr>
          <a:xfrm>
            <a:off x="107507" y="533400"/>
            <a:ext cx="9036493" cy="64574"/>
          </a:xfrm>
          <a:prstGeom prst="rect">
            <a:avLst/>
          </a:prstGeom>
          <a:solidFill>
            <a:srgbClr val="A6A6A6"/>
          </a:solidFill>
          <a:ln>
            <a:noFill/>
            <a:prstDash val="solid"/>
          </a:ln>
        </p:spPr>
        <p:txBody>
          <a:bodyPr vert="horz" wrap="square" lIns="91440" tIns="45720" rIns="91440" bIns="45720" anchor="ctr"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맑은 고딕"/>
              <a:ea typeface="맑은 고딕"/>
            </a:endParaRPr>
          </a:p>
        </p:txBody>
      </p:sp>
      <p:cxnSp>
        <p:nvCxnSpPr>
          <p:cNvPr id="6" name="직선 연결선 12"/>
          <p:cNvCxnSpPr/>
          <p:nvPr/>
        </p:nvCxnSpPr>
        <p:spPr>
          <a:xfrm>
            <a:off x="107506" y="1124739"/>
            <a:ext cx="7200799" cy="0"/>
          </a:xfrm>
          <a:prstGeom prst="straightConnector1">
            <a:avLst/>
          </a:prstGeom>
          <a:noFill/>
          <a:ln w="9528">
            <a:solidFill>
              <a:srgbClr val="000000"/>
            </a:solidFill>
            <a:prstDash val="solid"/>
            <a:round/>
          </a:ln>
        </p:spPr>
      </p:cxnSp>
      <p:sp>
        <p:nvSpPr>
          <p:cNvPr id="58" name="타원 57"/>
          <p:cNvSpPr/>
          <p:nvPr/>
        </p:nvSpPr>
        <p:spPr>
          <a:xfrm>
            <a:off x="1115616" y="1196752"/>
            <a:ext cx="2376264" cy="237626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타원 58"/>
          <p:cNvSpPr/>
          <p:nvPr/>
        </p:nvSpPr>
        <p:spPr>
          <a:xfrm>
            <a:off x="2958848" y="2802444"/>
            <a:ext cx="2376264" cy="23762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0" name="타원 59"/>
          <p:cNvSpPr/>
          <p:nvPr/>
        </p:nvSpPr>
        <p:spPr>
          <a:xfrm>
            <a:off x="4860032" y="4293096"/>
            <a:ext cx="2376264" cy="23762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3" name="직선 연결선 62"/>
          <p:cNvCxnSpPr/>
          <p:nvPr/>
        </p:nvCxnSpPr>
        <p:spPr>
          <a:xfrm flipV="1">
            <a:off x="3347864" y="1412776"/>
            <a:ext cx="576064" cy="50405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직선 연결선 64"/>
          <p:cNvCxnSpPr/>
          <p:nvPr/>
        </p:nvCxnSpPr>
        <p:spPr>
          <a:xfrm flipV="1">
            <a:off x="3913170" y="1412776"/>
            <a:ext cx="4403246" cy="1075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7" name="TextBox 18"/>
          <p:cNvSpPr txBox="1"/>
          <p:nvPr/>
        </p:nvSpPr>
        <p:spPr>
          <a:xfrm>
            <a:off x="1259632" y="1917361"/>
            <a:ext cx="2088232" cy="861774"/>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ko-KR" sz="2500" b="0" i="0" u="none" strike="noStrike" kern="1200" cap="none" spc="0" baseline="0" dirty="0" smtClean="0">
                <a:solidFill>
                  <a:srgbClr val="FFFFFF"/>
                </a:solidFill>
                <a:uFillTx/>
                <a:latin typeface="HY견고딕" pitchFamily="18"/>
                <a:ea typeface="HY견고딕" pitchFamily="18"/>
              </a:rPr>
              <a:t>Developed</a:t>
            </a:r>
            <a:r>
              <a:rPr lang="en-US" altLang="ko-KR" sz="2500" b="0" i="0" u="none" strike="noStrike" kern="1200" cap="none" spc="0" dirty="0" smtClean="0">
                <a:solidFill>
                  <a:srgbClr val="FFFFFF"/>
                </a:solidFill>
                <a:uFillTx/>
                <a:latin typeface="HY견고딕" pitchFamily="18"/>
                <a:ea typeface="HY견고딕" pitchFamily="18"/>
              </a:rPr>
              <a: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aseline="0" dirty="0" smtClean="0">
                <a:solidFill>
                  <a:srgbClr val="FFFFFF"/>
                </a:solidFill>
                <a:latin typeface="HY견고딕" pitchFamily="18"/>
                <a:ea typeface="HY견고딕" pitchFamily="18"/>
              </a:rPr>
              <a:t>Countries</a:t>
            </a:r>
            <a:endParaRPr lang="en-US" sz="2500" b="0" i="0" u="none" strike="noStrike" kern="1200" cap="none" spc="0" baseline="0" dirty="0">
              <a:solidFill>
                <a:srgbClr val="FFFFFF"/>
              </a:solidFill>
              <a:uFillTx/>
              <a:latin typeface="HY견고딕" pitchFamily="18"/>
              <a:ea typeface="HY견고딕" pitchFamily="18"/>
            </a:endParaRPr>
          </a:p>
        </p:txBody>
      </p:sp>
      <p:sp>
        <p:nvSpPr>
          <p:cNvPr id="68" name="TextBox 18"/>
          <p:cNvSpPr txBox="1"/>
          <p:nvPr/>
        </p:nvSpPr>
        <p:spPr>
          <a:xfrm>
            <a:off x="3923928" y="1556792"/>
            <a:ext cx="4752528" cy="1200329"/>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ko-KR" b="1" i="0" u="none" strike="noStrike" kern="1200" cap="none" spc="0" baseline="0" dirty="0" smtClean="0">
                <a:uFillTx/>
                <a:latin typeface="+mj-ea"/>
                <a:ea typeface="+mj-ea"/>
              </a:rPr>
              <a:t>For the purpose</a:t>
            </a:r>
            <a:r>
              <a:rPr lang="en-US" altLang="ko-KR" b="1" i="0" u="none" strike="noStrike" kern="1200" cap="none" spc="0" dirty="0" smtClean="0">
                <a:uFillTx/>
                <a:latin typeface="+mj-ea"/>
                <a:ea typeface="+mj-ea"/>
              </a:rPr>
              <a:t> of revitalizing young farmers, the government provides the loan with only 1% of interest rate, which is very low.</a:t>
            </a:r>
            <a:endParaRPr lang="en-US" b="1" i="0" u="none" strike="noStrike" kern="1200" cap="none" spc="0" baseline="0" dirty="0">
              <a:uFillTx/>
              <a:latin typeface="+mj-ea"/>
              <a:ea typeface="+mj-ea"/>
            </a:endParaRPr>
          </a:p>
        </p:txBody>
      </p:sp>
      <p:sp>
        <p:nvSpPr>
          <p:cNvPr id="69" name="TextBox 18"/>
          <p:cNvSpPr txBox="1"/>
          <p:nvPr/>
        </p:nvSpPr>
        <p:spPr>
          <a:xfrm>
            <a:off x="3000364" y="3367328"/>
            <a:ext cx="2448272" cy="1246495"/>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ko-KR" sz="2500" b="0" i="0" u="none" strike="noStrike" kern="1200" cap="none" spc="0" baseline="0" dirty="0" smtClean="0">
                <a:solidFill>
                  <a:srgbClr val="FFFFFF"/>
                </a:solidFill>
                <a:uFillTx/>
                <a:latin typeface="HY견고딕" pitchFamily="18"/>
                <a:ea typeface="HY견고딕" pitchFamily="18"/>
              </a:rPr>
              <a:t>Lowering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b="0" i="0" u="none" strike="noStrike" kern="1200" cap="none" spc="0" baseline="0" dirty="0" smtClean="0">
                <a:solidFill>
                  <a:srgbClr val="FFFFFF"/>
                </a:solidFill>
                <a:uFillTx/>
                <a:latin typeface="HY견고딕" pitchFamily="18"/>
                <a:ea typeface="HY견고딕" pitchFamily="18"/>
              </a:rPr>
              <a:t>Interest rate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500" dirty="0" smtClean="0">
                <a:solidFill>
                  <a:srgbClr val="FFFFFF"/>
                </a:solidFill>
                <a:latin typeface="HY견고딕" pitchFamily="18"/>
                <a:ea typeface="HY견고딕" pitchFamily="18"/>
              </a:rPr>
              <a:t>Down to 1%</a:t>
            </a:r>
            <a:endParaRPr lang="en-US" sz="2500" b="0" i="0" u="none" strike="noStrike" kern="1200" cap="none" spc="0" baseline="0" dirty="0">
              <a:solidFill>
                <a:srgbClr val="FFFFFF"/>
              </a:solidFill>
              <a:uFillTx/>
              <a:latin typeface="HY견고딕" pitchFamily="18"/>
              <a:ea typeface="HY견고딕" pitchFamily="18"/>
            </a:endParaRPr>
          </a:p>
        </p:txBody>
      </p:sp>
      <p:cxnSp>
        <p:nvCxnSpPr>
          <p:cNvPr id="70" name="직선 연결선 69"/>
          <p:cNvCxnSpPr/>
          <p:nvPr/>
        </p:nvCxnSpPr>
        <p:spPr>
          <a:xfrm flipH="1" flipV="1">
            <a:off x="2555776" y="3717032"/>
            <a:ext cx="442806" cy="36004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직선 연결선 70"/>
          <p:cNvCxnSpPr/>
          <p:nvPr/>
        </p:nvCxnSpPr>
        <p:spPr>
          <a:xfrm>
            <a:off x="107504" y="3717032"/>
            <a:ext cx="2473010" cy="1075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TextBox 18"/>
          <p:cNvSpPr txBox="1"/>
          <p:nvPr/>
        </p:nvSpPr>
        <p:spPr>
          <a:xfrm>
            <a:off x="35496" y="3789040"/>
            <a:ext cx="2923352" cy="1311128"/>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en-US" b="1" dirty="0" smtClean="0">
                <a:latin typeface="+mj-ea"/>
                <a:ea typeface="+mj-ea"/>
              </a:rPr>
              <a:t>KAFF</a:t>
            </a:r>
            <a:r>
              <a:rPr lang="en-US" b="1" dirty="0">
                <a:latin typeface="+mj-ea"/>
                <a:ea typeface="+mj-ea"/>
              </a:rPr>
              <a:t> </a:t>
            </a:r>
            <a:r>
              <a:rPr lang="en-US" b="1" dirty="0" smtClean="0">
                <a:latin typeface="+mj-ea"/>
                <a:ea typeface="+mj-ea"/>
              </a:rPr>
              <a:t>is negotiating with the central government </a:t>
            </a:r>
          </a:p>
          <a:p>
            <a:pPr marL="0" marR="0" lvl="0" indent="0" algn="l" defTabSz="914400" rtl="0" fontAlgn="auto" hangingPunct="1">
              <a:lnSpc>
                <a:spcPct val="110000"/>
              </a:lnSpc>
              <a:spcBef>
                <a:spcPts val="0"/>
              </a:spcBef>
              <a:spcAft>
                <a:spcPts val="0"/>
              </a:spcAft>
              <a:buNone/>
              <a:tabLst/>
              <a:defRPr sz="1800" b="0" i="0" u="none" strike="noStrike" kern="0" cap="none" spc="0" baseline="0">
                <a:solidFill>
                  <a:srgbClr val="000000"/>
                </a:solidFill>
                <a:uFillTx/>
              </a:defRPr>
            </a:pPr>
            <a:r>
              <a:rPr lang="en-US" b="1" dirty="0" smtClean="0">
                <a:latin typeface="+mj-ea"/>
                <a:ea typeface="+mj-ea"/>
              </a:rPr>
              <a:t>to decrease from current3% to 1% </a:t>
            </a:r>
            <a:endParaRPr lang="en-US" altLang="ko-KR" b="1" dirty="0" smtClean="0">
              <a:latin typeface="+mj-ea"/>
              <a:ea typeface="+mj-ea"/>
            </a:endParaRPr>
          </a:p>
        </p:txBody>
      </p:sp>
      <p:sp>
        <p:nvSpPr>
          <p:cNvPr id="82" name="TextBox 18"/>
          <p:cNvSpPr txBox="1"/>
          <p:nvPr/>
        </p:nvSpPr>
        <p:spPr>
          <a:xfrm>
            <a:off x="5093156" y="4444858"/>
            <a:ext cx="2143140" cy="2015936"/>
          </a:xfrm>
          <a:prstGeom prst="rect">
            <a:avLst/>
          </a:prstGeom>
          <a:noFill/>
          <a:ln>
            <a:noFill/>
          </a:ln>
        </p:spPr>
        <p:txBody>
          <a:bodyPr vert="horz" wrap="square" lIns="91440" tIns="45720" rIns="91440" bIns="45720" anchor="t" anchorCtr="0"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ko-KR" sz="2500" b="0" i="0" u="none" strike="noStrike" kern="1200" cap="none" spc="0" baseline="0" dirty="0" smtClean="0">
                <a:solidFill>
                  <a:srgbClr val="FFFFFF"/>
                </a:solidFill>
                <a:uFillTx/>
                <a:latin typeface="HY견고딕" pitchFamily="18"/>
                <a:ea typeface="HY견고딕" pitchFamily="18"/>
              </a:rPr>
              <a:t>Extra progressive</a:t>
            </a:r>
            <a:r>
              <a:rPr lang="en-US" altLang="ko-KR" sz="2500" b="0" i="0" u="none" strike="noStrike" kern="1200" cap="none" spc="0" dirty="0" smtClean="0">
                <a:solidFill>
                  <a:srgbClr val="FFFFFF"/>
                </a:solidFill>
                <a:uFillTx/>
                <a:latin typeface="HY견고딕" pitchFamily="18"/>
                <a:ea typeface="HY견고딕" pitchFamily="18"/>
              </a:rPr>
              <a:t> financial support system</a:t>
            </a:r>
            <a:endParaRPr lang="en-US" sz="2500" b="0" i="0" u="none" strike="noStrike" kern="1200" cap="none" spc="0" baseline="0" dirty="0">
              <a:solidFill>
                <a:srgbClr val="FFFFFF"/>
              </a:solidFill>
              <a:uFillTx/>
              <a:latin typeface="HY견고딕" pitchFamily="18"/>
              <a:ea typeface="HY견고딕" pitchFamily="18"/>
            </a:endParaRPr>
          </a:p>
        </p:txBody>
      </p:sp>
      <p:cxnSp>
        <p:nvCxnSpPr>
          <p:cNvPr id="83" name="직선 연결선 82"/>
          <p:cNvCxnSpPr/>
          <p:nvPr/>
        </p:nvCxnSpPr>
        <p:spPr>
          <a:xfrm flipV="1">
            <a:off x="6444208" y="4077072"/>
            <a:ext cx="360040" cy="2880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5" name="직선 연결선 84"/>
          <p:cNvCxnSpPr/>
          <p:nvPr/>
        </p:nvCxnSpPr>
        <p:spPr>
          <a:xfrm>
            <a:off x="6804248" y="4077072"/>
            <a:ext cx="2232248"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7" name="TextBox 18"/>
          <p:cNvSpPr txBox="1"/>
          <p:nvPr/>
        </p:nvSpPr>
        <p:spPr>
          <a:xfrm>
            <a:off x="7286644" y="4149080"/>
            <a:ext cx="1857356" cy="2585323"/>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altLang="ko-KR" b="1" i="0" u="none" strike="noStrike" kern="1200" cap="none" spc="0" baseline="0" dirty="0" smtClean="0">
                <a:uFillTx/>
                <a:latin typeface="+mj-ea"/>
                <a:ea typeface="+mj-ea"/>
              </a:rPr>
              <a:t>Through</a:t>
            </a:r>
            <a:r>
              <a:rPr lang="en-US" altLang="ko-KR" b="1" i="0" u="none" strike="noStrike" kern="1200" cap="none" spc="0" dirty="0" smtClean="0">
                <a:uFillTx/>
                <a:latin typeface="+mj-ea"/>
                <a:ea typeface="+mj-ea"/>
              </a:rPr>
              <a:t> adopting credential recognition system, more financial support to be possible on young farmers</a:t>
            </a:r>
            <a:endParaRPr lang="en-US" b="1" i="0" u="none" strike="noStrike" kern="1200" cap="none" spc="0" baseline="0" dirty="0">
              <a:uFillTx/>
              <a:latin typeface="+mj-ea"/>
              <a:ea typeface="+mj-ea"/>
            </a:endParaRPr>
          </a:p>
        </p:txBody>
      </p:sp>
      <p:sp>
        <p:nvSpPr>
          <p:cNvPr id="20" name="Title 1"/>
          <p:cNvSpPr txBox="1">
            <a:spLocks/>
          </p:cNvSpPr>
          <p:nvPr/>
        </p:nvSpPr>
        <p:spPr>
          <a:xfrm>
            <a:off x="381000" y="0"/>
            <a:ext cx="8229600" cy="6096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WAFF-KAFF / KOREA</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Taiwan </a:t>
            </a:r>
            <a:endParaRPr lang="en-US" dirty="0"/>
          </a:p>
        </p:txBody>
      </p:sp>
      <p:sp>
        <p:nvSpPr>
          <p:cNvPr id="3" name="Content Placeholder 2"/>
          <p:cNvSpPr>
            <a:spLocks noGrp="1"/>
          </p:cNvSpPr>
          <p:nvPr>
            <p:ph idx="1"/>
          </p:nvPr>
        </p:nvSpPr>
        <p:spPr/>
        <p:txBody>
          <a:bodyPr/>
          <a:lstStyle/>
          <a:p>
            <a:endParaRPr lang="en-US" dirty="0" smtClean="0"/>
          </a:p>
          <a:p>
            <a:r>
              <a:rPr lang="en-US" dirty="0" smtClean="0"/>
              <a:t>3 categories of young farmers </a:t>
            </a:r>
          </a:p>
          <a:p>
            <a:pPr marL="0" indent="0">
              <a:buNone/>
            </a:pPr>
            <a:r>
              <a:rPr lang="en-US" dirty="0" smtClean="0"/>
              <a:t>-parents are doing farming</a:t>
            </a:r>
          </a:p>
          <a:p>
            <a:pPr marL="0" indent="0">
              <a:buNone/>
            </a:pPr>
            <a:r>
              <a:rPr lang="en-US" dirty="0" smtClean="0"/>
              <a:t>-young farmers without any experience</a:t>
            </a:r>
          </a:p>
          <a:p>
            <a:pPr marL="0" indent="0">
              <a:buNone/>
            </a:pPr>
            <a:r>
              <a:rPr lang="en-US" dirty="0" smtClean="0"/>
              <a:t>-professionals who want to go into agriculture </a:t>
            </a:r>
            <a:endParaRPr lang="en-US" dirty="0"/>
          </a:p>
          <a:p>
            <a:r>
              <a:rPr lang="en-US" dirty="0" smtClean="0"/>
              <a:t>New Farmer Program </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16</a:t>
            </a:fld>
            <a:endParaRPr lang="en-PH"/>
          </a:p>
        </p:txBody>
      </p:sp>
    </p:spTree>
    <p:extLst>
      <p:ext uri="{BB962C8B-B14F-4D97-AF65-F5344CB8AC3E}">
        <p14:creationId xmlns:p14="http://schemas.microsoft.com/office/powerpoint/2010/main" val="389609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Autofit/>
          </a:bodyPr>
          <a:lstStyle/>
          <a:p>
            <a:r>
              <a:rPr lang="en-US" sz="3600" dirty="0" smtClean="0"/>
              <a:t>Finding: </a:t>
            </a:r>
            <a:br>
              <a:rPr lang="en-US" sz="3600" dirty="0" smtClean="0"/>
            </a:br>
            <a:r>
              <a:rPr lang="en-US" sz="3600" dirty="0" smtClean="0"/>
              <a:t>Policy Proposal Recommendations</a:t>
            </a:r>
            <a:br>
              <a:rPr lang="en-US" sz="3600" dirty="0" smtClean="0"/>
            </a:br>
            <a:r>
              <a:rPr lang="en-US" sz="3600" dirty="0" smtClean="0"/>
              <a:t>Phils -  Magna Carta of Young Farmers </a:t>
            </a:r>
            <a:endParaRPr lang="en-US" sz="3600" dirty="0"/>
          </a:p>
        </p:txBody>
      </p:sp>
      <p:sp>
        <p:nvSpPr>
          <p:cNvPr id="3" name="Content Placeholder 2"/>
          <p:cNvSpPr>
            <a:spLocks noGrp="1"/>
          </p:cNvSpPr>
          <p:nvPr>
            <p:ph idx="1"/>
          </p:nvPr>
        </p:nvSpPr>
        <p:spPr>
          <a:xfrm>
            <a:off x="457200" y="2286000"/>
            <a:ext cx="8229600" cy="4038600"/>
          </a:xfrm>
        </p:spPr>
        <p:txBody>
          <a:bodyPr>
            <a:normAutofit/>
          </a:bodyPr>
          <a:lstStyle/>
          <a:p>
            <a:r>
              <a:rPr lang="en-PH" dirty="0" smtClean="0"/>
              <a:t>promote and protect rights of young farmers aged 15-40 years</a:t>
            </a:r>
          </a:p>
          <a:p>
            <a:r>
              <a:rPr lang="en-PH" dirty="0" smtClean="0"/>
              <a:t>Establish programs for young farmers, </a:t>
            </a:r>
          </a:p>
          <a:p>
            <a:r>
              <a:rPr lang="en-PH" dirty="0" smtClean="0"/>
              <a:t>Institutionalize young farmers’ representation in all agricultural policy-making bodies </a:t>
            </a:r>
          </a:p>
          <a:p>
            <a:r>
              <a:rPr lang="en-PH" dirty="0" smtClean="0"/>
              <a:t>Define discrimination against young</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17</a:t>
            </a:fld>
            <a:endParaRPr lang="en-PH"/>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Vietnam:                                                        Build “respected picture” of farmers</a:t>
            </a:r>
            <a:endParaRPr lang="en-US" sz="3600" dirty="0"/>
          </a:p>
        </p:txBody>
      </p:sp>
      <p:sp>
        <p:nvSpPr>
          <p:cNvPr id="3" name="Content Placeholder 2"/>
          <p:cNvSpPr>
            <a:spLocks noGrp="1"/>
          </p:cNvSpPr>
          <p:nvPr>
            <p:ph idx="1"/>
          </p:nvPr>
        </p:nvSpPr>
        <p:spPr/>
        <p:txBody>
          <a:bodyPr>
            <a:normAutofit fontScale="92500" lnSpcReduction="20000"/>
          </a:bodyPr>
          <a:lstStyle/>
          <a:p>
            <a:r>
              <a:rPr lang="en-PH" dirty="0" smtClean="0"/>
              <a:t>Raise more awareness in recognizing the role of farmers and agriculture</a:t>
            </a:r>
          </a:p>
          <a:p>
            <a:r>
              <a:rPr lang="en-PH" dirty="0" smtClean="0"/>
              <a:t>Develop and expand the models on production and business for rural youth</a:t>
            </a:r>
            <a:endParaRPr lang="en-PH" i="1" dirty="0" smtClean="0"/>
          </a:p>
          <a:p>
            <a:r>
              <a:rPr lang="en-PH" dirty="0" smtClean="0"/>
              <a:t>Develop clubs on youth extension, clubs on young creativeness, demonstration models on production</a:t>
            </a:r>
          </a:p>
          <a:p>
            <a:r>
              <a:rPr lang="en-PH" dirty="0" smtClean="0"/>
              <a:t>Organize exchange visits for rural youth to learn from good young farmers, participate in trade fairs, exhibition, competition on farming techniques for rural youth</a:t>
            </a:r>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18</a:t>
            </a:fld>
            <a:endParaRPr lang="en-PH"/>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p:spPr>
        <p:txBody>
          <a:bodyPr>
            <a:noAutofit/>
          </a:bodyPr>
          <a:lstStyle/>
          <a:p>
            <a:r>
              <a:rPr lang="en-US" sz="3600" dirty="0" smtClean="0"/>
              <a:t>Nepal: Establish </a:t>
            </a:r>
            <a:r>
              <a:rPr lang="en-PH" sz="3600" dirty="0" smtClean="0"/>
              <a:t>Agricultural Research Centres and Agricultural Universities</a:t>
            </a:r>
            <a:endParaRPr lang="en-US" sz="3600" dirty="0"/>
          </a:p>
        </p:txBody>
      </p:sp>
      <p:sp>
        <p:nvSpPr>
          <p:cNvPr id="3" name="Content Placeholder 2"/>
          <p:cNvSpPr>
            <a:spLocks noGrp="1"/>
          </p:cNvSpPr>
          <p:nvPr>
            <p:ph idx="1"/>
          </p:nvPr>
        </p:nvSpPr>
        <p:spPr/>
        <p:txBody>
          <a:bodyPr>
            <a:normAutofit/>
          </a:bodyPr>
          <a:lstStyle/>
          <a:p>
            <a:r>
              <a:rPr lang="en-US" dirty="0" smtClean="0"/>
              <a:t>Motivate, encourage, guide and train young people to harness their optimism about a career in agriculture</a:t>
            </a:r>
          </a:p>
          <a:p>
            <a:r>
              <a:rPr lang="en-PH" dirty="0" smtClean="0"/>
              <a:t>Establish </a:t>
            </a:r>
            <a:r>
              <a:rPr lang="en-US" dirty="0" smtClean="0"/>
              <a:t>agriculture as an active and secure profession</a:t>
            </a:r>
          </a:p>
          <a:p>
            <a:pPr lvl="0"/>
            <a:endParaRPr lang="en-US" dirty="0" smtClean="0"/>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19</a:t>
            </a:fld>
            <a:endParaRPr lang="en-PH"/>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Subtitle 2"/>
          <p:cNvSpPr>
            <a:spLocks noGrp="1"/>
          </p:cNvSpPr>
          <p:nvPr>
            <p:ph idx="1"/>
          </p:nvPr>
        </p:nvSpPr>
        <p:spPr/>
        <p:txBody>
          <a:bodyPr/>
          <a:lstStyle/>
          <a:p>
            <a:pPr marL="571500" indent="-571500">
              <a:buAutoNum type="romanUcPeriod"/>
            </a:pPr>
            <a:r>
              <a:rPr lang="en-US" dirty="0" smtClean="0"/>
              <a:t>Introduction</a:t>
            </a:r>
          </a:p>
          <a:p>
            <a:pPr marL="571500" indent="-571500">
              <a:buAutoNum type="romanUcPeriod"/>
            </a:pPr>
            <a:r>
              <a:rPr lang="en-US" dirty="0" smtClean="0"/>
              <a:t>Findings</a:t>
            </a:r>
          </a:p>
          <a:p>
            <a:pPr lvl="1"/>
            <a:r>
              <a:rPr lang="en-US" dirty="0" smtClean="0"/>
              <a:t>Issues</a:t>
            </a:r>
          </a:p>
          <a:p>
            <a:pPr lvl="1"/>
            <a:r>
              <a:rPr lang="en-US" dirty="0" smtClean="0"/>
              <a:t>Initiatives</a:t>
            </a:r>
          </a:p>
          <a:p>
            <a:pPr lvl="1"/>
            <a:r>
              <a:rPr lang="en-US" dirty="0" smtClean="0"/>
              <a:t>Proposal</a:t>
            </a:r>
          </a:p>
          <a:p>
            <a:pPr>
              <a:buNone/>
            </a:pPr>
            <a:r>
              <a:rPr lang="en-US" dirty="0" smtClean="0"/>
              <a:t>III. Concluding Remarks</a:t>
            </a:r>
          </a:p>
        </p:txBody>
      </p:sp>
    </p:spTree>
    <p:extLst>
      <p:ext uri="{BB962C8B-B14F-4D97-AF65-F5344CB8AC3E}">
        <p14:creationId xmlns:p14="http://schemas.microsoft.com/office/powerpoint/2010/main" val="703301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Autofit/>
          </a:bodyPr>
          <a:lstStyle/>
          <a:p>
            <a:r>
              <a:rPr lang="en-US" sz="3600" dirty="0" smtClean="0"/>
              <a:t>Priority recommendations from AFA GA Regional Consultations in Bali (May ‘14)</a:t>
            </a:r>
            <a:endParaRPr lang="en-US" sz="3600" dirty="0"/>
          </a:p>
        </p:txBody>
      </p:sp>
      <p:sp>
        <p:nvSpPr>
          <p:cNvPr id="3" name="Content Placeholder 2"/>
          <p:cNvSpPr>
            <a:spLocks noGrp="1"/>
          </p:cNvSpPr>
          <p:nvPr>
            <p:ph idx="1"/>
          </p:nvPr>
        </p:nvSpPr>
        <p:spPr/>
        <p:txBody>
          <a:bodyPr>
            <a:normAutofit fontScale="92500" lnSpcReduction="10000"/>
          </a:bodyPr>
          <a:lstStyle/>
          <a:p>
            <a:r>
              <a:rPr lang="en-US" dirty="0" smtClean="0"/>
              <a:t>Capacity building: appropriate training and exposure through education to motivate young farmers</a:t>
            </a:r>
          </a:p>
          <a:p>
            <a:r>
              <a:rPr lang="en-US" dirty="0" smtClean="0"/>
              <a:t>Organization development: to give voice to young farmers, strengthen cooperation groups / cooperatives, to organize support to advocacy work, to develop knowledge networks</a:t>
            </a:r>
          </a:p>
          <a:p>
            <a:r>
              <a:rPr lang="en-US" dirty="0" smtClean="0"/>
              <a:t>Policy advocacy especially focused on youth</a:t>
            </a:r>
          </a:p>
          <a:p>
            <a:r>
              <a:rPr lang="en-US" dirty="0" smtClean="0"/>
              <a:t>Partnership with various actors (government, business sector, banks, academe)</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20</a:t>
            </a:fld>
            <a:endParaRPr lang="en-PH"/>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21</a:t>
            </a:fld>
            <a:endParaRPr lang="en-PH"/>
          </a:p>
        </p:txBody>
      </p:sp>
      <p:sp>
        <p:nvSpPr>
          <p:cNvPr id="5" name="Title 1"/>
          <p:cNvSpPr>
            <a:spLocks noGrp="1"/>
          </p:cNvSpPr>
          <p:nvPr>
            <p:ph idx="1"/>
          </p:nvPr>
        </p:nvSpPr>
        <p:spPr/>
        <p:txBody>
          <a:bodyPr/>
          <a:lstStyle/>
          <a:p>
            <a:pPr>
              <a:buNone/>
            </a:pPr>
            <a:endParaRPr lang="en-US" b="1" dirty="0" smtClean="0"/>
          </a:p>
          <a:p>
            <a:pPr marL="857250" indent="-857250" algn="ctr">
              <a:buNone/>
            </a:pPr>
            <a:endParaRPr lang="en-US" sz="4400" b="1" dirty="0" smtClean="0"/>
          </a:p>
          <a:p>
            <a:pPr marL="857250" indent="-857250" algn="ctr">
              <a:buNone/>
            </a:pPr>
            <a:r>
              <a:rPr lang="en-US" sz="4400" b="1" dirty="0" smtClean="0"/>
              <a:t>III.  CONCLUDING REMARKS</a:t>
            </a:r>
            <a:br>
              <a:rPr lang="en-US" sz="4400" b="1" dirty="0" smtClean="0"/>
            </a:br>
            <a:endParaRPr lang="en-US" sz="4400" b="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Reflections </a:t>
            </a:r>
            <a:endParaRPr lang="en-US" dirty="0"/>
          </a:p>
        </p:txBody>
      </p:sp>
      <p:sp>
        <p:nvSpPr>
          <p:cNvPr id="3" name="Content Placeholder 2"/>
          <p:cNvSpPr>
            <a:spLocks noGrp="1"/>
          </p:cNvSpPr>
          <p:nvPr>
            <p:ph idx="1"/>
          </p:nvPr>
        </p:nvSpPr>
        <p:spPr/>
        <p:txBody>
          <a:bodyPr>
            <a:normAutofit lnSpcReduction="10000"/>
          </a:bodyPr>
          <a:lstStyle/>
          <a:p>
            <a:r>
              <a:rPr lang="en-US" dirty="0" smtClean="0"/>
              <a:t>The youth can be attracted to agriculture if they see (1) meaning ; (2) income opportunities as well as feel a sense of pride.  </a:t>
            </a:r>
          </a:p>
          <a:p>
            <a:r>
              <a:rPr lang="en-US" dirty="0" smtClean="0"/>
              <a:t>The youth needs training, as well as the presence of mentors, coaches, motivators </a:t>
            </a:r>
          </a:p>
          <a:p>
            <a:r>
              <a:rPr lang="en-US" dirty="0" smtClean="0"/>
              <a:t>The youth needs to be provided with basic resources esp land, capital  and equipments to make farming less tedious work</a:t>
            </a:r>
            <a:r>
              <a:rPr lang="en-US" dirty="0"/>
              <a:t> </a:t>
            </a:r>
            <a:r>
              <a:rPr lang="en-US" dirty="0" smtClean="0"/>
              <a:t>and primarily be viable and sustainable. </a:t>
            </a:r>
          </a:p>
          <a:p>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22</a:t>
            </a:fld>
            <a:endParaRPr lang="en-PH"/>
          </a:p>
        </p:txBody>
      </p:sp>
    </p:spTree>
    <p:extLst>
      <p:ext uri="{BB962C8B-B14F-4D97-AF65-F5344CB8AC3E}">
        <p14:creationId xmlns:p14="http://schemas.microsoft.com/office/powerpoint/2010/main" val="36415292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PH" sz="3000" b="1" dirty="0" smtClean="0"/>
              <a:t>How can the findings help promote the conference themes of improved resilience, equity and integration in Southeast Asian agriculture?</a:t>
            </a:r>
            <a:endParaRPr lang="en-US" sz="3000" b="1" dirty="0"/>
          </a:p>
        </p:txBody>
      </p:sp>
      <p:sp>
        <p:nvSpPr>
          <p:cNvPr id="3" name="Content Placeholder 2"/>
          <p:cNvSpPr>
            <a:spLocks noGrp="1"/>
          </p:cNvSpPr>
          <p:nvPr>
            <p:ph idx="1"/>
          </p:nvPr>
        </p:nvSpPr>
        <p:spPr/>
        <p:txBody>
          <a:bodyPr>
            <a:normAutofit fontScale="92500" lnSpcReduction="10000"/>
          </a:bodyPr>
          <a:lstStyle/>
          <a:p>
            <a:r>
              <a:rPr lang="en-US" dirty="0" smtClean="0"/>
              <a:t>Developing proposals / programs to attract youth back to agriculture </a:t>
            </a:r>
          </a:p>
          <a:p>
            <a:r>
              <a:rPr lang="en-US" dirty="0" smtClean="0"/>
              <a:t>Attract the youth to sustainable, agro-ecological approaches</a:t>
            </a:r>
          </a:p>
          <a:p>
            <a:r>
              <a:rPr lang="en-US" dirty="0" smtClean="0"/>
              <a:t>Build entrepreneurial attitude of young farmers</a:t>
            </a:r>
          </a:p>
          <a:p>
            <a:r>
              <a:rPr lang="en-PH" dirty="0" smtClean="0"/>
              <a:t>Organizing and strengthening small-scale family farmers will make them better prepared to  access opportunities and benefit fully from integration and address adverse consequences as a result of integration</a:t>
            </a:r>
          </a:p>
        </p:txBody>
      </p:sp>
      <p:sp>
        <p:nvSpPr>
          <p:cNvPr id="4" name="Slide Number Placeholder 3"/>
          <p:cNvSpPr>
            <a:spLocks noGrp="1"/>
          </p:cNvSpPr>
          <p:nvPr>
            <p:ph type="sldNum" sz="quarter" idx="12"/>
          </p:nvPr>
        </p:nvSpPr>
        <p:spPr/>
        <p:txBody>
          <a:bodyPr/>
          <a:lstStyle/>
          <a:p>
            <a:fld id="{EDEAA861-1385-4C1C-937C-643FB58F89B3}" type="slidenum">
              <a:rPr lang="en-PH" smtClean="0"/>
              <a:pPr/>
              <a:t>23</a:t>
            </a:fld>
            <a:endParaRPr lang="en-PH"/>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PH" sz="3600" b="1" dirty="0" smtClean="0"/>
              <a:t>What important new knowledge has been gained? What knowledge gaps remain? </a:t>
            </a:r>
            <a:r>
              <a:rPr lang="en-US" b="1" dirty="0" smtClean="0"/>
              <a:t/>
            </a:r>
            <a:br>
              <a:rPr lang="en-US" b="1" dirty="0" smtClean="0"/>
            </a:br>
            <a:endParaRPr lang="en-US" b="1" dirty="0"/>
          </a:p>
        </p:txBody>
      </p:sp>
      <p:sp>
        <p:nvSpPr>
          <p:cNvPr id="3" name="Content Placeholder 2"/>
          <p:cNvSpPr>
            <a:spLocks noGrp="1"/>
          </p:cNvSpPr>
          <p:nvPr>
            <p:ph idx="1"/>
          </p:nvPr>
        </p:nvSpPr>
        <p:spPr/>
        <p:txBody>
          <a:bodyPr>
            <a:normAutofit lnSpcReduction="10000"/>
          </a:bodyPr>
          <a:lstStyle/>
          <a:p>
            <a:r>
              <a:rPr lang="en-US" dirty="0" smtClean="0"/>
              <a:t>New knowledge has been gained from research on situation of young farmers, and existing initiatives and proposals from young farmers and their organizations to make agriculture a more viable option for rural youth</a:t>
            </a:r>
          </a:p>
          <a:p>
            <a:r>
              <a:rPr lang="en-US" dirty="0" smtClean="0"/>
              <a:t> Further research needs to be done on effective strategies to attract youth to </a:t>
            </a:r>
            <a:r>
              <a:rPr lang="en-US" dirty="0" err="1" smtClean="0"/>
              <a:t>agricuture</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24</a:t>
            </a:fld>
            <a:endParaRPr lang="en-PH"/>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PH" sz="3600" b="1" dirty="0" smtClean="0"/>
              <a:t>What policy implications/                      recommendations may be drawn?</a:t>
            </a:r>
            <a:r>
              <a:rPr lang="en-US" b="1" dirty="0" smtClean="0"/>
              <a:t/>
            </a:r>
            <a:br>
              <a:rPr lang="en-US" b="1" dirty="0" smtClean="0"/>
            </a:b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To reiterate, policy recommendations include:</a:t>
            </a:r>
          </a:p>
          <a:p>
            <a:pPr lvl="1"/>
            <a:r>
              <a:rPr lang="en-US" dirty="0" smtClean="0"/>
              <a:t>Magna Carta of Young Farmers</a:t>
            </a:r>
          </a:p>
          <a:p>
            <a:pPr lvl="1"/>
            <a:r>
              <a:rPr lang="en-US" dirty="0" smtClean="0"/>
              <a:t>Access to land and natural resources, and seeds </a:t>
            </a:r>
          </a:p>
          <a:p>
            <a:pPr lvl="1"/>
            <a:r>
              <a:rPr lang="en-US" dirty="0" smtClean="0"/>
              <a:t>Capacity building: on sustainable, organic, agro-ecological approaches, farmer-owned and led enterprises and value addition. Entrepreneurship </a:t>
            </a:r>
          </a:p>
          <a:p>
            <a:pPr lvl="1"/>
            <a:r>
              <a:rPr lang="en-US" dirty="0" smtClean="0"/>
              <a:t>Support for finance needs of young farmers </a:t>
            </a:r>
          </a:p>
          <a:p>
            <a:pPr lvl="1"/>
            <a:r>
              <a:rPr lang="en-US" dirty="0" smtClean="0"/>
              <a:t>Organization development: to give voice to young farmers, strengthen cooperation groups, to develop knowledge networks, etc</a:t>
            </a:r>
          </a:p>
          <a:p>
            <a:pPr lvl="1"/>
            <a:r>
              <a:rPr lang="en-US" dirty="0" smtClean="0"/>
              <a:t>Policy advocacy especially focused on youth</a:t>
            </a:r>
          </a:p>
          <a:p>
            <a:pPr lvl="1"/>
            <a:r>
              <a:rPr lang="en-US" dirty="0" smtClean="0"/>
              <a:t>Partnership with various actors (government, business sector, banks, academe)</a:t>
            </a:r>
          </a:p>
          <a:p>
            <a:pPr lvl="1"/>
            <a:endParaRPr lang="en-PH" dirty="0" smtClean="0"/>
          </a:p>
          <a:p>
            <a:pPr lvl="1"/>
            <a:endParaRPr lang="en-PH" dirty="0" smtClean="0"/>
          </a:p>
          <a:p>
            <a:pPr lvl="1"/>
            <a:endParaRPr lang="en-PH"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25</a:t>
            </a:fld>
            <a:endParaRPr lang="en-PH"/>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sym typeface="Wingdings"/>
              </a:rPr>
              <a:t> </a:t>
            </a:r>
            <a:r>
              <a:rPr lang="en-US" i="1" dirty="0" smtClean="0">
                <a:sym typeface="Wingdings"/>
              </a:rPr>
              <a:t>t</a:t>
            </a:r>
            <a:r>
              <a:rPr lang="en-US" i="1" dirty="0" smtClean="0"/>
              <a:t>hank you for your attention</a:t>
            </a:r>
            <a:r>
              <a:rPr lang="en-US" dirty="0" smtClean="0"/>
              <a:t> </a:t>
            </a:r>
            <a:r>
              <a:rPr lang="en-US" dirty="0" smtClean="0">
                <a:sym typeface="Wingdings"/>
              </a:rPr>
              <a:t></a:t>
            </a:r>
            <a:endParaRPr lang="en-US" dirty="0"/>
          </a:p>
        </p:txBody>
      </p:sp>
      <p:sp>
        <p:nvSpPr>
          <p:cNvPr id="7" name="Subtitle 6"/>
          <p:cNvSpPr>
            <a:spLocks noGrp="1"/>
          </p:cNvSpPr>
          <p:nvPr>
            <p:ph type="subTitle" idx="1"/>
          </p:nvPr>
        </p:nvSpPr>
        <p:spPr/>
        <p:txBody>
          <a:bodyPr/>
          <a:lstStyle/>
          <a:p>
            <a:endParaRPr lang="en-US"/>
          </a:p>
        </p:txBody>
      </p:sp>
      <p:sp>
        <p:nvSpPr>
          <p:cNvPr id="5" name="Slide Number Placeholder 4"/>
          <p:cNvSpPr>
            <a:spLocks noGrp="1"/>
          </p:cNvSpPr>
          <p:nvPr>
            <p:ph type="sldNum" sz="quarter" idx="12"/>
          </p:nvPr>
        </p:nvSpPr>
        <p:spPr/>
        <p:txBody>
          <a:bodyPr/>
          <a:lstStyle/>
          <a:p>
            <a:fld id="{EDEAA861-1385-4C1C-937C-643FB58F89B3}" type="slidenum">
              <a:rPr lang="en-PH" smtClean="0"/>
              <a:pPr/>
              <a:t>26</a:t>
            </a:fld>
            <a:endParaRPr lang="en-PH"/>
          </a:p>
        </p:txBody>
      </p:sp>
    </p:spTree>
    <p:extLst>
      <p:ext uri="{BB962C8B-B14F-4D97-AF65-F5344CB8AC3E}">
        <p14:creationId xmlns:p14="http://schemas.microsoft.com/office/powerpoint/2010/main" val="123023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p:txBody>
          <a:bodyPr>
            <a:normAutofit fontScale="85000" lnSpcReduction="10000"/>
          </a:bodyPr>
          <a:lstStyle/>
          <a:p>
            <a:r>
              <a:rPr lang="en-PH" dirty="0" smtClean="0"/>
              <a:t>2014 is declared by the UN as International Year of Family Farming</a:t>
            </a:r>
          </a:p>
          <a:p>
            <a:r>
              <a:rPr lang="en-PH" dirty="0" smtClean="0"/>
              <a:t>A recognition of the </a:t>
            </a:r>
            <a:r>
              <a:rPr lang="en-PH" dirty="0"/>
              <a:t>significant contribution of small-scale farmers in feeding the world and caring for the </a:t>
            </a:r>
            <a:r>
              <a:rPr lang="en-PH" dirty="0" smtClean="0"/>
              <a:t>earth</a:t>
            </a:r>
          </a:p>
          <a:p>
            <a:r>
              <a:rPr lang="en-PH" dirty="0" smtClean="0"/>
              <a:t>Small </a:t>
            </a:r>
            <a:r>
              <a:rPr lang="en-PH" dirty="0"/>
              <a:t>scale family farmers feed 70% of the world’s </a:t>
            </a:r>
            <a:r>
              <a:rPr lang="en-PH" dirty="0" smtClean="0"/>
              <a:t>population (</a:t>
            </a:r>
            <a:r>
              <a:rPr lang="en-PH" dirty="0"/>
              <a:t>majority of them are in Asia and </a:t>
            </a:r>
            <a:r>
              <a:rPr lang="en-PH" dirty="0" smtClean="0"/>
              <a:t>Pacific)</a:t>
            </a:r>
          </a:p>
          <a:p>
            <a:r>
              <a:rPr lang="en-PH" dirty="0"/>
              <a:t>Sixty (60%) of the poor and hungry people are in </a:t>
            </a:r>
            <a:r>
              <a:rPr lang="en-PH" dirty="0" smtClean="0"/>
              <a:t>Asia</a:t>
            </a:r>
          </a:p>
          <a:p>
            <a:r>
              <a:rPr lang="en-PH" dirty="0" smtClean="0"/>
              <a:t>The IYFF </a:t>
            </a:r>
            <a:r>
              <a:rPr lang="en-PH" dirty="0"/>
              <a:t>is an opportunity to tell the world to invest in smallholder agriculture, invest in women in agriculture and invest in the rural </a:t>
            </a:r>
            <a:r>
              <a:rPr lang="en-PH" dirty="0" smtClean="0"/>
              <a:t>youth</a:t>
            </a:r>
          </a:p>
        </p:txBody>
      </p:sp>
      <p:sp>
        <p:nvSpPr>
          <p:cNvPr id="4" name="Title 3"/>
          <p:cNvSpPr>
            <a:spLocks noGrp="1"/>
          </p:cNvSpPr>
          <p:nvPr>
            <p:ph type="title"/>
          </p:nvPr>
        </p:nvSpPr>
        <p:spPr/>
        <p:txBody>
          <a:bodyPr/>
          <a:lstStyle/>
          <a:p>
            <a:r>
              <a:rPr lang="en-US" i="1" dirty="0" smtClean="0"/>
              <a:t>Introduction</a:t>
            </a:r>
            <a:r>
              <a:rPr lang="en-US" dirty="0" smtClean="0"/>
              <a:t> : IYFF 2014</a:t>
            </a:r>
            <a:endParaRPr lang="en-US" dirty="0"/>
          </a:p>
        </p:txBody>
      </p:sp>
    </p:spTree>
    <p:extLst>
      <p:ext uri="{BB962C8B-B14F-4D97-AF65-F5344CB8AC3E}">
        <p14:creationId xmlns:p14="http://schemas.microsoft.com/office/powerpoint/2010/main" val="20362613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Introduction</a:t>
            </a:r>
            <a:r>
              <a:rPr lang="en-US" dirty="0" smtClean="0"/>
              <a:t> : AFA Policy Research </a:t>
            </a:r>
            <a:br>
              <a:rPr lang="en-US" dirty="0" smtClean="0"/>
            </a:br>
            <a:r>
              <a:rPr lang="en-US" dirty="0" smtClean="0"/>
              <a:t>on Youth in Agriculture </a:t>
            </a:r>
            <a:endParaRPr lang="en-US" dirty="0"/>
          </a:p>
        </p:txBody>
      </p:sp>
      <p:sp>
        <p:nvSpPr>
          <p:cNvPr id="3" name="Subtitle 2"/>
          <p:cNvSpPr>
            <a:spLocks noGrp="1"/>
          </p:cNvSpPr>
          <p:nvPr>
            <p:ph idx="1"/>
          </p:nvPr>
        </p:nvSpPr>
        <p:spPr/>
        <p:txBody>
          <a:bodyPr>
            <a:normAutofit/>
          </a:bodyPr>
          <a:lstStyle/>
          <a:p>
            <a:r>
              <a:rPr lang="en-PH" dirty="0" smtClean="0"/>
              <a:t>FACT process </a:t>
            </a:r>
          </a:p>
          <a:p>
            <a:pPr marL="0" indent="0">
              <a:buNone/>
            </a:pPr>
            <a:r>
              <a:rPr lang="en-PH" dirty="0"/>
              <a:t> </a:t>
            </a:r>
            <a:r>
              <a:rPr lang="en-PH" dirty="0" smtClean="0"/>
              <a:t>(Farmers Advocacy Consultation Tool )</a:t>
            </a:r>
            <a:br>
              <a:rPr lang="en-PH" dirty="0" smtClean="0"/>
            </a:br>
            <a:endParaRPr lang="en-PH" dirty="0" smtClean="0"/>
          </a:p>
          <a:p>
            <a:r>
              <a:rPr lang="en-PH" dirty="0" smtClean="0"/>
              <a:t>Why the Focus on Youth ? </a:t>
            </a:r>
          </a:p>
          <a:p>
            <a:pPr marL="0" indent="0">
              <a:buNone/>
            </a:pPr>
            <a:r>
              <a:rPr lang="en-PH" dirty="0" smtClean="0"/>
              <a:t>    ---observation that the young do not want to farm; they migrate to cities and other countries</a:t>
            </a:r>
          </a:p>
          <a:p>
            <a:r>
              <a:rPr lang="en-PH" dirty="0" smtClean="0"/>
              <a:t>---no farmer , no food </a:t>
            </a:r>
          </a:p>
          <a:p>
            <a:endParaRPr lang="en-US" dirty="0" smtClean="0"/>
          </a:p>
          <a:p>
            <a:endParaRPr lang="en-US" dirty="0"/>
          </a:p>
        </p:txBody>
      </p:sp>
    </p:spTree>
    <p:extLst>
      <p:ext uri="{BB962C8B-B14F-4D97-AF65-F5344CB8AC3E}">
        <p14:creationId xmlns:p14="http://schemas.microsoft.com/office/powerpoint/2010/main" val="2840870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Findings</a:t>
            </a:r>
            <a:r>
              <a:rPr lang="en-US" dirty="0" smtClean="0"/>
              <a:t> : Where are the </a:t>
            </a:r>
            <a:br>
              <a:rPr lang="en-US" dirty="0" smtClean="0"/>
            </a:br>
            <a:r>
              <a:rPr lang="en-US" dirty="0" smtClean="0"/>
              <a:t>Rural Youth</a:t>
            </a:r>
            <a:endParaRPr lang="en-US" dirty="0"/>
          </a:p>
        </p:txBody>
      </p:sp>
      <p:sp>
        <p:nvSpPr>
          <p:cNvPr id="3" name="Content Placeholder 2"/>
          <p:cNvSpPr>
            <a:spLocks noGrp="1"/>
          </p:cNvSpPr>
          <p:nvPr>
            <p:ph idx="1"/>
          </p:nvPr>
        </p:nvSpPr>
        <p:spPr/>
        <p:txBody>
          <a:bodyPr/>
          <a:lstStyle/>
          <a:p>
            <a:r>
              <a:rPr lang="en-US" dirty="0" smtClean="0"/>
              <a:t>60% world population are youth</a:t>
            </a:r>
          </a:p>
          <a:p>
            <a:r>
              <a:rPr lang="en-US" dirty="0" smtClean="0"/>
              <a:t>Unemployed or in informal labor </a:t>
            </a:r>
          </a:p>
          <a:p>
            <a:r>
              <a:rPr lang="en-US" dirty="0" smtClean="0"/>
              <a:t>Not interested in agri courses </a:t>
            </a:r>
          </a:p>
          <a:p>
            <a:r>
              <a:rPr lang="en-US" dirty="0" smtClean="0"/>
              <a:t>Migrating to cities inside or outside their countries for better jobs </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5</a:t>
            </a:fld>
            <a:endParaRPr lang="en-PH"/>
          </a:p>
        </p:txBody>
      </p:sp>
    </p:spTree>
    <p:extLst>
      <p:ext uri="{BB962C8B-B14F-4D97-AF65-F5344CB8AC3E}">
        <p14:creationId xmlns:p14="http://schemas.microsoft.com/office/powerpoint/2010/main" val="3962896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t>Finding</a:t>
            </a:r>
            <a:r>
              <a:rPr lang="en-US" dirty="0" smtClean="0"/>
              <a:t>s : Why Agri is not Attractive </a:t>
            </a:r>
            <a:br>
              <a:rPr lang="en-US" dirty="0" smtClean="0"/>
            </a:br>
            <a:r>
              <a:rPr lang="en-US" dirty="0" smtClean="0"/>
              <a:t>to the Youth </a:t>
            </a:r>
            <a:endParaRPr lang="en-US" dirty="0"/>
          </a:p>
        </p:txBody>
      </p:sp>
      <p:sp>
        <p:nvSpPr>
          <p:cNvPr id="3" name="Content Placeholder 2"/>
          <p:cNvSpPr>
            <a:spLocks noGrp="1"/>
          </p:cNvSpPr>
          <p:nvPr>
            <p:ph idx="1"/>
          </p:nvPr>
        </p:nvSpPr>
        <p:spPr/>
        <p:txBody>
          <a:bodyPr>
            <a:normAutofit fontScale="77500" lnSpcReduction="20000"/>
          </a:bodyPr>
          <a:lstStyle/>
          <a:p>
            <a:endParaRPr lang="en-US" dirty="0" smtClean="0"/>
          </a:p>
          <a:p>
            <a:r>
              <a:rPr lang="en-US" dirty="0"/>
              <a:t>No money from farming / low income / unstable  work / high risk / no prospects</a:t>
            </a:r>
          </a:p>
          <a:p>
            <a:r>
              <a:rPr lang="en-US" dirty="0" smtClean="0"/>
              <a:t>No pride and dignity in farming , low self esteem</a:t>
            </a:r>
          </a:p>
          <a:p>
            <a:r>
              <a:rPr lang="en-US" dirty="0" smtClean="0"/>
              <a:t>Rural </a:t>
            </a:r>
            <a:r>
              <a:rPr lang="en-US" dirty="0"/>
              <a:t>life is boring, no “entertainment</a:t>
            </a:r>
            <a:r>
              <a:rPr lang="en-US" dirty="0" smtClean="0"/>
              <a:t>”</a:t>
            </a:r>
          </a:p>
          <a:p>
            <a:pPr lvl="0"/>
            <a:r>
              <a:rPr lang="en-US" dirty="0" smtClean="0"/>
              <a:t>Exclusion in </a:t>
            </a:r>
            <a:r>
              <a:rPr lang="en-US" dirty="0"/>
              <a:t>agricultural policy formation and decision- making </a:t>
            </a:r>
            <a:r>
              <a:rPr lang="en-US" dirty="0" smtClean="0"/>
              <a:t>processes</a:t>
            </a:r>
          </a:p>
          <a:p>
            <a:pPr lvl="0"/>
            <a:r>
              <a:rPr lang="en-US" dirty="0" smtClean="0"/>
              <a:t>Lack of rural youth organizations focusing on agriculture </a:t>
            </a:r>
            <a:endParaRPr lang="en-US" dirty="0"/>
          </a:p>
          <a:p>
            <a:endParaRPr lang="en-US" dirty="0" smtClean="0"/>
          </a:p>
          <a:p>
            <a:endParaRPr lang="en-US" dirty="0" smtClean="0"/>
          </a:p>
          <a:p>
            <a:endParaRPr lang="en-US" dirty="0"/>
          </a:p>
          <a:p>
            <a:r>
              <a:rPr lang="en-US" dirty="0" smtClean="0"/>
              <a:t>  </a:t>
            </a:r>
            <a:endParaRPr lang="en-US" dirty="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EDEAA861-1385-4C1C-937C-643FB58F89B3}" type="slidenum">
              <a:rPr lang="en-PH" smtClean="0"/>
              <a:pPr/>
              <a:t>6</a:t>
            </a:fld>
            <a:endParaRPr lang="en-PH"/>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Autofit/>
          </a:bodyPr>
          <a:lstStyle/>
          <a:p>
            <a:r>
              <a:rPr lang="en-US" sz="3200" i="1" dirty="0" smtClean="0"/>
              <a:t>Findings</a:t>
            </a:r>
            <a:r>
              <a:rPr lang="en-US" sz="3200" dirty="0" smtClean="0"/>
              <a:t>: Problems of Youth Who Farm </a:t>
            </a:r>
          </a:p>
        </p:txBody>
      </p:sp>
      <p:sp>
        <p:nvSpPr>
          <p:cNvPr id="3" name="Content Placeholder 2"/>
          <p:cNvSpPr>
            <a:spLocks noGrp="1"/>
          </p:cNvSpPr>
          <p:nvPr>
            <p:ph idx="1"/>
          </p:nvPr>
        </p:nvSpPr>
        <p:spPr>
          <a:xfrm>
            <a:off x="609600" y="1295400"/>
            <a:ext cx="8305800" cy="5059363"/>
          </a:xfrm>
        </p:spPr>
        <p:txBody>
          <a:bodyPr>
            <a:normAutofit/>
          </a:bodyPr>
          <a:lstStyle/>
          <a:p>
            <a:r>
              <a:rPr lang="en-US" dirty="0" smtClean="0"/>
              <a:t>Access to land </a:t>
            </a:r>
          </a:p>
          <a:p>
            <a:r>
              <a:rPr lang="en-US" dirty="0" smtClean="0"/>
              <a:t>Access to credit</a:t>
            </a:r>
          </a:p>
          <a:p>
            <a:r>
              <a:rPr lang="en-US" dirty="0" smtClean="0"/>
              <a:t>E.g. Legacy of chemical farming</a:t>
            </a:r>
          </a:p>
          <a:p>
            <a:r>
              <a:rPr lang="en-US" dirty="0" smtClean="0"/>
              <a:t>Lack of support services  </a:t>
            </a:r>
            <a:r>
              <a:rPr lang="en-US" dirty="0" err="1" smtClean="0"/>
              <a:t>targetting</a:t>
            </a:r>
            <a:r>
              <a:rPr lang="en-US" dirty="0" smtClean="0"/>
              <a:t>  young farmers ( research, extension. Affordable seeds, markets) </a:t>
            </a:r>
          </a:p>
          <a:p>
            <a:r>
              <a:rPr lang="en-US" dirty="0" smtClean="0"/>
              <a:t>Farm mechanization </a:t>
            </a:r>
            <a:endParaRPr lang="en-US"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7</a:t>
            </a:fld>
            <a:endParaRPr lang="en-PH"/>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400" i="1" dirty="0" smtClean="0"/>
              <a:t>Findings </a:t>
            </a:r>
            <a:r>
              <a:rPr lang="en-US" sz="3400" dirty="0" smtClean="0"/>
              <a:t>: BUT,</a:t>
            </a:r>
            <a:br>
              <a:rPr lang="en-US" sz="3400" dirty="0" smtClean="0"/>
            </a:br>
            <a:r>
              <a:rPr lang="en-US" sz="3400" dirty="0" smtClean="0"/>
              <a:t> young people are interested in farming</a:t>
            </a:r>
          </a:p>
        </p:txBody>
      </p:sp>
      <p:sp>
        <p:nvSpPr>
          <p:cNvPr id="3" name="Content Placeholder 2"/>
          <p:cNvSpPr>
            <a:spLocks noGrp="1"/>
          </p:cNvSpPr>
          <p:nvPr>
            <p:ph idx="1"/>
          </p:nvPr>
        </p:nvSpPr>
        <p:spPr>
          <a:xfrm>
            <a:off x="457200" y="1752600"/>
            <a:ext cx="8229600" cy="4373563"/>
          </a:xfrm>
        </p:spPr>
        <p:txBody>
          <a:bodyPr>
            <a:normAutofit/>
          </a:bodyPr>
          <a:lstStyle/>
          <a:p>
            <a:r>
              <a:rPr lang="en-US" sz="3600" dirty="0" smtClean="0"/>
              <a:t>Youth will farm if </a:t>
            </a:r>
            <a:r>
              <a:rPr lang="en-US" dirty="0" smtClean="0"/>
              <a:t>: </a:t>
            </a:r>
          </a:p>
          <a:p>
            <a:pPr lvl="1"/>
            <a:r>
              <a:rPr lang="en-US" sz="3200" dirty="0" smtClean="0"/>
              <a:t>A</a:t>
            </a:r>
            <a:r>
              <a:rPr lang="en-PH" sz="3200" dirty="0" smtClean="0"/>
              <a:t>gri will provide decent livelihoods </a:t>
            </a:r>
          </a:p>
          <a:p>
            <a:pPr lvl="1"/>
            <a:r>
              <a:rPr lang="en-PH" sz="3200" dirty="0" smtClean="0"/>
              <a:t>A</a:t>
            </a:r>
            <a:r>
              <a:rPr lang="en-US" sz="3200" dirty="0" err="1" smtClean="0"/>
              <a:t>gri</a:t>
            </a:r>
            <a:r>
              <a:rPr lang="en-US" sz="3200" dirty="0" smtClean="0"/>
              <a:t> can be a “</a:t>
            </a:r>
            <a:r>
              <a:rPr lang="en-US" sz="3200" dirty="0"/>
              <a:t>wealth multiplier”</a:t>
            </a:r>
            <a:r>
              <a:rPr lang="en-PH" sz="3200" dirty="0"/>
              <a:t> </a:t>
            </a:r>
            <a:endParaRPr lang="en-PH" sz="3200" dirty="0" smtClean="0"/>
          </a:p>
          <a:p>
            <a:pPr lvl="1"/>
            <a:r>
              <a:rPr lang="en-PH" sz="3200" dirty="0" smtClean="0"/>
              <a:t>Support for capital investments in family farm is available </a:t>
            </a:r>
            <a:endParaRPr lang="en-PH" sz="3200" dirty="0"/>
          </a:p>
          <a:p>
            <a:pPr marL="0" indent="0">
              <a:buNone/>
            </a:pPr>
            <a:endParaRPr lang="en-US" dirty="0" smtClean="0"/>
          </a:p>
        </p:txBody>
      </p:sp>
      <p:sp>
        <p:nvSpPr>
          <p:cNvPr id="4" name="Slide Number Placeholder 3"/>
          <p:cNvSpPr>
            <a:spLocks noGrp="1"/>
          </p:cNvSpPr>
          <p:nvPr>
            <p:ph type="sldNum" sz="quarter" idx="12"/>
          </p:nvPr>
        </p:nvSpPr>
        <p:spPr/>
        <p:txBody>
          <a:bodyPr/>
          <a:lstStyle/>
          <a:p>
            <a:fld id="{EDEAA861-1385-4C1C-937C-643FB58F89B3}" type="slidenum">
              <a:rPr lang="en-PH" smtClean="0"/>
              <a:pPr/>
              <a:t>8</a:t>
            </a:fld>
            <a:endParaRPr lang="en-PH"/>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fontScale="90000"/>
          </a:bodyPr>
          <a:lstStyle/>
          <a:p>
            <a:r>
              <a:rPr lang="en-US" b="1" dirty="0" smtClean="0"/>
              <a:t> FINDINGS                                                      Some Initiatives of Young Farmers from AFA Members</a:t>
            </a:r>
            <a:endParaRPr lang="en-US" b="1" dirty="0"/>
          </a:p>
        </p:txBody>
      </p:sp>
      <p:sp>
        <p:nvSpPr>
          <p:cNvPr id="4" name="Slide Number Placeholder 3"/>
          <p:cNvSpPr>
            <a:spLocks noGrp="1"/>
          </p:cNvSpPr>
          <p:nvPr>
            <p:ph type="sldNum" sz="quarter" idx="12"/>
          </p:nvPr>
        </p:nvSpPr>
        <p:spPr/>
        <p:txBody>
          <a:bodyPr/>
          <a:lstStyle/>
          <a:p>
            <a:fld id="{EDEAA861-1385-4C1C-937C-643FB58F89B3}" type="slidenum">
              <a:rPr lang="en-PH" smtClean="0"/>
              <a:pPr/>
              <a:t>9</a:t>
            </a:fld>
            <a:endParaRPr lang="en-PH"/>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3335</TotalTime>
  <Words>3477</Words>
  <Application>Microsoft Office PowerPoint</Application>
  <PresentationFormat>On-screen Show (4:3)</PresentationFormat>
  <Paragraphs>354</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Attracting Youth  to Agriculture in Asia </vt:lpstr>
      <vt:lpstr>Outline</vt:lpstr>
      <vt:lpstr>Introduction : IYFF 2014</vt:lpstr>
      <vt:lpstr>Introduction : AFA Policy Research  on Youth in Agriculture </vt:lpstr>
      <vt:lpstr>Findings : Where are the  Rural Youth</vt:lpstr>
      <vt:lpstr>Findings : Why Agri is not Attractive  to the Youth </vt:lpstr>
      <vt:lpstr>Findings: Problems of Youth Who Farm </vt:lpstr>
      <vt:lpstr>Findings : BUT,  young people are interested in farming</vt:lpstr>
      <vt:lpstr> FINDINGS                                                      Some Initiatives of Young Farmers from AFA Members</vt:lpstr>
      <vt:lpstr>The Story of Rifai – API/Indonesia</vt:lpstr>
      <vt:lpstr>The Story of Jon – PAKISAMA/Philippines </vt:lpstr>
      <vt:lpstr>My story – PAKISAMA/Phils </vt:lpstr>
      <vt:lpstr>VNFU/Vietnam</vt:lpstr>
      <vt:lpstr>FNN/Cambodia</vt:lpstr>
      <vt:lpstr>PowerPoint Presentation</vt:lpstr>
      <vt:lpstr>Taiwan </vt:lpstr>
      <vt:lpstr>Finding:  Policy Proposal Recommendations Phils -  Magna Carta of Young Farmers </vt:lpstr>
      <vt:lpstr>Vietnam:                                                        Build “respected picture” of farmers</vt:lpstr>
      <vt:lpstr>Nepal: Establish Agricultural Research Centres and Agricultural Universities</vt:lpstr>
      <vt:lpstr>Priority recommendations from AFA GA Regional Consultations in Bali (May ‘14)</vt:lpstr>
      <vt:lpstr>PowerPoint Presentation</vt:lpstr>
      <vt:lpstr>Our Reflections </vt:lpstr>
      <vt:lpstr>How can the findings help promote the conference themes of improved resilience, equity and integration in Southeast Asian agriculture?</vt:lpstr>
      <vt:lpstr>What important new knowledge has been gained? What knowledge gaps remain?  </vt:lpstr>
      <vt:lpstr>What policy implications/                      recommendations may be drawn? </vt:lpstr>
      <vt:lpstr> thank you for your attention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jun</dc:creator>
  <cp:lastModifiedBy>Admin</cp:lastModifiedBy>
  <cp:revision>419</cp:revision>
  <dcterms:created xsi:type="dcterms:W3CDTF">2013-05-08T16:06:02Z</dcterms:created>
  <dcterms:modified xsi:type="dcterms:W3CDTF">2015-02-10T06:51:31Z</dcterms:modified>
</cp:coreProperties>
</file>