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11" r:id="rId3"/>
  </p:sldMasterIdLst>
  <p:notesMasterIdLst>
    <p:notesMasterId r:id="rId15"/>
  </p:notesMasterIdLst>
  <p:sldIdLst>
    <p:sldId id="384" r:id="rId4"/>
    <p:sldId id="404" r:id="rId5"/>
    <p:sldId id="385" r:id="rId6"/>
    <p:sldId id="386" r:id="rId7"/>
    <p:sldId id="405" r:id="rId8"/>
    <p:sldId id="387" r:id="rId9"/>
    <p:sldId id="406" r:id="rId10"/>
    <p:sldId id="407" r:id="rId11"/>
    <p:sldId id="401" r:id="rId12"/>
    <p:sldId id="402" r:id="rId13"/>
    <p:sldId id="392" r:id="rId1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2" d="100"/>
          <a:sy n="102" d="100"/>
        </p:scale>
        <p:origin x="-224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200" dirty="0" err="1" smtClean="0"/>
              <a:t>Groups</a:t>
            </a:r>
            <a:r>
              <a:rPr lang="pt-BR" sz="2200" dirty="0" smtClean="0"/>
              <a:t> </a:t>
            </a:r>
            <a:r>
              <a:rPr lang="pt-BR" sz="2200" dirty="0" err="1" smtClean="0"/>
              <a:t>of</a:t>
            </a:r>
            <a:r>
              <a:rPr lang="pt-BR" sz="2200" dirty="0" smtClean="0"/>
              <a:t> </a:t>
            </a:r>
            <a:r>
              <a:rPr lang="pt-BR" sz="2200" dirty="0" err="1" smtClean="0"/>
              <a:t>Products</a:t>
            </a:r>
            <a:r>
              <a:rPr lang="pt-BR" sz="2200" dirty="0" smtClean="0"/>
              <a:t> - % (</a:t>
            </a:r>
            <a:r>
              <a:rPr lang="pt-BR" sz="2200" baseline="0" dirty="0" smtClean="0"/>
              <a:t>2011 </a:t>
            </a:r>
            <a:r>
              <a:rPr lang="pt-BR" sz="2200" baseline="0" dirty="0"/>
              <a:t>a </a:t>
            </a:r>
            <a:r>
              <a:rPr lang="pt-BR" sz="2200" dirty="0" smtClean="0"/>
              <a:t>2013)</a:t>
            </a:r>
            <a:endParaRPr lang="pt-BR" sz="2200" dirty="0"/>
          </a:p>
        </c:rich>
      </c:tx>
      <c:layout>
        <c:manualLayout>
          <c:xMode val="edge"/>
          <c:yMode val="edge"/>
          <c:x val="8.7264388287336611E-2"/>
          <c:y val="1.4778003034717301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3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t-BR" sz="1400" dirty="0" smtClean="0"/>
                      <a:t>Sugar </a:t>
                    </a:r>
                    <a:r>
                      <a:rPr lang="pt-BR" sz="1400" dirty="0" err="1" smtClean="0"/>
                      <a:t>and</a:t>
                    </a:r>
                    <a:r>
                      <a:rPr lang="pt-BR" sz="1400" dirty="0" smtClean="0"/>
                      <a:t> </a:t>
                    </a:r>
                    <a:r>
                      <a:rPr lang="pt-BR" sz="1400" dirty="0" err="1" smtClean="0"/>
                      <a:t>Honey</a:t>
                    </a:r>
                    <a:r>
                      <a:rPr lang="pt-BR" sz="1400" dirty="0"/>
                      <a:t>
2%</a:t>
                    </a:r>
                    <a:endParaRPr lang="pt-BR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t-BR" sz="1400" dirty="0" err="1" smtClean="0"/>
                      <a:t>Meat</a:t>
                    </a:r>
                    <a:r>
                      <a:rPr lang="pt-BR" sz="1400" dirty="0" smtClean="0"/>
                      <a:t> </a:t>
                    </a:r>
                    <a:r>
                      <a:rPr lang="pt-BR" sz="1400" dirty="0" err="1" smtClean="0"/>
                      <a:t>and</a:t>
                    </a:r>
                    <a:r>
                      <a:rPr lang="pt-BR" sz="1400" dirty="0" smtClean="0"/>
                      <a:t> </a:t>
                    </a:r>
                    <a:r>
                      <a:rPr lang="pt-BR" sz="1400" dirty="0" err="1" smtClean="0"/>
                      <a:t>Egg</a:t>
                    </a:r>
                    <a:r>
                      <a:rPr lang="pt-BR" sz="1400" dirty="0"/>
                      <a:t>
7%</a:t>
                    </a:r>
                    <a:endParaRPr lang="pt-BR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pt-BR" smtClean="0"/>
                      <a:t>Condiments</a:t>
                    </a:r>
                    <a:r>
                      <a:rPr lang="pt-BR" baseline="0" smtClean="0"/>
                      <a:t>, Herbs and Spices</a:t>
                    </a:r>
                    <a:r>
                      <a:rPr lang="pt-BR"/>
                      <a:t>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pt-BR" sz="1400" dirty="0" err="1" smtClean="0"/>
                      <a:t>Jams</a:t>
                    </a:r>
                    <a:r>
                      <a:rPr lang="pt-BR" sz="1400" dirty="0"/>
                      <a:t>
3%</a:t>
                    </a:r>
                    <a:endParaRPr lang="pt-BR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pt-BR" smtClean="0"/>
                      <a:t>Flour, starch and pasta</a:t>
                    </a:r>
                    <a:r>
                      <a:rPr lang="pt-BR" dirty="0"/>
                      <a:t>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pt-BR" sz="1400" dirty="0" err="1" smtClean="0"/>
                      <a:t>Fruits</a:t>
                    </a:r>
                    <a:r>
                      <a:rPr lang="pt-BR" sz="1400" dirty="0"/>
                      <a:t>
14%</a:t>
                    </a:r>
                    <a:endParaRPr lang="pt-BR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Oilseeds (chestnuts), oils, cereals and grains</a:t>
                    </a:r>
                    <a:r>
                      <a:rPr lang="pt-BR" sz="1400" dirty="0"/>
                      <a:t>
9%</a:t>
                    </a:r>
                    <a:endParaRPr lang="pt-BR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pt-BR" sz="1400" dirty="0" err="1" smtClean="0"/>
                      <a:t>Vegetables</a:t>
                    </a:r>
                    <a:r>
                      <a:rPr lang="pt-BR" sz="1400" dirty="0"/>
                      <a:t>
19%</a:t>
                    </a:r>
                    <a:endParaRPr lang="pt-BR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pt-BR" sz="1400" dirty="0" smtClean="0"/>
                      <a:t>*</a:t>
                    </a:r>
                    <a:r>
                      <a:rPr lang="pt-BR" sz="1400" dirty="0" err="1" smtClean="0"/>
                      <a:t>Milk</a:t>
                    </a:r>
                    <a:r>
                      <a:rPr lang="pt-BR" sz="1400" dirty="0" smtClean="0"/>
                      <a:t> </a:t>
                    </a:r>
                    <a:r>
                      <a:rPr lang="pt-BR" sz="1400" dirty="0" err="1" smtClean="0"/>
                      <a:t>and</a:t>
                    </a:r>
                    <a:r>
                      <a:rPr lang="pt-BR" sz="1400" dirty="0" smtClean="0"/>
                      <a:t> </a:t>
                    </a:r>
                    <a:r>
                      <a:rPr lang="pt-BR" sz="1400" dirty="0" err="1" smtClean="0"/>
                      <a:t>Dairy</a:t>
                    </a:r>
                    <a:r>
                      <a:rPr lang="pt-BR" sz="1400" dirty="0" smtClean="0"/>
                      <a:t> </a:t>
                    </a:r>
                    <a:r>
                      <a:rPr lang="pt-BR" sz="1400" dirty="0" err="1" smtClean="0"/>
                      <a:t>products</a:t>
                    </a:r>
                    <a:r>
                      <a:rPr lang="pt-BR" sz="1400" dirty="0"/>
                      <a:t>
26%</a:t>
                    </a:r>
                    <a:endParaRPr lang="pt-BR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pt-BR" sz="1400" dirty="0" err="1" smtClean="0"/>
                      <a:t>Bakery</a:t>
                    </a:r>
                    <a:r>
                      <a:rPr lang="pt-BR" sz="1400" dirty="0"/>
                      <a:t>
3%</a:t>
                    </a:r>
                    <a:endParaRPr lang="pt-BR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Fish</a:t>
                    </a:r>
                    <a:r>
                      <a:rPr lang="en-US" dirty="0"/>
                      <a:t>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pt-BR" smtClean="0"/>
                      <a:t>juices</a:t>
                    </a:r>
                    <a:r>
                      <a:rPr lang="pt-BR" dirty="0"/>
                      <a:t>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Seeds</a:t>
                    </a:r>
                    <a:r>
                      <a:rPr lang="en-US" dirty="0"/>
                      <a:t>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'[Dados grupos de produtos 2011 a 2013.xls]Grupos de produtos 2011-13'!$B$4:$N$4</c:f>
              <c:strCache>
                <c:ptCount val="13"/>
                <c:pt idx="0">
                  <c:v>Açucares e mel</c:v>
                </c:pt>
                <c:pt idx="1">
                  <c:v>Carnes e ovos</c:v>
                </c:pt>
                <c:pt idx="2">
                  <c:v>Condimentos, ervas e temperos</c:v>
                </c:pt>
                <c:pt idx="3">
                  <c:v>Doces</c:v>
                </c:pt>
                <c:pt idx="4">
                  <c:v>Farinhas, féculas e massas</c:v>
                </c:pt>
                <c:pt idx="5">
                  <c:v>Frutas</c:v>
                </c:pt>
                <c:pt idx="6">
                  <c:v>Oleaginosas,(castanhas), óleos, cereais e grãos</c:v>
                </c:pt>
                <c:pt idx="7">
                  <c:v>Hortaliças</c:v>
                </c:pt>
                <c:pt idx="8">
                  <c:v>*Leite e derivados</c:v>
                </c:pt>
                <c:pt idx="9">
                  <c:v>Panificados</c:v>
                </c:pt>
                <c:pt idx="10">
                  <c:v>Pescados</c:v>
                </c:pt>
                <c:pt idx="11">
                  <c:v>Sucos e polpas de frutas</c:v>
                </c:pt>
                <c:pt idx="12">
                  <c:v>Sementes</c:v>
                </c:pt>
              </c:strCache>
            </c:strRef>
          </c:cat>
          <c:val>
            <c:numRef>
              <c:f>'[Dados grupos de produtos 2011 a 2013.xls]Grupos de produtos 2011-13'!$B$6:$N$6</c:f>
              <c:numCache>
                <c:formatCode>#,##0.00</c:formatCode>
                <c:ptCount val="13"/>
                <c:pt idx="0">
                  <c:v>26157301.5</c:v>
                </c:pt>
                <c:pt idx="1">
                  <c:v>83060031.980000004</c:v>
                </c:pt>
                <c:pt idx="2">
                  <c:v>21860442.690000001</c:v>
                </c:pt>
                <c:pt idx="3">
                  <c:v>35896321.93</c:v>
                </c:pt>
                <c:pt idx="4">
                  <c:v>17545077.59</c:v>
                </c:pt>
                <c:pt idx="5">
                  <c:v>122419435.09999999</c:v>
                </c:pt>
                <c:pt idx="6">
                  <c:v>93834258.480000004</c:v>
                </c:pt>
                <c:pt idx="7">
                  <c:v>165168311.72</c:v>
                </c:pt>
                <c:pt idx="8">
                  <c:v>235502713.63</c:v>
                </c:pt>
                <c:pt idx="9">
                  <c:v>40177099.480000004</c:v>
                </c:pt>
                <c:pt idx="10">
                  <c:v>31332147.59</c:v>
                </c:pt>
                <c:pt idx="11">
                  <c:v>74414088.359999999</c:v>
                </c:pt>
                <c:pt idx="12">
                  <c:v>20491549.649999999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6E066-4108-4EF9-B3BC-CDE35415C35F}" type="doc">
      <dgm:prSet loTypeId="urn:microsoft.com/office/officeart/2005/8/layout/hList7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DD4788D-E791-49ED-84EA-E4824A9365E3}">
      <dgm:prSet phldrT="[Texto]" custT="1"/>
      <dgm:spPr>
        <a:xfrm>
          <a:off x="52917" y="0"/>
          <a:ext cx="2845696" cy="5688632"/>
        </a:xfrm>
        <a:solidFill>
          <a:srgbClr val="99003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Production</a:t>
          </a:r>
          <a:endParaRPr lang="en-US" sz="1800" b="1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3045FA0-9306-43CC-8209-CCF5E02B355E}" type="parTrans" cxnId="{9A21A9DC-3074-447A-AE70-4FF2AB1B650F}">
      <dgm:prSet/>
      <dgm:spPr/>
      <dgm:t>
        <a:bodyPr/>
        <a:lstStyle/>
        <a:p>
          <a:endParaRPr lang="pt-BR"/>
        </a:p>
      </dgm:t>
    </dgm:pt>
    <dgm:pt modelId="{46F1B12C-9901-453D-9B20-5055A863E866}" type="sibTrans" cxnId="{9A21A9DC-3074-447A-AE70-4FF2AB1B650F}">
      <dgm:prSet/>
      <dgm:spPr/>
      <dgm:t>
        <a:bodyPr/>
        <a:lstStyle/>
        <a:p>
          <a:endParaRPr lang="pt-BR"/>
        </a:p>
      </dgm:t>
    </dgm:pt>
    <dgm:pt modelId="{AC83842E-5EEF-4B14-8886-4BBFA2F88B3D}">
      <dgm:prSet phldrT="[Texto]" custT="1"/>
      <dgm:spPr>
        <a:xfrm>
          <a:off x="2986869" y="0"/>
          <a:ext cx="2775238" cy="5688632"/>
        </a:xfrm>
        <a:solidFill>
          <a:srgbClr val="99003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Food Public Purchase</a:t>
          </a:r>
          <a:endParaRPr lang="en-US" sz="1800" b="1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7D5F314-1276-4CBE-9200-EB5D8FDAD1AF}" type="parTrans" cxnId="{E0716D86-F37F-4C9A-8801-11DF173324B9}">
      <dgm:prSet/>
      <dgm:spPr/>
      <dgm:t>
        <a:bodyPr/>
        <a:lstStyle/>
        <a:p>
          <a:endParaRPr lang="pt-BR"/>
        </a:p>
      </dgm:t>
    </dgm:pt>
    <dgm:pt modelId="{103AAF23-85CB-4221-8B2F-D121A23A4AA8}" type="sibTrans" cxnId="{E0716D86-F37F-4C9A-8801-11DF173324B9}">
      <dgm:prSet/>
      <dgm:spPr/>
      <dgm:t>
        <a:bodyPr/>
        <a:lstStyle/>
        <a:p>
          <a:endParaRPr lang="pt-BR"/>
        </a:p>
      </dgm:t>
    </dgm:pt>
    <dgm:pt modelId="{117960EC-1AFB-4002-801B-67A0AA8757AD}">
      <dgm:prSet phldrT="[Texto]" custT="1"/>
      <dgm:spPr>
        <a:xfrm>
          <a:off x="5850363" y="0"/>
          <a:ext cx="2809687" cy="5688632"/>
        </a:xfrm>
        <a:solidFill>
          <a:srgbClr val="99003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b="1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Consumption</a:t>
          </a:r>
          <a:endParaRPr lang="en-US" sz="1800" b="1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777497F-BAC4-46F5-A7BF-47707BE06722}" type="parTrans" cxnId="{FB03F84B-5227-4F7C-9D3F-BD9345A10EBE}">
      <dgm:prSet/>
      <dgm:spPr/>
      <dgm:t>
        <a:bodyPr/>
        <a:lstStyle/>
        <a:p>
          <a:endParaRPr lang="pt-BR"/>
        </a:p>
      </dgm:t>
    </dgm:pt>
    <dgm:pt modelId="{ED1AB503-3C38-47EA-BA7B-852E044493A1}" type="sibTrans" cxnId="{FB03F84B-5227-4F7C-9D3F-BD9345A10EBE}">
      <dgm:prSet/>
      <dgm:spPr/>
      <dgm:t>
        <a:bodyPr/>
        <a:lstStyle/>
        <a:p>
          <a:endParaRPr lang="pt-BR"/>
        </a:p>
      </dgm:t>
    </dgm:pt>
    <dgm:pt modelId="{1C37C921-9ABB-4F24-BD93-08411481611B}">
      <dgm:prSet phldrT="[Texto]" custT="1"/>
      <dgm:spPr>
        <a:xfrm>
          <a:off x="52917" y="0"/>
          <a:ext cx="2845696" cy="5688632"/>
        </a:xfrm>
        <a:solidFill>
          <a:srgbClr val="99003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Family Farmers (individually or in cooperatives)</a:t>
          </a:r>
          <a:endParaRPr lang="en-US" sz="18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B16DC83-FC37-476B-9AB4-F43F8232F8CD}" type="parTrans" cxnId="{B7683077-B3D6-4DBB-810D-F4AB3E96BAA7}">
      <dgm:prSet/>
      <dgm:spPr/>
      <dgm:t>
        <a:bodyPr/>
        <a:lstStyle/>
        <a:p>
          <a:endParaRPr lang="pt-BR"/>
        </a:p>
      </dgm:t>
    </dgm:pt>
    <dgm:pt modelId="{EDB34CB0-D51D-4A4A-B1EC-50B40180D044}" type="sibTrans" cxnId="{B7683077-B3D6-4DBB-810D-F4AB3E96BAA7}">
      <dgm:prSet/>
      <dgm:spPr/>
      <dgm:t>
        <a:bodyPr/>
        <a:lstStyle/>
        <a:p>
          <a:endParaRPr lang="pt-BR"/>
        </a:p>
      </dgm:t>
    </dgm:pt>
    <dgm:pt modelId="{10D7B800-FF7C-40FD-B3A6-EA15BA1E4484}">
      <dgm:prSet custT="1"/>
      <dgm:spPr>
        <a:xfrm>
          <a:off x="52917" y="0"/>
          <a:ext cx="2845696" cy="5688632"/>
        </a:xfrm>
        <a:solidFill>
          <a:srgbClr val="99003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noProof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Settlers</a:t>
          </a:r>
          <a:endParaRPr lang="en-US" sz="1800" noProof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43F5703-9084-4390-B64F-71343692A033}" type="parTrans" cxnId="{780C5DF4-4F63-4660-ADF4-67AF027B04D4}">
      <dgm:prSet/>
      <dgm:spPr/>
      <dgm:t>
        <a:bodyPr/>
        <a:lstStyle/>
        <a:p>
          <a:endParaRPr lang="pt-BR"/>
        </a:p>
      </dgm:t>
    </dgm:pt>
    <dgm:pt modelId="{C82CF36B-EBF8-461C-8AA0-257075AF7E98}" type="sibTrans" cxnId="{780C5DF4-4F63-4660-ADF4-67AF027B04D4}">
      <dgm:prSet/>
      <dgm:spPr/>
      <dgm:t>
        <a:bodyPr/>
        <a:lstStyle/>
        <a:p>
          <a:endParaRPr lang="pt-BR"/>
        </a:p>
      </dgm:t>
    </dgm:pt>
    <dgm:pt modelId="{93609EE2-F687-4BD7-9FCF-CF90291A3030}">
      <dgm:prSet phldrT="[Texto]" custT="1"/>
      <dgm:spPr>
        <a:xfrm>
          <a:off x="5850363" y="0"/>
          <a:ext cx="2809687" cy="5688632"/>
        </a:xfrm>
        <a:solidFill>
          <a:srgbClr val="99003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Social assistance network and public </a:t>
          </a:r>
          <a:r>
            <a:rPr lang="en-US" sz="1800" noProof="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equipments</a:t>
          </a:r>
          <a:r>
            <a:rPr lang="en-US" sz="18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for food and nutrition security </a:t>
          </a:r>
          <a:endParaRPr lang="en-US" sz="18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C4A1957-9954-430E-9E16-357A6E03F995}" type="parTrans" cxnId="{3CE99334-C50F-489B-9567-6E7F5F662E2D}">
      <dgm:prSet/>
      <dgm:spPr/>
      <dgm:t>
        <a:bodyPr/>
        <a:lstStyle/>
        <a:p>
          <a:endParaRPr lang="pt-BR"/>
        </a:p>
      </dgm:t>
    </dgm:pt>
    <dgm:pt modelId="{DECAF79C-4E30-4052-B3A4-FD2E197017FC}" type="sibTrans" cxnId="{3CE99334-C50F-489B-9567-6E7F5F662E2D}">
      <dgm:prSet/>
      <dgm:spPr/>
      <dgm:t>
        <a:bodyPr/>
        <a:lstStyle/>
        <a:p>
          <a:endParaRPr lang="pt-BR"/>
        </a:p>
      </dgm:t>
    </dgm:pt>
    <dgm:pt modelId="{8888EBD8-576C-472F-9E69-4845609BBAA3}">
      <dgm:prSet phldrT="[Texto]" custT="1"/>
      <dgm:spPr>
        <a:xfrm>
          <a:off x="2986869" y="0"/>
          <a:ext cx="2775238" cy="5688632"/>
        </a:xfrm>
        <a:solidFill>
          <a:srgbClr val="99003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Government, no bidding required</a:t>
          </a:r>
          <a:endParaRPr lang="en-US" sz="18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E1A55C2-8FCC-463F-B273-A59F46F61938}" type="parTrans" cxnId="{F26EDB1E-1F0C-4AC3-AECB-58D707A1FB76}">
      <dgm:prSet/>
      <dgm:spPr/>
      <dgm:t>
        <a:bodyPr/>
        <a:lstStyle/>
        <a:p>
          <a:endParaRPr lang="pt-BR"/>
        </a:p>
      </dgm:t>
    </dgm:pt>
    <dgm:pt modelId="{EC97C33E-630B-4097-95F1-D701F5B6E405}" type="sibTrans" cxnId="{F26EDB1E-1F0C-4AC3-AECB-58D707A1FB76}">
      <dgm:prSet/>
      <dgm:spPr/>
      <dgm:t>
        <a:bodyPr/>
        <a:lstStyle/>
        <a:p>
          <a:endParaRPr lang="pt-BR"/>
        </a:p>
      </dgm:t>
    </dgm:pt>
    <dgm:pt modelId="{A24C1B27-3437-4B04-B123-BB3CAACB87D1}">
      <dgm:prSet phldrT="[Texto]" custT="1"/>
      <dgm:spPr>
        <a:xfrm>
          <a:off x="5850363" y="0"/>
          <a:ext cx="2809687" cy="5688632"/>
        </a:xfrm>
        <a:solidFill>
          <a:srgbClr val="99003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Food baskets</a:t>
          </a:r>
          <a:endParaRPr lang="en-US" sz="18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C035205-D6D8-4FE5-8AE0-E53BBE3DE822}" type="parTrans" cxnId="{9FD5ADF9-5ABA-4446-95E0-C87384E96F5D}">
      <dgm:prSet/>
      <dgm:spPr/>
      <dgm:t>
        <a:bodyPr/>
        <a:lstStyle/>
        <a:p>
          <a:endParaRPr lang="es-EC"/>
        </a:p>
      </dgm:t>
    </dgm:pt>
    <dgm:pt modelId="{5BFE5A03-F8ED-4824-B0B8-F6E6D834BE7F}" type="sibTrans" cxnId="{9FD5ADF9-5ABA-4446-95E0-C87384E96F5D}">
      <dgm:prSet/>
      <dgm:spPr/>
      <dgm:t>
        <a:bodyPr/>
        <a:lstStyle/>
        <a:p>
          <a:endParaRPr lang="es-EC"/>
        </a:p>
      </dgm:t>
    </dgm:pt>
    <dgm:pt modelId="{AB43AE02-A7F8-42AA-8B24-11B7F5FEB640}">
      <dgm:prSet custT="1"/>
      <dgm:spPr>
        <a:xfrm>
          <a:off x="52917" y="0"/>
          <a:ext cx="2845696" cy="5688632"/>
        </a:xfrm>
        <a:solidFill>
          <a:srgbClr val="99003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Traditional Peoples and Communities</a:t>
          </a:r>
          <a:endParaRPr lang="en-US" sz="18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0617DAA-C725-4234-B836-EC9709D84EB6}" type="sibTrans" cxnId="{26FF836E-68FB-4188-A83C-EE848DF4D7EA}">
      <dgm:prSet/>
      <dgm:spPr/>
      <dgm:t>
        <a:bodyPr/>
        <a:lstStyle/>
        <a:p>
          <a:endParaRPr lang="pt-BR"/>
        </a:p>
      </dgm:t>
    </dgm:pt>
    <dgm:pt modelId="{936758E6-7FE2-4B55-8713-6D25391F8645}" type="parTrans" cxnId="{26FF836E-68FB-4188-A83C-EE848DF4D7EA}">
      <dgm:prSet/>
      <dgm:spPr/>
      <dgm:t>
        <a:bodyPr/>
        <a:lstStyle/>
        <a:p>
          <a:endParaRPr lang="pt-BR"/>
        </a:p>
      </dgm:t>
    </dgm:pt>
    <dgm:pt modelId="{07D19F67-2406-48A3-9EF7-EEB6A03C4289}">
      <dgm:prSet phldrT="[Texto]" custT="1"/>
      <dgm:spPr>
        <a:xfrm>
          <a:off x="5850363" y="0"/>
          <a:ext cx="2809687" cy="5688632"/>
        </a:xfrm>
        <a:solidFill>
          <a:srgbClr val="99003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Stock formation</a:t>
          </a:r>
          <a:endParaRPr lang="en-US" sz="18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CFCB099-E437-4332-BAE3-F08C8DC9F1E6}" type="parTrans" cxnId="{EA8B95B0-07A7-4B90-B7FB-574316E47EB3}">
      <dgm:prSet/>
      <dgm:spPr/>
      <dgm:t>
        <a:bodyPr/>
        <a:lstStyle/>
        <a:p>
          <a:endParaRPr lang="pt-BR"/>
        </a:p>
      </dgm:t>
    </dgm:pt>
    <dgm:pt modelId="{5BAD44F5-67E4-432C-AF9B-5AA6D50D8E14}" type="sibTrans" cxnId="{EA8B95B0-07A7-4B90-B7FB-574316E47EB3}">
      <dgm:prSet/>
      <dgm:spPr/>
      <dgm:t>
        <a:bodyPr/>
        <a:lstStyle/>
        <a:p>
          <a:endParaRPr lang="pt-BR"/>
        </a:p>
      </dgm:t>
    </dgm:pt>
    <dgm:pt modelId="{2C0F8C7B-9D04-4342-B721-60CA50AB14BD}" type="pres">
      <dgm:prSet presAssocID="{4886E066-4108-4EF9-B3BC-CDE35415C3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E100E74-C24D-4A08-B113-996A59145B00}" type="pres">
      <dgm:prSet presAssocID="{4886E066-4108-4EF9-B3BC-CDE35415C35F}" presName="fgShape" presStyleLbl="fgShp" presStyleIdx="0" presStyleCnt="1" custLinFactNeighborX="2281" custLinFactNeighborY="12121"/>
      <dgm:spPr>
        <a:xfrm>
          <a:off x="576070" y="4654333"/>
          <a:ext cx="7922239" cy="853294"/>
        </a:xfrm>
        <a:prstGeom prst="right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559F3AB2-75AE-461F-BA0D-76138D50927A}" type="pres">
      <dgm:prSet presAssocID="{4886E066-4108-4EF9-B3BC-CDE35415C35F}" presName="linComp" presStyleCnt="0"/>
      <dgm:spPr/>
    </dgm:pt>
    <dgm:pt modelId="{B5915337-FB7E-4EBB-9AF7-4FBC5493F5E8}" type="pres">
      <dgm:prSet presAssocID="{ADD4788D-E791-49ED-84EA-E4824A9365E3}" presName="compNode" presStyleCnt="0"/>
      <dgm:spPr/>
    </dgm:pt>
    <dgm:pt modelId="{A1DC699D-F062-4077-B19C-2F6DB7D8E97B}" type="pres">
      <dgm:prSet presAssocID="{ADD4788D-E791-49ED-84EA-E4824A9365E3}" presName="bkgdShape" presStyleLbl="node1" presStyleIdx="0" presStyleCnt="3" custScaleX="96731" custLinFactNeighborY="127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BA73EBC6-3C16-46A9-A98A-F84BC370D402}" type="pres">
      <dgm:prSet presAssocID="{ADD4788D-E791-49ED-84EA-E4824A9365E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F7165-2B9A-4663-9F85-480514D6BAF5}" type="pres">
      <dgm:prSet presAssocID="{ADD4788D-E791-49ED-84EA-E4824A9365E3}" presName="invisiNode" presStyleLbl="node1" presStyleIdx="0" presStyleCnt="3"/>
      <dgm:spPr/>
    </dgm:pt>
    <dgm:pt modelId="{AFCB59BA-1E37-4EED-9A10-FAFD94A74ED7}" type="pres">
      <dgm:prSet presAssocID="{ADD4788D-E791-49ED-84EA-E4824A9365E3}" presName="imagNode" presStyleLbl="fgImgPlace1" presStyleIdx="0" presStyleCnt="3"/>
      <dgm:spPr>
        <a:xfrm>
          <a:off x="528607" y="341317"/>
          <a:ext cx="1894314" cy="189431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5A831637-B65B-4F98-8EAF-2FAE02854921}" type="pres">
      <dgm:prSet presAssocID="{46F1B12C-9901-453D-9B20-5055A863E866}" presName="sibTrans" presStyleLbl="sibTrans2D1" presStyleIdx="0" presStyleCnt="0"/>
      <dgm:spPr/>
      <dgm:t>
        <a:bodyPr/>
        <a:lstStyle/>
        <a:p>
          <a:endParaRPr lang="pt-BR"/>
        </a:p>
      </dgm:t>
    </dgm:pt>
    <dgm:pt modelId="{148DCB68-5547-4E9B-A520-46FCF8C8B3D5}" type="pres">
      <dgm:prSet presAssocID="{AC83842E-5EEF-4B14-8886-4BBFA2F88B3D}" presName="compNode" presStyleCnt="0"/>
      <dgm:spPr/>
    </dgm:pt>
    <dgm:pt modelId="{B9A82B5D-DF2D-45CC-A71B-9FD89E027A3B}" type="pres">
      <dgm:prSet presAssocID="{AC83842E-5EEF-4B14-8886-4BBFA2F88B3D}" presName="bkgdShape" presStyleLbl="node1" presStyleIdx="1" presStyleCnt="3" custScaleX="94336"/>
      <dgm:spPr>
        <a:prstGeom prst="flowChartAlternateProcess">
          <a:avLst/>
        </a:prstGeom>
      </dgm:spPr>
      <dgm:t>
        <a:bodyPr/>
        <a:lstStyle/>
        <a:p>
          <a:endParaRPr lang="pt-BR"/>
        </a:p>
      </dgm:t>
    </dgm:pt>
    <dgm:pt modelId="{C0C12032-0F7F-4389-A59E-D96B5474EF19}" type="pres">
      <dgm:prSet presAssocID="{AC83842E-5EEF-4B14-8886-4BBFA2F88B3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F0EA1F-04B3-4050-848D-31DE59BEF55E}" type="pres">
      <dgm:prSet presAssocID="{AC83842E-5EEF-4B14-8886-4BBFA2F88B3D}" presName="invisiNode" presStyleLbl="node1" presStyleIdx="1" presStyleCnt="3"/>
      <dgm:spPr/>
    </dgm:pt>
    <dgm:pt modelId="{BFFAD383-932C-40FF-AF15-FE076D589C42}" type="pres">
      <dgm:prSet presAssocID="{AC83842E-5EEF-4B14-8886-4BBFA2F88B3D}" presName="imagNode" presStyleLbl="fgImgPlace1" presStyleIdx="1" presStyleCnt="3"/>
      <dgm:spPr>
        <a:xfrm>
          <a:off x="3427330" y="341317"/>
          <a:ext cx="1894314" cy="189431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A7C9E742-1CC2-4005-9FD4-3F0D8FB3AE69}" type="pres">
      <dgm:prSet presAssocID="{103AAF23-85CB-4221-8B2F-D121A23A4AA8}" presName="sibTrans" presStyleLbl="sibTrans2D1" presStyleIdx="0" presStyleCnt="0"/>
      <dgm:spPr/>
      <dgm:t>
        <a:bodyPr/>
        <a:lstStyle/>
        <a:p>
          <a:endParaRPr lang="pt-BR"/>
        </a:p>
      </dgm:t>
    </dgm:pt>
    <dgm:pt modelId="{3B478352-567A-43BB-AA53-5F1942FA82B7}" type="pres">
      <dgm:prSet presAssocID="{117960EC-1AFB-4002-801B-67A0AA8757AD}" presName="compNode" presStyleCnt="0"/>
      <dgm:spPr/>
    </dgm:pt>
    <dgm:pt modelId="{ED55B0CA-88F4-4BCA-B60A-7531EE859CC5}" type="pres">
      <dgm:prSet presAssocID="{117960EC-1AFB-4002-801B-67A0AA8757AD}" presName="bkgdShape" presStyleLbl="node1" presStyleIdx="2" presStyleCnt="3" custScaleX="955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EB778361-986B-4DE3-92D0-54012D306264}" type="pres">
      <dgm:prSet presAssocID="{117960EC-1AFB-4002-801B-67A0AA8757A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14563A-1923-4E5A-91B6-73499B2540C0}" type="pres">
      <dgm:prSet presAssocID="{117960EC-1AFB-4002-801B-67A0AA8757AD}" presName="invisiNode" presStyleLbl="node1" presStyleIdx="2" presStyleCnt="3"/>
      <dgm:spPr/>
    </dgm:pt>
    <dgm:pt modelId="{E6730843-A229-4211-91E4-384168D73E8A}" type="pres">
      <dgm:prSet presAssocID="{117960EC-1AFB-4002-801B-67A0AA8757AD}" presName="imagNode" presStyleLbl="fgImgPlace1" presStyleIdx="2" presStyleCnt="3"/>
      <dgm:spPr>
        <a:xfrm>
          <a:off x="6308049" y="341317"/>
          <a:ext cx="1894314" cy="189431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BR"/>
        </a:p>
      </dgm:t>
    </dgm:pt>
  </dgm:ptLst>
  <dgm:cxnLst>
    <dgm:cxn modelId="{C524FDA6-A6F7-4905-ACFE-4D8C957C8BC2}" type="presOf" srcId="{10D7B800-FF7C-40FD-B3A6-EA15BA1E4484}" destId="{A1DC699D-F062-4077-B19C-2F6DB7D8E97B}" srcOrd="0" destOrd="2" presId="urn:microsoft.com/office/officeart/2005/8/layout/hList7#1"/>
    <dgm:cxn modelId="{41A87BA6-FF3F-4F43-B1A8-923ACB052BFA}" type="presOf" srcId="{8888EBD8-576C-472F-9E69-4845609BBAA3}" destId="{B9A82B5D-DF2D-45CC-A71B-9FD89E027A3B}" srcOrd="0" destOrd="1" presId="urn:microsoft.com/office/officeart/2005/8/layout/hList7#1"/>
    <dgm:cxn modelId="{E45512A3-66FD-41FA-8BE1-A405569B787B}" type="presOf" srcId="{A24C1B27-3437-4B04-B123-BB3CAACB87D1}" destId="{ED55B0CA-88F4-4BCA-B60A-7531EE859CC5}" srcOrd="0" destOrd="3" presId="urn:microsoft.com/office/officeart/2005/8/layout/hList7#1"/>
    <dgm:cxn modelId="{D78DDE03-8308-4FA0-956B-07CFEA6B63E5}" type="presOf" srcId="{1C37C921-9ABB-4F24-BD93-08411481611B}" destId="{BA73EBC6-3C16-46A9-A98A-F84BC370D402}" srcOrd="1" destOrd="1" presId="urn:microsoft.com/office/officeart/2005/8/layout/hList7#1"/>
    <dgm:cxn modelId="{9FD5ADF9-5ABA-4446-95E0-C87384E96F5D}" srcId="{117960EC-1AFB-4002-801B-67A0AA8757AD}" destId="{A24C1B27-3437-4B04-B123-BB3CAACB87D1}" srcOrd="2" destOrd="0" parTransId="{8C035205-D6D8-4FE5-8AE0-E53BBE3DE822}" sibTransId="{5BFE5A03-F8ED-4824-B0B8-F6E6D834BE7F}"/>
    <dgm:cxn modelId="{32F6B135-2B57-4F8B-A038-FB78041D2F77}" type="presOf" srcId="{07D19F67-2406-48A3-9EF7-EEB6A03C4289}" destId="{EB778361-986B-4DE3-92D0-54012D306264}" srcOrd="1" destOrd="2" presId="urn:microsoft.com/office/officeart/2005/8/layout/hList7#1"/>
    <dgm:cxn modelId="{93069575-A6CE-43D2-B451-62872A99B232}" type="presOf" srcId="{8888EBD8-576C-472F-9E69-4845609BBAA3}" destId="{C0C12032-0F7F-4389-A59E-D96B5474EF19}" srcOrd="1" destOrd="1" presId="urn:microsoft.com/office/officeart/2005/8/layout/hList7#1"/>
    <dgm:cxn modelId="{0C77A140-21D4-4EB4-B7AA-90046CE123A1}" type="presOf" srcId="{117960EC-1AFB-4002-801B-67A0AA8757AD}" destId="{ED55B0CA-88F4-4BCA-B60A-7531EE859CC5}" srcOrd="0" destOrd="0" presId="urn:microsoft.com/office/officeart/2005/8/layout/hList7#1"/>
    <dgm:cxn modelId="{74C9B0F2-B480-462B-B100-DEF5183A3A0B}" type="presOf" srcId="{1C37C921-9ABB-4F24-BD93-08411481611B}" destId="{A1DC699D-F062-4077-B19C-2F6DB7D8E97B}" srcOrd="0" destOrd="1" presId="urn:microsoft.com/office/officeart/2005/8/layout/hList7#1"/>
    <dgm:cxn modelId="{780C5DF4-4F63-4660-ADF4-67AF027B04D4}" srcId="{ADD4788D-E791-49ED-84EA-E4824A9365E3}" destId="{10D7B800-FF7C-40FD-B3A6-EA15BA1E4484}" srcOrd="1" destOrd="0" parTransId="{843F5703-9084-4390-B64F-71343692A033}" sibTransId="{C82CF36B-EBF8-461C-8AA0-257075AF7E98}"/>
    <dgm:cxn modelId="{038E24DF-FF6B-4B87-B2A3-8A4D11C2900D}" type="presOf" srcId="{10D7B800-FF7C-40FD-B3A6-EA15BA1E4484}" destId="{BA73EBC6-3C16-46A9-A98A-F84BC370D402}" srcOrd="1" destOrd="2" presId="urn:microsoft.com/office/officeart/2005/8/layout/hList7#1"/>
    <dgm:cxn modelId="{F26EDB1E-1F0C-4AC3-AECB-58D707A1FB76}" srcId="{AC83842E-5EEF-4B14-8886-4BBFA2F88B3D}" destId="{8888EBD8-576C-472F-9E69-4845609BBAA3}" srcOrd="0" destOrd="0" parTransId="{CE1A55C2-8FCC-463F-B273-A59F46F61938}" sibTransId="{EC97C33E-630B-4097-95F1-D701F5B6E405}"/>
    <dgm:cxn modelId="{FB03F84B-5227-4F7C-9D3F-BD9345A10EBE}" srcId="{4886E066-4108-4EF9-B3BC-CDE35415C35F}" destId="{117960EC-1AFB-4002-801B-67A0AA8757AD}" srcOrd="2" destOrd="0" parTransId="{0777497F-BAC4-46F5-A7BF-47707BE06722}" sibTransId="{ED1AB503-3C38-47EA-BA7B-852E044493A1}"/>
    <dgm:cxn modelId="{D17E22C5-EE22-4058-BF74-992E2249E9C0}" type="presOf" srcId="{AC83842E-5EEF-4B14-8886-4BBFA2F88B3D}" destId="{C0C12032-0F7F-4389-A59E-D96B5474EF19}" srcOrd="1" destOrd="0" presId="urn:microsoft.com/office/officeart/2005/8/layout/hList7#1"/>
    <dgm:cxn modelId="{2C1DFB12-C7B1-419C-BDB5-521A4858EFD6}" type="presOf" srcId="{4886E066-4108-4EF9-B3BC-CDE35415C35F}" destId="{2C0F8C7B-9D04-4342-B721-60CA50AB14BD}" srcOrd="0" destOrd="0" presId="urn:microsoft.com/office/officeart/2005/8/layout/hList7#1"/>
    <dgm:cxn modelId="{2BB6BEB6-E4E6-4EDE-90DA-28BD3C9F78D9}" type="presOf" srcId="{ADD4788D-E791-49ED-84EA-E4824A9365E3}" destId="{BA73EBC6-3C16-46A9-A98A-F84BC370D402}" srcOrd="1" destOrd="0" presId="urn:microsoft.com/office/officeart/2005/8/layout/hList7#1"/>
    <dgm:cxn modelId="{0E68E46E-8C53-4282-9435-5A59B282B40D}" type="presOf" srcId="{46F1B12C-9901-453D-9B20-5055A863E866}" destId="{5A831637-B65B-4F98-8EAF-2FAE02854921}" srcOrd="0" destOrd="0" presId="urn:microsoft.com/office/officeart/2005/8/layout/hList7#1"/>
    <dgm:cxn modelId="{8EBB951A-A0C7-4AEF-9E80-304EC1FDBDC4}" type="presOf" srcId="{07D19F67-2406-48A3-9EF7-EEB6A03C4289}" destId="{ED55B0CA-88F4-4BCA-B60A-7531EE859CC5}" srcOrd="0" destOrd="2" presId="urn:microsoft.com/office/officeart/2005/8/layout/hList7#1"/>
    <dgm:cxn modelId="{CC1C0385-0245-4F29-AC92-9B7455F0D6E3}" type="presOf" srcId="{AC83842E-5EEF-4B14-8886-4BBFA2F88B3D}" destId="{B9A82B5D-DF2D-45CC-A71B-9FD89E027A3B}" srcOrd="0" destOrd="0" presId="urn:microsoft.com/office/officeart/2005/8/layout/hList7#1"/>
    <dgm:cxn modelId="{D1A25F66-7C8E-4448-B23E-E1367CC0D42B}" type="presOf" srcId="{93609EE2-F687-4BD7-9FCF-CF90291A3030}" destId="{EB778361-986B-4DE3-92D0-54012D306264}" srcOrd="1" destOrd="1" presId="urn:microsoft.com/office/officeart/2005/8/layout/hList7#1"/>
    <dgm:cxn modelId="{9F8A11B4-8EF7-4740-ACD1-6DCF9D70AFDD}" type="presOf" srcId="{AB43AE02-A7F8-42AA-8B24-11B7F5FEB640}" destId="{BA73EBC6-3C16-46A9-A98A-F84BC370D402}" srcOrd="1" destOrd="3" presId="urn:microsoft.com/office/officeart/2005/8/layout/hList7#1"/>
    <dgm:cxn modelId="{3CE99334-C50F-489B-9567-6E7F5F662E2D}" srcId="{117960EC-1AFB-4002-801B-67A0AA8757AD}" destId="{93609EE2-F687-4BD7-9FCF-CF90291A3030}" srcOrd="0" destOrd="0" parTransId="{3C4A1957-9954-430E-9E16-357A6E03F995}" sibTransId="{DECAF79C-4E30-4052-B3A4-FD2E197017FC}"/>
    <dgm:cxn modelId="{B7683077-B3D6-4DBB-810D-F4AB3E96BAA7}" srcId="{ADD4788D-E791-49ED-84EA-E4824A9365E3}" destId="{1C37C921-9ABB-4F24-BD93-08411481611B}" srcOrd="0" destOrd="0" parTransId="{7B16DC83-FC37-476B-9AB4-F43F8232F8CD}" sibTransId="{EDB34CB0-D51D-4A4A-B1EC-50B40180D044}"/>
    <dgm:cxn modelId="{9A21A9DC-3074-447A-AE70-4FF2AB1B650F}" srcId="{4886E066-4108-4EF9-B3BC-CDE35415C35F}" destId="{ADD4788D-E791-49ED-84EA-E4824A9365E3}" srcOrd="0" destOrd="0" parTransId="{83045FA0-9306-43CC-8209-CCF5E02B355E}" sibTransId="{46F1B12C-9901-453D-9B20-5055A863E866}"/>
    <dgm:cxn modelId="{6CB11320-BF1D-41F2-9F1D-769094A936AC}" type="presOf" srcId="{103AAF23-85CB-4221-8B2F-D121A23A4AA8}" destId="{A7C9E742-1CC2-4005-9FD4-3F0D8FB3AE69}" srcOrd="0" destOrd="0" presId="urn:microsoft.com/office/officeart/2005/8/layout/hList7#1"/>
    <dgm:cxn modelId="{E0716D86-F37F-4C9A-8801-11DF173324B9}" srcId="{4886E066-4108-4EF9-B3BC-CDE35415C35F}" destId="{AC83842E-5EEF-4B14-8886-4BBFA2F88B3D}" srcOrd="1" destOrd="0" parTransId="{E7D5F314-1276-4CBE-9200-EB5D8FDAD1AF}" sibTransId="{103AAF23-85CB-4221-8B2F-D121A23A4AA8}"/>
    <dgm:cxn modelId="{26FF836E-68FB-4188-A83C-EE848DF4D7EA}" srcId="{ADD4788D-E791-49ED-84EA-E4824A9365E3}" destId="{AB43AE02-A7F8-42AA-8B24-11B7F5FEB640}" srcOrd="2" destOrd="0" parTransId="{936758E6-7FE2-4B55-8713-6D25391F8645}" sibTransId="{B0617DAA-C725-4234-B836-EC9709D84EB6}"/>
    <dgm:cxn modelId="{B49670B4-9B9C-460D-A69B-1C77C5769481}" type="presOf" srcId="{117960EC-1AFB-4002-801B-67A0AA8757AD}" destId="{EB778361-986B-4DE3-92D0-54012D306264}" srcOrd="1" destOrd="0" presId="urn:microsoft.com/office/officeart/2005/8/layout/hList7#1"/>
    <dgm:cxn modelId="{E91D479B-7902-48D5-984D-B24FF6157496}" type="presOf" srcId="{A24C1B27-3437-4B04-B123-BB3CAACB87D1}" destId="{EB778361-986B-4DE3-92D0-54012D306264}" srcOrd="1" destOrd="3" presId="urn:microsoft.com/office/officeart/2005/8/layout/hList7#1"/>
    <dgm:cxn modelId="{EA8B95B0-07A7-4B90-B7FB-574316E47EB3}" srcId="{117960EC-1AFB-4002-801B-67A0AA8757AD}" destId="{07D19F67-2406-48A3-9EF7-EEB6A03C4289}" srcOrd="1" destOrd="0" parTransId="{0CFCB099-E437-4332-BAE3-F08C8DC9F1E6}" sibTransId="{5BAD44F5-67E4-432C-AF9B-5AA6D50D8E14}"/>
    <dgm:cxn modelId="{E34D120F-E6F0-4002-9CDE-7BA85A330683}" type="presOf" srcId="{AB43AE02-A7F8-42AA-8B24-11B7F5FEB640}" destId="{A1DC699D-F062-4077-B19C-2F6DB7D8E97B}" srcOrd="0" destOrd="3" presId="urn:microsoft.com/office/officeart/2005/8/layout/hList7#1"/>
    <dgm:cxn modelId="{56E36589-1BC1-4007-A451-14FC40EE2304}" type="presOf" srcId="{93609EE2-F687-4BD7-9FCF-CF90291A3030}" destId="{ED55B0CA-88F4-4BCA-B60A-7531EE859CC5}" srcOrd="0" destOrd="1" presId="urn:microsoft.com/office/officeart/2005/8/layout/hList7#1"/>
    <dgm:cxn modelId="{39035082-45FD-4734-AFBA-E160A0C79F84}" type="presOf" srcId="{ADD4788D-E791-49ED-84EA-E4824A9365E3}" destId="{A1DC699D-F062-4077-B19C-2F6DB7D8E97B}" srcOrd="0" destOrd="0" presId="urn:microsoft.com/office/officeart/2005/8/layout/hList7#1"/>
    <dgm:cxn modelId="{A568B254-696B-49B6-B100-EF55DFF3CB9B}" type="presParOf" srcId="{2C0F8C7B-9D04-4342-B721-60CA50AB14BD}" destId="{AE100E74-C24D-4A08-B113-996A59145B00}" srcOrd="0" destOrd="0" presId="urn:microsoft.com/office/officeart/2005/8/layout/hList7#1"/>
    <dgm:cxn modelId="{B5995F37-A9AA-4ABD-91A4-0EF145760AB1}" type="presParOf" srcId="{2C0F8C7B-9D04-4342-B721-60CA50AB14BD}" destId="{559F3AB2-75AE-461F-BA0D-76138D50927A}" srcOrd="1" destOrd="0" presId="urn:microsoft.com/office/officeart/2005/8/layout/hList7#1"/>
    <dgm:cxn modelId="{80DD3B92-091F-4064-8455-5990FD6A817C}" type="presParOf" srcId="{559F3AB2-75AE-461F-BA0D-76138D50927A}" destId="{B5915337-FB7E-4EBB-9AF7-4FBC5493F5E8}" srcOrd="0" destOrd="0" presId="urn:microsoft.com/office/officeart/2005/8/layout/hList7#1"/>
    <dgm:cxn modelId="{4060D4B2-778D-4149-B6EB-74A4E2635A56}" type="presParOf" srcId="{B5915337-FB7E-4EBB-9AF7-4FBC5493F5E8}" destId="{A1DC699D-F062-4077-B19C-2F6DB7D8E97B}" srcOrd="0" destOrd="0" presId="urn:microsoft.com/office/officeart/2005/8/layout/hList7#1"/>
    <dgm:cxn modelId="{82781BE4-DA30-4494-9B67-4555B2D0CD55}" type="presParOf" srcId="{B5915337-FB7E-4EBB-9AF7-4FBC5493F5E8}" destId="{BA73EBC6-3C16-46A9-A98A-F84BC370D402}" srcOrd="1" destOrd="0" presId="urn:microsoft.com/office/officeart/2005/8/layout/hList7#1"/>
    <dgm:cxn modelId="{950F046F-BC21-431E-B592-AC7933297019}" type="presParOf" srcId="{B5915337-FB7E-4EBB-9AF7-4FBC5493F5E8}" destId="{2ABF7165-2B9A-4663-9F85-480514D6BAF5}" srcOrd="2" destOrd="0" presId="urn:microsoft.com/office/officeart/2005/8/layout/hList7#1"/>
    <dgm:cxn modelId="{5F49DEF2-06CA-4F57-82F8-6DB0FB4F514B}" type="presParOf" srcId="{B5915337-FB7E-4EBB-9AF7-4FBC5493F5E8}" destId="{AFCB59BA-1E37-4EED-9A10-FAFD94A74ED7}" srcOrd="3" destOrd="0" presId="urn:microsoft.com/office/officeart/2005/8/layout/hList7#1"/>
    <dgm:cxn modelId="{33F9D993-37E5-4AAA-B4DC-BDD3CDA6A043}" type="presParOf" srcId="{559F3AB2-75AE-461F-BA0D-76138D50927A}" destId="{5A831637-B65B-4F98-8EAF-2FAE02854921}" srcOrd="1" destOrd="0" presId="urn:microsoft.com/office/officeart/2005/8/layout/hList7#1"/>
    <dgm:cxn modelId="{6ABCAAB7-3C3B-4455-B682-4EDCCB8EB3F1}" type="presParOf" srcId="{559F3AB2-75AE-461F-BA0D-76138D50927A}" destId="{148DCB68-5547-4E9B-A520-46FCF8C8B3D5}" srcOrd="2" destOrd="0" presId="urn:microsoft.com/office/officeart/2005/8/layout/hList7#1"/>
    <dgm:cxn modelId="{CE73FBD4-8AAD-48C4-8709-E9D3438A3CAF}" type="presParOf" srcId="{148DCB68-5547-4E9B-A520-46FCF8C8B3D5}" destId="{B9A82B5D-DF2D-45CC-A71B-9FD89E027A3B}" srcOrd="0" destOrd="0" presId="urn:microsoft.com/office/officeart/2005/8/layout/hList7#1"/>
    <dgm:cxn modelId="{64096CD9-B1AC-4FC6-A355-CAC9476708C2}" type="presParOf" srcId="{148DCB68-5547-4E9B-A520-46FCF8C8B3D5}" destId="{C0C12032-0F7F-4389-A59E-D96B5474EF19}" srcOrd="1" destOrd="0" presId="urn:microsoft.com/office/officeart/2005/8/layout/hList7#1"/>
    <dgm:cxn modelId="{5BC5214D-BC97-45CB-9EDE-BFE0EA3F1B3E}" type="presParOf" srcId="{148DCB68-5547-4E9B-A520-46FCF8C8B3D5}" destId="{09F0EA1F-04B3-4050-848D-31DE59BEF55E}" srcOrd="2" destOrd="0" presId="urn:microsoft.com/office/officeart/2005/8/layout/hList7#1"/>
    <dgm:cxn modelId="{70FA3723-E436-48CE-BF7F-C7B0D43C9081}" type="presParOf" srcId="{148DCB68-5547-4E9B-A520-46FCF8C8B3D5}" destId="{BFFAD383-932C-40FF-AF15-FE076D589C42}" srcOrd="3" destOrd="0" presId="urn:microsoft.com/office/officeart/2005/8/layout/hList7#1"/>
    <dgm:cxn modelId="{73EBB369-B7DB-41F4-856D-FE87B9486E96}" type="presParOf" srcId="{559F3AB2-75AE-461F-BA0D-76138D50927A}" destId="{A7C9E742-1CC2-4005-9FD4-3F0D8FB3AE69}" srcOrd="3" destOrd="0" presId="urn:microsoft.com/office/officeart/2005/8/layout/hList7#1"/>
    <dgm:cxn modelId="{79A3177B-D94A-4DBF-9DCB-394293820B76}" type="presParOf" srcId="{559F3AB2-75AE-461F-BA0D-76138D50927A}" destId="{3B478352-567A-43BB-AA53-5F1942FA82B7}" srcOrd="4" destOrd="0" presId="urn:microsoft.com/office/officeart/2005/8/layout/hList7#1"/>
    <dgm:cxn modelId="{143B7148-EC8D-4F78-B080-023EE1828CB5}" type="presParOf" srcId="{3B478352-567A-43BB-AA53-5F1942FA82B7}" destId="{ED55B0CA-88F4-4BCA-B60A-7531EE859CC5}" srcOrd="0" destOrd="0" presId="urn:microsoft.com/office/officeart/2005/8/layout/hList7#1"/>
    <dgm:cxn modelId="{E3A9F6EA-F82F-4D04-AD22-CCBBCF7923F3}" type="presParOf" srcId="{3B478352-567A-43BB-AA53-5F1942FA82B7}" destId="{EB778361-986B-4DE3-92D0-54012D306264}" srcOrd="1" destOrd="0" presId="urn:microsoft.com/office/officeart/2005/8/layout/hList7#1"/>
    <dgm:cxn modelId="{937C68DA-383B-424E-BC6B-119C37336B2D}" type="presParOf" srcId="{3B478352-567A-43BB-AA53-5F1942FA82B7}" destId="{2414563A-1923-4E5A-91B6-73499B2540C0}" srcOrd="2" destOrd="0" presId="urn:microsoft.com/office/officeart/2005/8/layout/hList7#1"/>
    <dgm:cxn modelId="{FC51CDB6-E7D2-4ACF-BDF3-1453C1FFE188}" type="presParOf" srcId="{3B478352-567A-43BB-AA53-5F1942FA82B7}" destId="{E6730843-A229-4211-91E4-384168D73E8A}" srcOrd="3" destOrd="0" presId="urn:microsoft.com/office/officeart/2005/8/layout/hList7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C699D-F062-4077-B19C-2F6DB7D8E97B}">
      <dsp:nvSpPr>
        <dsp:cNvPr id="0" name=""/>
        <dsp:cNvSpPr/>
      </dsp:nvSpPr>
      <dsp:spPr>
        <a:xfrm>
          <a:off x="52917" y="0"/>
          <a:ext cx="2845696" cy="5400600"/>
        </a:xfrm>
        <a:prstGeom prst="roundRect">
          <a:avLst>
            <a:gd name="adj" fmla="val 10000"/>
          </a:avLst>
        </a:prstGeom>
        <a:solidFill>
          <a:srgbClr val="99003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Production</a:t>
          </a:r>
          <a:endParaRPr lang="en-US" sz="1800" b="1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Family Farmers (individually or in cooperatives)</a:t>
          </a:r>
          <a:endParaRPr lang="en-US" sz="18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Settlers</a:t>
          </a:r>
          <a:endParaRPr lang="en-US" sz="1800" kern="1200" noProof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Traditional Peoples and Communities</a:t>
          </a:r>
          <a:endParaRPr lang="en-US" sz="18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917" y="2160240"/>
        <a:ext cx="2845696" cy="2160240"/>
      </dsp:txXfrm>
    </dsp:sp>
    <dsp:sp modelId="{AFCB59BA-1E37-4EED-9A10-FAFD94A74ED7}">
      <dsp:nvSpPr>
        <dsp:cNvPr id="0" name=""/>
        <dsp:cNvSpPr/>
      </dsp:nvSpPr>
      <dsp:spPr>
        <a:xfrm>
          <a:off x="576565" y="324036"/>
          <a:ext cx="1798399" cy="179839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82B5D-DF2D-45CC-A71B-9FD89E027A3B}">
      <dsp:nvSpPr>
        <dsp:cNvPr id="0" name=""/>
        <dsp:cNvSpPr/>
      </dsp:nvSpPr>
      <dsp:spPr>
        <a:xfrm>
          <a:off x="2986869" y="0"/>
          <a:ext cx="2775238" cy="5400600"/>
        </a:xfrm>
        <a:prstGeom prst="flowChartAlternateProcess">
          <a:avLst/>
        </a:prstGeom>
        <a:solidFill>
          <a:srgbClr val="99003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Food Public Purchase</a:t>
          </a:r>
          <a:endParaRPr lang="en-US" sz="1800" b="1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Government, no bidding required</a:t>
          </a:r>
          <a:endParaRPr lang="en-US" sz="18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86869" y="2160240"/>
        <a:ext cx="2775238" cy="2160240"/>
      </dsp:txXfrm>
    </dsp:sp>
    <dsp:sp modelId="{BFFAD383-932C-40FF-AF15-FE076D589C42}">
      <dsp:nvSpPr>
        <dsp:cNvPr id="0" name=""/>
        <dsp:cNvSpPr/>
      </dsp:nvSpPr>
      <dsp:spPr>
        <a:xfrm>
          <a:off x="3475288" y="324036"/>
          <a:ext cx="1798399" cy="179839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5B0CA-88F4-4BCA-B60A-7531EE859CC5}">
      <dsp:nvSpPr>
        <dsp:cNvPr id="0" name=""/>
        <dsp:cNvSpPr/>
      </dsp:nvSpPr>
      <dsp:spPr>
        <a:xfrm>
          <a:off x="5850363" y="0"/>
          <a:ext cx="2809687" cy="5400600"/>
        </a:xfrm>
        <a:prstGeom prst="roundRect">
          <a:avLst>
            <a:gd name="adj" fmla="val 10000"/>
          </a:avLst>
        </a:prstGeom>
        <a:solidFill>
          <a:srgbClr val="99003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Consumption</a:t>
          </a:r>
          <a:endParaRPr lang="en-US" sz="1800" b="1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Social assistance network and public </a:t>
          </a:r>
          <a:r>
            <a:rPr lang="en-US" sz="1800" kern="1200" noProof="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equipments</a:t>
          </a:r>
          <a:r>
            <a:rPr lang="en-US" sz="18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for food and nutrition security </a:t>
          </a:r>
          <a:endParaRPr lang="en-US" sz="18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Stock formation</a:t>
          </a:r>
          <a:endParaRPr lang="en-US" sz="18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Food baskets</a:t>
          </a:r>
          <a:endParaRPr lang="en-US" sz="1800" kern="1200" noProof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850363" y="2160240"/>
        <a:ext cx="2809687" cy="2160240"/>
      </dsp:txXfrm>
    </dsp:sp>
    <dsp:sp modelId="{E6730843-A229-4211-91E4-384168D73E8A}">
      <dsp:nvSpPr>
        <dsp:cNvPr id="0" name=""/>
        <dsp:cNvSpPr/>
      </dsp:nvSpPr>
      <dsp:spPr>
        <a:xfrm>
          <a:off x="6356007" y="324036"/>
          <a:ext cx="1798399" cy="179839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00E74-C24D-4A08-B113-996A59145B00}">
      <dsp:nvSpPr>
        <dsp:cNvPr id="0" name=""/>
        <dsp:cNvSpPr/>
      </dsp:nvSpPr>
      <dsp:spPr>
        <a:xfrm>
          <a:off x="576070" y="4418671"/>
          <a:ext cx="7922239" cy="810090"/>
        </a:xfrm>
        <a:prstGeom prst="right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0.07994</cdr:x>
      <cdr:y>0.9031</cdr:y>
    </cdr:from>
    <cdr:to>
      <cdr:x>0.64706</cdr:x>
      <cdr:y>0.9438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04826" y="4438650"/>
          <a:ext cx="35814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0.04959</cdr:x>
      <cdr:y>0.91861</cdr:y>
    </cdr:from>
    <cdr:to>
      <cdr:x>0.76151</cdr:x>
      <cdr:y>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428628" y="4929222"/>
          <a:ext cx="6153835" cy="431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100" dirty="0" smtClean="0">
              <a:effectLst/>
              <a:latin typeface="+mn-lt"/>
              <a:ea typeface="+mn-ea"/>
              <a:cs typeface="+mn-cs"/>
            </a:rPr>
            <a:t>*</a:t>
          </a:r>
          <a:r>
            <a:rPr lang="pt-BR" sz="1100" dirty="0" err="1" smtClean="0">
              <a:effectLst/>
              <a:latin typeface="+mn-lt"/>
              <a:ea typeface="+mn-ea"/>
              <a:cs typeface="+mn-cs"/>
            </a:rPr>
            <a:t>All</a:t>
          </a:r>
          <a:r>
            <a:rPr lang="pt-BR" sz="1100" dirty="0" smtClean="0">
              <a:effectLst/>
              <a:latin typeface="+mn-lt"/>
              <a:ea typeface="+mn-ea"/>
              <a:cs typeface="+mn-cs"/>
            </a:rPr>
            <a:t> PAA </a:t>
          </a:r>
          <a:r>
            <a:rPr lang="pt-BR" sz="1100" dirty="0" err="1" smtClean="0">
              <a:effectLst/>
              <a:latin typeface="+mn-lt"/>
              <a:ea typeface="+mn-ea"/>
              <a:cs typeface="+mn-cs"/>
            </a:rPr>
            <a:t>modalities</a:t>
          </a:r>
          <a:r>
            <a:rPr lang="pt-BR" sz="1100" dirty="0" smtClean="0">
              <a:effectLst/>
              <a:latin typeface="+mn-lt"/>
              <a:ea typeface="+mn-ea"/>
              <a:cs typeface="+mn-cs"/>
            </a:rPr>
            <a:t> </a:t>
          </a:r>
          <a:r>
            <a:rPr lang="pt-BR" sz="1100" dirty="0" err="1" smtClean="0">
              <a:effectLst/>
              <a:latin typeface="+mn-lt"/>
              <a:ea typeface="+mn-ea"/>
              <a:cs typeface="+mn-cs"/>
            </a:rPr>
            <a:t>included</a:t>
          </a:r>
          <a:r>
            <a:rPr lang="pt-BR" sz="1100" dirty="0" smtClean="0">
              <a:effectLst/>
              <a:latin typeface="+mn-lt"/>
              <a:ea typeface="+mn-ea"/>
              <a:cs typeface="+mn-cs"/>
            </a:rPr>
            <a:t>.</a:t>
          </a:r>
          <a:endParaRPr lang="pt-BR" dirty="0">
            <a:effectLst/>
          </a:endParaRPr>
        </a:p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6D956-432D-4894-9988-690BA10DED53}" type="datetimeFigureOut">
              <a:rPr lang="pt-BR" smtClean="0"/>
              <a:pPr/>
              <a:t>23/03/2015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E3736-41A0-4784-9775-C7307D0A7812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24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48799" indent="-231709" defTabSz="45537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3012216" indent="-231709" defTabSz="45537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75634" indent="-231709" defTabSz="45537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939052" indent="-231709" defTabSz="45537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6AD40CF-C211-4ED0-BDDC-40D151C5BACC}" type="slidenum">
              <a:rPr lang="pt-BR" altLang="pt-BR" smtClean="0">
                <a:solidFill>
                  <a:srgbClr val="000000"/>
                </a:solidFill>
                <a:cs typeface="Arial" charset="0"/>
              </a:rPr>
              <a:pPr/>
              <a:t>3</a:t>
            </a:fld>
            <a:endParaRPr lang="pt-BR" altLang="pt-BR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410" y="4715839"/>
            <a:ext cx="5435252" cy="4465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48799" indent="-231709" defTabSz="45537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3012216" indent="-231709" defTabSz="45537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75634" indent="-231709" defTabSz="45537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939052" indent="-231709" defTabSz="45537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1F6853D-4DB5-4EA8-99E4-B9FE3D24DE25}" type="slidenum">
              <a:rPr lang="pt-BR" altLang="pt-BR" smtClean="0">
                <a:solidFill>
                  <a:srgbClr val="000000"/>
                </a:solidFill>
                <a:cs typeface="Arial" charset="0"/>
              </a:rPr>
              <a:pPr/>
              <a:t>4</a:t>
            </a:fld>
            <a:endParaRPr lang="pt-BR" altLang="pt-BR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410" y="4715839"/>
            <a:ext cx="5435252" cy="4465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48799" indent="-231709" defTabSz="45537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3012216" indent="-231709" defTabSz="45537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75634" indent="-231709" defTabSz="45537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939052" indent="-231709" defTabSz="45537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0200" algn="l"/>
                <a:tab pos="922009" algn="l"/>
                <a:tab pos="1385427" algn="l"/>
                <a:tab pos="1847235" algn="l"/>
                <a:tab pos="2310653" algn="l"/>
                <a:tab pos="2772463" algn="l"/>
                <a:tab pos="3235880" algn="l"/>
                <a:tab pos="3697689" algn="l"/>
                <a:tab pos="4161107" algn="l"/>
                <a:tab pos="4622916" algn="l"/>
                <a:tab pos="5086334" algn="l"/>
                <a:tab pos="5548142" algn="l"/>
                <a:tab pos="6011560" algn="l"/>
                <a:tab pos="6473370" algn="l"/>
                <a:tab pos="6936787" algn="l"/>
                <a:tab pos="7398596" algn="l"/>
                <a:tab pos="7860405" algn="l"/>
                <a:tab pos="8323823" algn="l"/>
                <a:tab pos="8785631" algn="l"/>
                <a:tab pos="924904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FA8989F-A019-414F-8D5E-6982578EBA37}" type="slidenum">
              <a:rPr lang="pt-BR" altLang="pt-BR" smtClean="0">
                <a:solidFill>
                  <a:srgbClr val="000000"/>
                </a:solidFill>
                <a:cs typeface="Arial" charset="0"/>
              </a:rPr>
              <a:pPr/>
              <a:t>6</a:t>
            </a:fld>
            <a:endParaRPr lang="pt-BR" altLang="pt-BR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410" y="4715839"/>
            <a:ext cx="5435252" cy="4465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5D17D-2AA6-48B0-98C1-FC2047F4DFAC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12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/>
              <a:pPr/>
              <a:t>23/03/2015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63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/>
              <a:pPr/>
              <a:t>23/03/2015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18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/>
              <a:pPr/>
              <a:t>23/03/2015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726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207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2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53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13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32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0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/>
              <a:pPr/>
              <a:t>23/03/2015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963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61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3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11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31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5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00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86409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42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016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19691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/>
              <a:pPr/>
              <a:t>23/03/2015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55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51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02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208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G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srael.oliveira\Desktop\SESEP\8 - Apresentações - Ministra\Apresentação Senado\BSM 2009 - SenadoFederal\BSM Senado Federal 2009\data\repo\logo-gov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677" y="6436386"/>
            <a:ext cx="1159323" cy="42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39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63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5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31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3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0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/>
              <a:pPr/>
              <a:t>23/03/2015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631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13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47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01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81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>
                <a:solidFill>
                  <a:prstClr val="black"/>
                </a:solidFill>
              </a:rPr>
              <a:pPr/>
              <a:t>23/03/2015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>
                <a:solidFill>
                  <a:prstClr val="black"/>
                </a:solidFill>
              </a:rPr>
              <a:pPr/>
              <a:t>‹N°›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26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/>
              <a:pPr/>
              <a:t>23/03/2015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437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535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G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srael.oliveira\Desktop\SESEP\8 - Apresentações - Ministra\Apresentação Senado\BSM 2009 - SenadoFederal\BSM Senado Federal 2009\data\repo\logo-gov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6435725"/>
            <a:ext cx="11588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13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/>
              <a:pPr/>
              <a:t>23/03/2015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70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/>
              <a:pPr/>
              <a:t>23/03/2015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51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/>
              <a:pPr/>
              <a:t>23/03/2015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04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75C42-67A9-423B-8511-850908617E4A}" type="datetimeFigureOut">
              <a:rPr lang="pt-BR" smtClean="0"/>
              <a:pPr/>
              <a:t>23/03/2015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CF19C8-730A-42E6-9703-7963B63E52F5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70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mds040740\PUBLICIDADE 2\JOBS_2014\JOB_021-2014 - TEMPLATE PPT PLANSAN\fundo02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1"/>
            <a:ext cx="9144000" cy="686764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8040" y="1772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8040" y="3068960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40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8" r:id="rId13"/>
    <p:sldLayoutId id="214748373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mds040740\PUBLICIDADE 2\JOBS_2014\JOB_021-2014 - TEMPLATE PPT PLANSAN\fundo02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1"/>
            <a:ext cx="9144000" cy="686764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8040" y="1772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8040" y="3068960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5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mds040740\PUBLICIDADE 2\JOBS_2014\JOB_021-2014 - TEMPLATE PPT PLANSAN\fundo0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1"/>
            <a:ext cx="9144000" cy="686764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8040" y="1772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8040" y="3068960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Conector de seta reta 7"/>
          <p:cNvCxnSpPr>
            <a:cxnSpLocks noChangeShapeType="1"/>
          </p:cNvCxnSpPr>
          <p:nvPr/>
        </p:nvCxnSpPr>
        <p:spPr bwMode="auto">
          <a:xfrm>
            <a:off x="612775" y="3044825"/>
            <a:ext cx="8059738" cy="2698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1" name="Conector reto 9"/>
          <p:cNvCxnSpPr>
            <a:cxnSpLocks noChangeShapeType="1"/>
          </p:cNvCxnSpPr>
          <p:nvPr/>
        </p:nvCxnSpPr>
        <p:spPr bwMode="auto">
          <a:xfrm>
            <a:off x="619125" y="3068638"/>
            <a:ext cx="0" cy="750887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2" name="Conector reto 12"/>
          <p:cNvCxnSpPr>
            <a:cxnSpLocks noChangeShapeType="1"/>
            <a:endCxn id="22536" idx="0"/>
          </p:cNvCxnSpPr>
          <p:nvPr/>
        </p:nvCxnSpPr>
        <p:spPr bwMode="auto">
          <a:xfrm flipH="1">
            <a:off x="3824288" y="1628775"/>
            <a:ext cx="12700" cy="1430338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3" name="Conector reto 13"/>
          <p:cNvCxnSpPr>
            <a:cxnSpLocks noChangeShapeType="1"/>
          </p:cNvCxnSpPr>
          <p:nvPr/>
        </p:nvCxnSpPr>
        <p:spPr bwMode="auto">
          <a:xfrm>
            <a:off x="7540625" y="3068638"/>
            <a:ext cx="0" cy="2160587"/>
          </a:xfrm>
          <a:prstGeom prst="lin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aixaDeTexto 15"/>
          <p:cNvSpPr txBox="1"/>
          <p:nvPr/>
        </p:nvSpPr>
        <p:spPr bwMode="auto">
          <a:xfrm>
            <a:off x="612775" y="3140075"/>
            <a:ext cx="19351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2400" b="1" u="sng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Created</a:t>
            </a: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 Law 8.666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2400" b="1" dirty="0" err="1">
                <a:solidFill>
                  <a:srgbClr val="D27D00"/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Public</a:t>
            </a:r>
            <a:r>
              <a:rPr lang="pt-BR" sz="2400" b="1" dirty="0">
                <a:solidFill>
                  <a:srgbClr val="D27D00"/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 </a:t>
            </a:r>
            <a:r>
              <a:rPr lang="pt-BR" sz="2400" b="1" dirty="0" err="1">
                <a:solidFill>
                  <a:srgbClr val="D27D00"/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Bidding</a:t>
            </a:r>
            <a:r>
              <a:rPr lang="pt-BR" sz="2400" b="1" dirty="0">
                <a:solidFill>
                  <a:srgbClr val="D27D00"/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 Law</a:t>
            </a:r>
          </a:p>
        </p:txBody>
      </p:sp>
      <p:sp>
        <p:nvSpPr>
          <p:cNvPr id="22535" name="CaixaDeTexto 16"/>
          <p:cNvSpPr txBox="1">
            <a:spLocks noChangeArrowheads="1"/>
          </p:cNvSpPr>
          <p:nvPr/>
        </p:nvSpPr>
        <p:spPr bwMode="auto">
          <a:xfrm>
            <a:off x="468313" y="2690813"/>
            <a:ext cx="935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24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1993</a:t>
            </a:r>
          </a:p>
        </p:txBody>
      </p:sp>
      <p:sp>
        <p:nvSpPr>
          <p:cNvPr id="22536" name="CaixaDeTexto 17"/>
          <p:cNvSpPr txBox="1">
            <a:spLocks noChangeArrowheads="1"/>
          </p:cNvSpPr>
          <p:nvPr/>
        </p:nvSpPr>
        <p:spPr bwMode="auto">
          <a:xfrm>
            <a:off x="3436938" y="3059113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24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2003</a:t>
            </a:r>
          </a:p>
        </p:txBody>
      </p:sp>
      <p:sp>
        <p:nvSpPr>
          <p:cNvPr id="22537" name="CaixaDeTexto 18"/>
          <p:cNvSpPr txBox="1">
            <a:spLocks noChangeArrowheads="1"/>
          </p:cNvSpPr>
          <p:nvPr/>
        </p:nvSpPr>
        <p:spPr bwMode="auto">
          <a:xfrm>
            <a:off x="7188200" y="2708275"/>
            <a:ext cx="912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240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2009</a:t>
            </a:r>
          </a:p>
        </p:txBody>
      </p:sp>
      <p:sp>
        <p:nvSpPr>
          <p:cNvPr id="20" name="CaixaDeTexto 19"/>
          <p:cNvSpPr txBox="1"/>
          <p:nvPr/>
        </p:nvSpPr>
        <p:spPr bwMode="auto">
          <a:xfrm>
            <a:off x="3824288" y="1628775"/>
            <a:ext cx="3352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Law 10.696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Food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Purchase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 </a:t>
            </a:r>
            <a:r>
              <a:rPr lang="pt-BR" sz="2400" b="1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Program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Angsana New" panose="02020603050405020304" pitchFamily="18" charset="-34"/>
              <a:ea typeface="ＭＳ Ｐゴシック" pitchFamily="34" charset="-128"/>
              <a:cs typeface="Angsana New" panose="02020603050405020304" pitchFamily="18" charset="-34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2400" b="1" dirty="0">
                <a:solidFill>
                  <a:srgbClr val="D27D00"/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Dispenses </a:t>
            </a:r>
            <a:r>
              <a:rPr lang="pt-BR" sz="2400" b="1" dirty="0" err="1">
                <a:solidFill>
                  <a:srgbClr val="D27D00"/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of</a:t>
            </a:r>
            <a:r>
              <a:rPr lang="pt-BR" sz="2400" b="1" dirty="0">
                <a:solidFill>
                  <a:srgbClr val="D27D00"/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 </a:t>
            </a:r>
            <a:r>
              <a:rPr lang="pt-BR" sz="2400" b="1" dirty="0" err="1">
                <a:solidFill>
                  <a:srgbClr val="D27D00"/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the</a:t>
            </a:r>
            <a:r>
              <a:rPr lang="pt-BR" sz="2400" b="1" dirty="0">
                <a:solidFill>
                  <a:srgbClr val="D27D00"/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 </a:t>
            </a:r>
            <a:r>
              <a:rPr lang="pt-BR" sz="2400" b="1" dirty="0" err="1">
                <a:solidFill>
                  <a:srgbClr val="D27D00"/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Public</a:t>
            </a:r>
            <a:r>
              <a:rPr lang="pt-BR" sz="2400" b="1" dirty="0">
                <a:solidFill>
                  <a:srgbClr val="D27D00"/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 </a:t>
            </a:r>
            <a:r>
              <a:rPr lang="pt-BR" sz="2400" b="1" dirty="0" err="1">
                <a:solidFill>
                  <a:srgbClr val="D27D00"/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Bidding</a:t>
            </a:r>
            <a:r>
              <a:rPr lang="pt-BR" b="1" dirty="0">
                <a:solidFill>
                  <a:srgbClr val="D27D00"/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 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Angsana New" panose="02020603050405020304" pitchFamily="18" charset="-34"/>
              <a:ea typeface="ＭＳ Ｐゴシック" pitchFamily="34" charset="-128"/>
              <a:cs typeface="Angsana New" panose="02020603050405020304" pitchFamily="18" charset="-34"/>
            </a:endParaRPr>
          </a:p>
        </p:txBody>
      </p:sp>
      <p:sp>
        <p:nvSpPr>
          <p:cNvPr id="22" name="CaixaDeTexto 21"/>
          <p:cNvSpPr txBox="1"/>
          <p:nvPr/>
        </p:nvSpPr>
        <p:spPr bwMode="auto">
          <a:xfrm>
            <a:off x="4011613" y="3390900"/>
            <a:ext cx="349091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Law 11.947 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2400" b="1" u="sng" dirty="0" err="1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Article</a:t>
            </a: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. 14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 –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Family Farming and School Feeding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2400" b="1" dirty="0">
                <a:solidFill>
                  <a:srgbClr val="C00000"/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30% </a:t>
            </a:r>
            <a:r>
              <a:rPr lang="pt-BR" sz="2400" b="1" dirty="0" err="1">
                <a:solidFill>
                  <a:srgbClr val="C00000"/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minimum</a:t>
            </a:r>
            <a:endParaRPr lang="pt-BR" sz="2400" b="1" dirty="0">
              <a:solidFill>
                <a:srgbClr val="C00000"/>
              </a:solidFill>
              <a:latin typeface="Angsana New" panose="02020603050405020304" pitchFamily="18" charset="-34"/>
              <a:ea typeface="ＭＳ Ｐゴシック" pitchFamily="34" charset="-128"/>
              <a:cs typeface="Angsana New" panose="02020603050405020304" pitchFamily="18" charset="-34"/>
            </a:endParaRPr>
          </a:p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400" b="1" dirty="0">
                <a:solidFill>
                  <a:srgbClr val="D27D00"/>
                </a:solidFill>
                <a:latin typeface="Angsana New" panose="02020603050405020304" pitchFamily="18" charset="-34"/>
                <a:ea typeface="ＭＳ Ｐゴシック" pitchFamily="34" charset="-128"/>
                <a:cs typeface="Angsana New" panose="02020603050405020304" pitchFamily="18" charset="-34"/>
              </a:rPr>
              <a:t>Dispenses of the Public Bidding </a:t>
            </a:r>
          </a:p>
        </p:txBody>
      </p:sp>
      <p:sp>
        <p:nvSpPr>
          <p:cNvPr id="22540" name="CaixaDeTexto 6"/>
          <p:cNvSpPr txBox="1">
            <a:spLocks noChangeArrowheads="1"/>
          </p:cNvSpPr>
          <p:nvPr/>
        </p:nvSpPr>
        <p:spPr bwMode="auto">
          <a:xfrm>
            <a:off x="581025" y="765175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pt-BR" sz="2400" b="1" dirty="0">
                <a:solidFill>
                  <a:srgbClr val="005000"/>
                </a:solidFill>
                <a:cs typeface="Arial" charset="0"/>
              </a:rPr>
              <a:t>Instruments for Public Purchasing</a:t>
            </a:r>
            <a:endParaRPr lang="pt-BR" altLang="pt-BR" sz="2400" b="1" dirty="0">
              <a:solidFill>
                <a:srgbClr val="005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484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1298706" y="-2169445"/>
            <a:ext cx="6792368" cy="0"/>
          </a:xfrm>
          <a:prstGeom prst="line">
            <a:avLst/>
          </a:prstGeom>
          <a:solidFill>
            <a:srgbClr val="AC5600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7200" y="641035"/>
            <a:ext cx="8229600" cy="5361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/>
              <a:t>Ensures, through direct transfer of funds to </a:t>
            </a:r>
            <a:r>
              <a:rPr lang="en-US" sz="2400" dirty="0" smtClean="0"/>
              <a:t>the states </a:t>
            </a:r>
            <a:r>
              <a:rPr lang="en-US" sz="2400" dirty="0"/>
              <a:t>and municipalities, </a:t>
            </a:r>
            <a:r>
              <a:rPr lang="en-US" sz="2400" b="1" dirty="0"/>
              <a:t>school feeding </a:t>
            </a:r>
            <a:r>
              <a:rPr lang="en-US" sz="2400" b="1" dirty="0" smtClean="0"/>
              <a:t>for students</a:t>
            </a:r>
            <a:r>
              <a:rPr lang="en-US" sz="2400" dirty="0" smtClean="0"/>
              <a:t> </a:t>
            </a:r>
            <a:r>
              <a:rPr lang="en-US" sz="2400" dirty="0"/>
              <a:t>of all basic education enrolled in public and philanthropic </a:t>
            </a:r>
            <a:r>
              <a:rPr lang="en-US" sz="2400" dirty="0" smtClean="0"/>
              <a:t>institutions</a:t>
            </a:r>
            <a:endParaRPr lang="en-US" sz="2400" dirty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/>
              <a:t>Its mission is to contribute to the improvement of education through the provision of healthy food and educational actions for food and </a:t>
            </a:r>
            <a:r>
              <a:rPr lang="en-US" sz="2400" dirty="0" smtClean="0"/>
              <a:t>nutrition</a:t>
            </a:r>
            <a:endParaRPr lang="en-US" sz="2400" dirty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/>
              <a:t>Law No. </a:t>
            </a:r>
            <a:r>
              <a:rPr lang="en-US" sz="2400" dirty="0" smtClean="0"/>
              <a:t>11.947</a:t>
            </a:r>
            <a:r>
              <a:rPr lang="en-US" sz="2400" dirty="0"/>
              <a:t>, of June 1</a:t>
            </a:r>
            <a:r>
              <a:rPr lang="en-US" sz="2400" dirty="0" smtClean="0"/>
              <a:t>6ᵗʰ, 2009, </a:t>
            </a:r>
            <a:r>
              <a:rPr lang="en-US" sz="2400" dirty="0"/>
              <a:t>states that </a:t>
            </a:r>
            <a:r>
              <a:rPr lang="en-US" sz="2400" b="1" dirty="0"/>
              <a:t>at least 30%</a:t>
            </a:r>
            <a:r>
              <a:rPr lang="en-US" sz="2400" dirty="0"/>
              <a:t> of the transferred funds must be used in the purchase of food directly from family </a:t>
            </a:r>
            <a:r>
              <a:rPr lang="en-US" sz="2400" dirty="0" smtClean="0"/>
              <a:t>farms</a:t>
            </a:r>
            <a:endParaRPr lang="en-US" sz="2400" dirty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/>
              <a:t>Facilitated acquisition </a:t>
            </a:r>
            <a:r>
              <a:rPr lang="en-US" sz="2400" dirty="0" smtClean="0"/>
              <a:t>process</a:t>
            </a:r>
            <a:endParaRPr lang="en-US" sz="2400" dirty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/>
              <a:t>Priority </a:t>
            </a:r>
            <a:r>
              <a:rPr lang="en-US" sz="2400" dirty="0" smtClean="0"/>
              <a:t>for food </a:t>
            </a:r>
            <a:r>
              <a:rPr lang="en-US" sz="2400" dirty="0"/>
              <a:t>produced </a:t>
            </a:r>
            <a:r>
              <a:rPr lang="en-US" sz="2400" dirty="0" smtClean="0"/>
              <a:t>locally</a:t>
            </a:r>
            <a:endParaRPr lang="en-US" sz="2400" dirty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/>
              <a:t>Provision for payment of </a:t>
            </a:r>
            <a:r>
              <a:rPr lang="en-US" sz="2400" b="1" dirty="0"/>
              <a:t>up to 30% more for organic products</a:t>
            </a:r>
            <a:r>
              <a:rPr lang="en-US" sz="2400" dirty="0"/>
              <a:t> over </a:t>
            </a:r>
            <a:r>
              <a:rPr lang="en-US" sz="2400" dirty="0" smtClean="0"/>
              <a:t>conventional ones</a:t>
            </a:r>
            <a:endParaRPr lang="pt-BR" sz="24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1" y="3591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 </a:t>
            </a:r>
            <a:r>
              <a:rPr lang="en-US" sz="2600" b="1" dirty="0" smtClean="0"/>
              <a:t>NATIONAL SCHOOL FEEDING PROGRAMME - PNAE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6053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ângulo 7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pic>
        <p:nvPicPr>
          <p:cNvPr id="30723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0"/>
            <a:ext cx="91440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CaixaDeTexto 6"/>
          <p:cNvSpPr txBox="1">
            <a:spLocks noChangeArrowheads="1"/>
          </p:cNvSpPr>
          <p:nvPr/>
        </p:nvSpPr>
        <p:spPr bwMode="auto">
          <a:xfrm>
            <a:off x="468313" y="842963"/>
            <a:ext cx="8001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pt-BR" sz="2800" b="1">
                <a:solidFill>
                  <a:srgbClr val="005000"/>
                </a:solidFill>
                <a:cs typeface="Arial" charset="0"/>
              </a:rPr>
              <a:t>Family Farming and School Feeding</a:t>
            </a:r>
            <a:endParaRPr lang="pt-BR" altLang="pt-BR" sz="2800" b="1">
              <a:solidFill>
                <a:srgbClr val="005000"/>
              </a:solidFill>
              <a:cs typeface="Arial" charset="0"/>
            </a:endParaRPr>
          </a:p>
        </p:txBody>
      </p:sp>
      <p:sp>
        <p:nvSpPr>
          <p:cNvPr id="30725" name="Retângulo 1"/>
          <p:cNvSpPr>
            <a:spLocks noChangeArrowheads="1"/>
          </p:cNvSpPr>
          <p:nvPr/>
        </p:nvSpPr>
        <p:spPr bwMode="auto">
          <a:xfrm>
            <a:off x="3441700" y="476250"/>
            <a:ext cx="221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altLang="pt-BR" sz="2400" b="1">
                <a:solidFill>
                  <a:srgbClr val="005000"/>
                </a:solidFill>
              </a:rPr>
              <a:t>Ley 11.947/09</a:t>
            </a:r>
            <a:r>
              <a:rPr lang="es-ES" altLang="pt-BR" sz="1400" b="1"/>
              <a:t>:</a:t>
            </a:r>
            <a:endParaRPr lang="pt-BR" alt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88988" y="4941888"/>
            <a:ext cx="232727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pt-B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Represent</a:t>
            </a:r>
            <a:r>
              <a:rPr lang="es-ES" alt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 a </a:t>
            </a:r>
            <a:r>
              <a:rPr lang="es-ES" altLang="pt-BR" b="1" dirty="0">
                <a:solidFill>
                  <a:srgbClr val="339933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market</a:t>
            </a:r>
            <a:r>
              <a:rPr lang="es-ES" altLang="pt-BR" b="1" dirty="0">
                <a:solidFill>
                  <a:srgbClr val="00CC00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marL="0" lvl="1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reserve </a:t>
            </a:r>
            <a:r>
              <a:rPr lang="es-ES" altLang="pt-BR" b="1" dirty="0">
                <a:solidFill>
                  <a:srgbClr val="339933"/>
                </a:solidFill>
                <a:latin typeface="Arial Narrow" panose="020B0606020202030204" pitchFamily="34" charset="0"/>
                <a:ea typeface="ＭＳ Ｐゴシック" pitchFamily="34" charset="-128"/>
                <a:cs typeface="Arial" charset="0"/>
              </a:rPr>
              <a:t>U$ 500.000.000</a:t>
            </a:r>
            <a:r>
              <a:rPr lang="es-ES" alt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435600" y="4892675"/>
            <a:ext cx="34258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b="1" dirty="0">
                <a:solidFill>
                  <a:srgbClr val="FF9900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t>47</a:t>
            </a:r>
            <a:r>
              <a:rPr lang="en-US" b="1" dirty="0">
                <a:solidFill>
                  <a:srgbClr val="FF9900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t> million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t>students in </a:t>
            </a:r>
          </a:p>
          <a:p>
            <a:pPr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t>public schools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b="1" dirty="0">
              <a:solidFill>
                <a:srgbClr val="FF9900"/>
              </a:solidFill>
              <a:ea typeface="ＭＳ Ｐゴシック" pitchFamily="34" charset="-128"/>
            </a:endParaRPr>
          </a:p>
        </p:txBody>
      </p:sp>
      <p:sp>
        <p:nvSpPr>
          <p:cNvPr id="30728" name="CaixaDeTexto 12"/>
          <p:cNvSpPr txBox="1">
            <a:spLocks noChangeArrowheads="1"/>
          </p:cNvSpPr>
          <p:nvPr/>
        </p:nvSpPr>
        <p:spPr bwMode="auto">
          <a:xfrm>
            <a:off x="3635375" y="1844675"/>
            <a:ext cx="149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2800" b="1">
                <a:solidFill>
                  <a:srgbClr val="336699"/>
                </a:solidFill>
                <a:latin typeface="Arial Narrow" pitchFamily="34" charset="0"/>
              </a:rPr>
              <a:t>minimum</a:t>
            </a:r>
          </a:p>
        </p:txBody>
      </p:sp>
    </p:spTree>
    <p:extLst>
      <p:ext uri="{BB962C8B-B14F-4D97-AF65-F5344CB8AC3E}">
        <p14:creationId xmlns:p14="http://schemas.microsoft.com/office/powerpoint/2010/main" val="39259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 idx="4294967295"/>
          </p:nvPr>
        </p:nvSpPr>
        <p:spPr>
          <a:xfrm>
            <a:off x="917575" y="188913"/>
            <a:ext cx="8226425" cy="143351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accent6">
                    <a:lumMod val="75000"/>
                  </a:schemeClr>
                </a:solidFill>
              </a:rPr>
              <a:t>Government </a:t>
            </a:r>
            <a:r>
              <a:rPr lang="es-ES_tradnl" sz="3200" b="1" dirty="0" err="1">
                <a:solidFill>
                  <a:schemeClr val="accent6">
                    <a:lumMod val="75000"/>
                  </a:schemeClr>
                </a:solidFill>
              </a:rPr>
              <a:t>Procurement</a:t>
            </a:r>
            <a:endParaRPr lang="pt-B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655638" y="1398588"/>
            <a:ext cx="81216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800" b="1" kern="0" dirty="0">
                <a:solidFill>
                  <a:sysClr val="windowText" lastClr="000000"/>
                </a:solidFill>
                <a:latin typeface="Arial" pitchFamily="34" charset="0"/>
              </a:rPr>
              <a:t>Strengthen Family Farmer</a:t>
            </a:r>
          </a:p>
          <a:p>
            <a:pPr marL="457200" indent="-45720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Arial" pitchFamily="34" charset="0"/>
              </a:rPr>
              <a:t>Promotion of access to food for food insecure populations</a:t>
            </a:r>
          </a:p>
          <a:p>
            <a:pPr marL="457200" indent="-457200" algn="just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kern="0" dirty="0">
                <a:solidFill>
                  <a:prstClr val="black"/>
                </a:solidFill>
                <a:latin typeface="Arial" pitchFamily="34" charset="0"/>
              </a:rPr>
              <a:t>Contributes to </a:t>
            </a:r>
            <a:r>
              <a:rPr lang="en-US" sz="2800" b="1" kern="0" dirty="0">
                <a:solidFill>
                  <a:prstClr val="black"/>
                </a:solidFill>
                <a:latin typeface="Arial" pitchFamily="34" charset="0"/>
              </a:rPr>
              <a:t>local development</a:t>
            </a:r>
            <a:r>
              <a:rPr lang="en-US" sz="2800" kern="0" dirty="0">
                <a:solidFill>
                  <a:prstClr val="black"/>
                </a:solidFill>
                <a:latin typeface="Arial" pitchFamily="34" charset="0"/>
              </a:rPr>
              <a:t> to boost rural economies of thousands of municipalities</a:t>
            </a:r>
            <a:endParaRPr lang="pt-BR" sz="2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4" name="Rounded Rectangle 30"/>
          <p:cNvSpPr/>
          <p:nvPr/>
        </p:nvSpPr>
        <p:spPr>
          <a:xfrm>
            <a:off x="692150" y="3814763"/>
            <a:ext cx="3462338" cy="90963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78232" rIns="0" bIns="78232" spcCol="1270" anchor="b">
            <a:spAutoFit/>
          </a:bodyPr>
          <a:lstStyle/>
          <a:p>
            <a:pPr algn="ct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400" b="1" dirty="0"/>
              <a:t>Food </a:t>
            </a:r>
            <a:r>
              <a:rPr lang="pt-BR" sz="2400" b="1" dirty="0" err="1"/>
              <a:t>Purchase</a:t>
            </a:r>
            <a:r>
              <a:rPr lang="pt-BR" sz="2400" b="1" dirty="0"/>
              <a:t> </a:t>
            </a:r>
            <a:r>
              <a:rPr lang="pt-BR" sz="2400" b="1" dirty="0" err="1"/>
              <a:t>Programme</a:t>
            </a:r>
            <a:r>
              <a:rPr lang="pt-BR" sz="2400" b="1" dirty="0"/>
              <a:t> (PAA)</a:t>
            </a:r>
          </a:p>
        </p:txBody>
      </p:sp>
      <p:sp>
        <p:nvSpPr>
          <p:cNvPr id="6" name="Rounded Rectangle 30"/>
          <p:cNvSpPr/>
          <p:nvPr/>
        </p:nvSpPr>
        <p:spPr>
          <a:xfrm>
            <a:off x="1019175" y="5314950"/>
            <a:ext cx="2808288" cy="1138238"/>
          </a:xfrm>
          <a:prstGeom prst="roundRect">
            <a:avLst/>
          </a:prstGeom>
          <a:noFill/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78232" rIns="0" bIns="78232" spcCol="1270" anchor="b">
            <a:spAutoFit/>
          </a:bodyPr>
          <a:lstStyle/>
          <a:p>
            <a:pPr algn="ctr" defTabSz="4889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Calibri"/>
                <a:ea typeface="+mn-ea"/>
              </a:rPr>
              <a:t>INSTITUTIONAL PURCHASE</a:t>
            </a:r>
          </a:p>
          <a:p>
            <a:pPr algn="ctr" defTabSz="4889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1200" b="1" kern="0" dirty="0">
                <a:solidFill>
                  <a:sysClr val="windowText" lastClr="000000"/>
                </a:solidFill>
                <a:latin typeface="Calibri"/>
                <a:ea typeface="+mn-ea"/>
              </a:rPr>
              <a:t>Acquisitions from Municipalities, States and the Union</a:t>
            </a:r>
          </a:p>
          <a:p>
            <a:pPr algn="ctr" defTabSz="4889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pt-BR" sz="1200" b="1" kern="0" dirty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2411413" y="4724400"/>
            <a:ext cx="12700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30"/>
          <p:cNvSpPr/>
          <p:nvPr/>
        </p:nvSpPr>
        <p:spPr>
          <a:xfrm>
            <a:off x="4529138" y="4581525"/>
            <a:ext cx="4248150" cy="909638"/>
          </a:xfrm>
          <a:prstGeom prst="roundRect">
            <a:avLst/>
          </a:prstGeom>
          <a:noFill/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lIns="0" tIns="78232" rIns="0" bIns="78232" spcCol="1270" anchor="b">
            <a:spAutoFit/>
          </a:bodyPr>
          <a:lstStyle/>
          <a:p>
            <a:pPr algn="ctr" defTabSz="4889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Calibri"/>
                <a:ea typeface="+mn-ea"/>
              </a:rPr>
              <a:t>NATIONAL SCHOOL FEEDING PROGRAMME (PNAE)</a:t>
            </a:r>
          </a:p>
        </p:txBody>
      </p:sp>
    </p:spTree>
    <p:extLst>
      <p:ext uri="{BB962C8B-B14F-4D97-AF65-F5344CB8AC3E}">
        <p14:creationId xmlns:p14="http://schemas.microsoft.com/office/powerpoint/2010/main" val="207735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8313" y="1484313"/>
            <a:ext cx="828040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pt-BR" sz="3200" b="1" dirty="0" smtClean="0">
                <a:solidFill>
                  <a:srgbClr val="005000"/>
                </a:solidFill>
                <a:ea typeface="ＭＳ Ｐゴシック" pitchFamily="34" charset="-128"/>
              </a:rPr>
              <a:t>PAA and PNAE: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pt-BR" sz="3200" b="1" dirty="0" smtClean="0">
                <a:solidFill>
                  <a:srgbClr val="005000"/>
                </a:solidFill>
                <a:ea typeface="ＭＳ Ｐゴシック" pitchFamily="34" charset="-128"/>
              </a:rPr>
              <a:t>Public Food Markets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 sz="2800" b="1" dirty="0" smtClean="0">
              <a:ea typeface="ＭＳ Ｐゴシック" pitchFamily="34" charset="-128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pt-BR" sz="2000" dirty="0" smtClean="0">
                <a:ea typeface="ＭＳ Ｐゴシック" pitchFamily="34" charset="-128"/>
              </a:rPr>
              <a:t>The importance of the State in structuring fair systems of production, distribution and consumption of food.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n-US" altLang="pt-BR" sz="2000" dirty="0" smtClean="0">
              <a:ea typeface="ＭＳ Ｐゴシック" pitchFamily="34" charset="-128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n-US" altLang="pt-BR" sz="2000" dirty="0" smtClean="0">
              <a:ea typeface="ＭＳ Ｐゴシック" pitchFamily="34" charset="-128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pt-BR" sz="2000" dirty="0" smtClean="0">
                <a:ea typeface="ＭＳ Ｐゴシック" pitchFamily="34" charset="-128"/>
              </a:rPr>
              <a:t>Programs to encourage Family Farmers’ trading.</a:t>
            </a:r>
          </a:p>
        </p:txBody>
      </p:sp>
    </p:spTree>
    <p:extLst>
      <p:ext uri="{BB962C8B-B14F-4D97-AF65-F5344CB8AC3E}">
        <p14:creationId xmlns:p14="http://schemas.microsoft.com/office/powerpoint/2010/main" val="167236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82804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800" b="1" dirty="0" smtClean="0">
                <a:solidFill>
                  <a:srgbClr val="005000"/>
                </a:solidFill>
                <a:ea typeface="ＭＳ Ｐゴシック" pitchFamily="34" charset="-128"/>
              </a:rPr>
              <a:t>PAA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800" b="1" dirty="0" smtClean="0">
                <a:solidFill>
                  <a:srgbClr val="005000"/>
                </a:solidFill>
                <a:ea typeface="ＭＳ Ｐゴシック" pitchFamily="34" charset="-128"/>
              </a:rPr>
              <a:t>FOOD PURCHASE PROGRAM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 sz="2800" b="1" dirty="0" smtClean="0">
              <a:ea typeface="ＭＳ Ｐゴシック" pitchFamily="34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2000" b="1" dirty="0" smtClean="0">
                <a:ea typeface="ＭＳ Ｐゴシック" pitchFamily="34" charset="-128"/>
              </a:rPr>
              <a:t>LAW Nº 10.696/2003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 sz="2400" b="1" dirty="0" smtClean="0">
              <a:ea typeface="ＭＳ Ｐゴシック" pitchFamily="34" charset="-128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pt-BR" dirty="0" smtClean="0">
                <a:ea typeface="ＭＳ Ｐゴシック" pitchFamily="34" charset="-128"/>
              </a:rPr>
              <a:t>To ensure food access to those who face nutritional and food insecurity.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n-US" altLang="pt-BR" dirty="0" smtClean="0">
              <a:ea typeface="ＭＳ Ｐゴシック" pitchFamily="34" charset="-128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pt-BR" dirty="0" smtClean="0">
                <a:ea typeface="ＭＳ Ｐゴシック" pitchFamily="34" charset="-128"/>
              </a:rPr>
              <a:t>To promote social inclusion in the countryside by strengthening family farming – selling support.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n-US" altLang="pt-BR" dirty="0" smtClean="0">
              <a:ea typeface="ＭＳ Ｐゴシック" pitchFamily="34" charset="-128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pt-BR" dirty="0" smtClean="0">
                <a:ea typeface="ＭＳ Ｐゴシック" pitchFamily="34" charset="-128"/>
              </a:rPr>
              <a:t>To constitute public stocks of food produced by family farmers.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en-US" altLang="pt-BR" dirty="0" smtClean="0">
              <a:ea typeface="ＭＳ Ｐゴシック" pitchFamily="34" charset="-128"/>
            </a:endParaRPr>
          </a:p>
          <a:p>
            <a:pPr marL="285750" indent="-28575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pt-BR" dirty="0" smtClean="0">
                <a:ea typeface="ＭＳ Ｐゴシック" pitchFamily="34" charset="-128"/>
              </a:rPr>
              <a:t>To allow family farmers to stock their products to be sold for fairer prices.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 sz="3200" b="1" dirty="0" smtClean="0">
              <a:solidFill>
                <a:srgbClr val="005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2974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 idx="4294967295"/>
          </p:nvPr>
        </p:nvSpPr>
        <p:spPr>
          <a:xfrm>
            <a:off x="917575" y="188913"/>
            <a:ext cx="8226425" cy="1433512"/>
          </a:xfrm>
        </p:spPr>
        <p:txBody>
          <a:bodyPr/>
          <a:lstStyle/>
          <a:p>
            <a:pPr eaLnBrk="1" hangingPunct="1"/>
            <a:r>
              <a:rPr lang="en-US" altLang="pt-BR" sz="3200" smtClean="0"/>
              <a:t>How does the PAA work</a:t>
            </a:r>
            <a:r>
              <a:rPr lang="es-ES" altLang="pt-BR" sz="3200" smtClean="0"/>
              <a:t>?	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251520" y="1268760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43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123950"/>
            <a:ext cx="8748713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1165225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  <a:tab pos="9699625" algn="l"/>
                <a:tab pos="10148888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1165225" indent="-708025">
              <a:tabLst>
                <a:tab pos="1165225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  <a:tab pos="9699625" algn="l"/>
                <a:tab pos="10148888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>
              <a:tabLst>
                <a:tab pos="1165225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  <a:tab pos="9699625" algn="l"/>
                <a:tab pos="10148888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>
              <a:tabLst>
                <a:tab pos="1165225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  <a:tab pos="9699625" algn="l"/>
                <a:tab pos="10148888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>
              <a:tabLst>
                <a:tab pos="1165225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  <a:tab pos="9699625" algn="l"/>
                <a:tab pos="10148888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65225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  <a:tab pos="9699625" algn="l"/>
                <a:tab pos="10148888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65225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  <a:tab pos="9699625" algn="l"/>
                <a:tab pos="10148888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65225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  <a:tab pos="9699625" algn="l"/>
                <a:tab pos="10148888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65225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  <a:tab pos="9699625" algn="l"/>
                <a:tab pos="10148888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1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Times New Roman" pitchFamily="18" charset="0"/>
              <a:buAutoNum type="romanUcPeriod"/>
            </a:pPr>
            <a:endParaRPr lang="pt-BR" altLang="pt-BR" sz="17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603" name="CaixaDeTexto 3"/>
          <p:cNvSpPr txBox="1">
            <a:spLocks noChangeArrowheads="1"/>
          </p:cNvSpPr>
          <p:nvPr/>
        </p:nvSpPr>
        <p:spPr bwMode="auto">
          <a:xfrm>
            <a:off x="736600" y="1311275"/>
            <a:ext cx="7775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 sz="2000" b="1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560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4963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tângulo 1"/>
          <p:cNvSpPr>
            <a:spLocks noChangeArrowheads="1"/>
          </p:cNvSpPr>
          <p:nvPr/>
        </p:nvSpPr>
        <p:spPr bwMode="auto">
          <a:xfrm>
            <a:off x="107950" y="0"/>
            <a:ext cx="8785225" cy="765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79388" y="404813"/>
            <a:ext cx="8713787" cy="60960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</a:rPr>
              <a:t>FOOD PURCHASE PROGRAM – PAA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</a:rPr>
              <a:t>Network 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</a:rPr>
              <a:t>of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</a:rPr>
              <a:t>actors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pt-BR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</a:rPr>
              <a:t>involved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8259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226425" cy="14335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pt-BR" sz="3200" b="1" dirty="0" smtClean="0">
                <a:solidFill>
                  <a:srgbClr val="496B4E"/>
                </a:solidFill>
              </a:rPr>
              <a:t>Food Public Purchase </a:t>
            </a:r>
            <a:r>
              <a:rPr lang="en-US" altLang="pt-BR" sz="3200" b="1" dirty="0" err="1" smtClean="0">
                <a:solidFill>
                  <a:srgbClr val="496B4E"/>
                </a:solidFill>
              </a:rPr>
              <a:t>Programme</a:t>
            </a:r>
            <a:r>
              <a:rPr lang="en-US" altLang="pt-BR" sz="3200" b="1" dirty="0" smtClean="0">
                <a:solidFill>
                  <a:srgbClr val="496B4E"/>
                </a:solidFill>
              </a:rPr>
              <a:t> (PAA)</a:t>
            </a:r>
            <a:br>
              <a:rPr lang="en-US" altLang="pt-BR" sz="3200" b="1" dirty="0" smtClean="0">
                <a:solidFill>
                  <a:srgbClr val="496B4E"/>
                </a:solidFill>
              </a:rPr>
            </a:br>
            <a:endParaRPr lang="pt-BR" altLang="pt-BR" sz="3200" b="1" dirty="0" smtClean="0">
              <a:solidFill>
                <a:srgbClr val="496B4E"/>
              </a:solidFill>
            </a:endParaRPr>
          </a:p>
        </p:txBody>
      </p:sp>
      <p:sp>
        <p:nvSpPr>
          <p:cNvPr id="4" name="Retângulo 11"/>
          <p:cNvSpPr>
            <a:spLocks noChangeArrowheads="1"/>
          </p:cNvSpPr>
          <p:nvPr/>
        </p:nvSpPr>
        <p:spPr bwMode="auto">
          <a:xfrm>
            <a:off x="107950" y="2048867"/>
            <a:ext cx="87391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pt-BR" sz="3000" b="1" kern="0" dirty="0">
                <a:solidFill>
                  <a:sysClr val="windowText" lastClr="000000"/>
                </a:solidFill>
                <a:latin typeface="Arial" pitchFamily="34" charset="0"/>
              </a:rPr>
              <a:t>	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pt-BR" sz="3000" b="1" kern="0" dirty="0">
                <a:solidFill>
                  <a:sysClr val="windowText" lastClr="000000"/>
                </a:solidFill>
                <a:latin typeface="Arial" pitchFamily="34" charset="0"/>
              </a:rPr>
              <a:t>	</a:t>
            </a:r>
            <a:r>
              <a:rPr lang="en-US" altLang="pt-BR" sz="3000" b="1" kern="0" dirty="0">
                <a:solidFill>
                  <a:sysClr val="windowText" lastClr="000000"/>
                </a:solidFill>
                <a:latin typeface="Arial" pitchFamily="34" charset="0"/>
              </a:rPr>
              <a:t>From 2003 to 2013</a:t>
            </a:r>
          </a:p>
          <a:p>
            <a:pPr marL="1371600" lvl="2" indent="-45720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pt-BR" sz="3000" kern="0" dirty="0">
                <a:solidFill>
                  <a:sysClr val="windowText" lastClr="000000"/>
                </a:solidFill>
                <a:latin typeface="Arial" pitchFamily="34" charset="0"/>
              </a:rPr>
              <a:t>R$ 5.3 billion invested</a:t>
            </a:r>
          </a:p>
          <a:p>
            <a:pPr marL="1371600" lvl="2" indent="-45720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pt-BR" sz="3000" kern="0" dirty="0">
                <a:solidFill>
                  <a:sysClr val="windowText" lastClr="000000"/>
                </a:solidFill>
                <a:latin typeface="Arial" pitchFamily="34" charset="0"/>
              </a:rPr>
              <a:t>3,000 types of products acquired</a:t>
            </a:r>
          </a:p>
          <a:p>
            <a:pPr marL="1371600" lvl="2" indent="-45720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pt-BR" sz="3000" kern="0" dirty="0">
                <a:solidFill>
                  <a:sysClr val="windowText" lastClr="000000"/>
                </a:solidFill>
                <a:latin typeface="Arial" pitchFamily="34" charset="0"/>
              </a:rPr>
              <a:t>4 million tons of food purchased</a:t>
            </a:r>
          </a:p>
          <a:p>
            <a:pPr marL="1371600" lvl="2" indent="-45720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pt-BR" sz="3000" kern="0" dirty="0">
                <a:solidFill>
                  <a:sysClr val="windowText" lastClr="000000"/>
                </a:solidFill>
                <a:latin typeface="Arial" pitchFamily="34" charset="0"/>
              </a:rPr>
              <a:t>50% CAD </a:t>
            </a:r>
            <a:r>
              <a:rPr lang="en-US" altLang="pt-BR" sz="3000" kern="0" dirty="0" err="1">
                <a:solidFill>
                  <a:sysClr val="windowText" lastClr="000000"/>
                </a:solidFill>
                <a:latin typeface="Arial" pitchFamily="34" charset="0"/>
              </a:rPr>
              <a:t>Único</a:t>
            </a:r>
            <a:r>
              <a:rPr lang="en-US" altLang="pt-BR" sz="3000" kern="0" dirty="0">
                <a:solidFill>
                  <a:sysClr val="windowText" lastClr="000000"/>
                </a:solidFill>
                <a:latin typeface="Arial" pitchFamily="34" charset="0"/>
              </a:rPr>
              <a:t> and 37% women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pt-BR" sz="1600" kern="0" dirty="0">
                <a:solidFill>
                  <a:sysClr val="windowText" lastClr="000000"/>
                </a:solidFill>
                <a:latin typeface="Arial" pitchFamily="34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427563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title" idx="4294967295"/>
          </p:nvPr>
        </p:nvSpPr>
        <p:spPr>
          <a:xfrm>
            <a:off x="683568" y="-27384"/>
            <a:ext cx="8226425" cy="1433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pt-BR" sz="3200" b="1" dirty="0" smtClean="0">
                <a:solidFill>
                  <a:srgbClr val="004C22"/>
                </a:solidFill>
              </a:rPr>
              <a:t>Food Public Purchase Program (PAA) 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89801472"/>
              </p:ext>
            </p:extLst>
          </p:nvPr>
        </p:nvGraphicFramePr>
        <p:xfrm>
          <a:off x="179512" y="980728"/>
          <a:ext cx="8678768" cy="5667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780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49979" y="980728"/>
            <a:ext cx="8784976" cy="53172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Created in </a:t>
            </a:r>
            <a:r>
              <a:rPr lang="en-US" sz="2400" dirty="0" smtClean="0"/>
              <a:t>2002</a:t>
            </a:r>
            <a:r>
              <a:rPr lang="en-US" sz="2400" dirty="0" smtClean="0"/>
              <a:t>, it is a new </a:t>
            </a:r>
            <a:r>
              <a:rPr lang="en-US" sz="2400" dirty="0"/>
              <a:t>market opportunity for family farms</a:t>
            </a:r>
            <a:r>
              <a:rPr lang="es-ES_tradnl" sz="2400" dirty="0" smtClean="0"/>
              <a:t>; </a:t>
            </a:r>
            <a:r>
              <a:rPr lang="es-ES_tradnl" sz="2400" dirty="0" err="1" smtClean="0"/>
              <a:t>its</a:t>
            </a:r>
            <a:r>
              <a:rPr lang="en-US" sz="2400" dirty="0" smtClean="0"/>
              <a:t> aim </a:t>
            </a:r>
            <a:r>
              <a:rPr lang="en-US" sz="2400" dirty="0"/>
              <a:t>is to meet demands of food consumption </a:t>
            </a:r>
            <a:r>
              <a:rPr lang="en-US" sz="2400" dirty="0" smtClean="0"/>
              <a:t>from </a:t>
            </a:r>
            <a:r>
              <a:rPr lang="en-US" sz="2400" dirty="0"/>
              <a:t>the Union, </a:t>
            </a:r>
            <a:r>
              <a:rPr lang="en-US" sz="2400" dirty="0" smtClean="0"/>
              <a:t>the States</a:t>
            </a:r>
            <a:r>
              <a:rPr lang="en-US" sz="2400" dirty="0"/>
              <a:t>, </a:t>
            </a:r>
            <a:r>
              <a:rPr lang="en-US" sz="2400" dirty="0" smtClean="0"/>
              <a:t>the Federal </a:t>
            </a:r>
            <a:r>
              <a:rPr lang="en-US" sz="2400" dirty="0"/>
              <a:t>District </a:t>
            </a:r>
            <a:r>
              <a:rPr lang="en-US" sz="2400" dirty="0" smtClean="0"/>
              <a:t>and the </a:t>
            </a:r>
            <a:r>
              <a:rPr lang="en-US" sz="2400" dirty="0"/>
              <a:t>Municipalities</a:t>
            </a:r>
            <a:endParaRPr lang="es-ES_tradnl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Who </a:t>
            </a:r>
            <a:r>
              <a:rPr lang="en-US" sz="2400" dirty="0"/>
              <a:t>can </a:t>
            </a:r>
            <a:r>
              <a:rPr lang="en-US" sz="2400" dirty="0" smtClean="0"/>
              <a:t>sell?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/>
              <a:t>farmers, agrarian reform settlers, foresters, farmers, gatherers, </a:t>
            </a:r>
            <a:r>
              <a:rPr lang="en-US" sz="2000" dirty="0" err="1"/>
              <a:t>fisherfolk</a:t>
            </a:r>
            <a:r>
              <a:rPr lang="en-US" sz="2000" dirty="0"/>
              <a:t>, indigenous peoples </a:t>
            </a:r>
            <a:r>
              <a:rPr lang="en-US" sz="2000" dirty="0" smtClean="0"/>
              <a:t>and </a:t>
            </a:r>
            <a:r>
              <a:rPr lang="en-US" sz="2000" dirty="0"/>
              <a:t>other traditional </a:t>
            </a:r>
            <a:r>
              <a:rPr lang="en-US" sz="2000" dirty="0" smtClean="0"/>
              <a:t> peoples and communities </a:t>
            </a:r>
            <a:r>
              <a:rPr lang="en-US" sz="2000" dirty="0"/>
              <a:t>possessing </a:t>
            </a:r>
            <a:r>
              <a:rPr lang="en-US" sz="2000" dirty="0" smtClean="0"/>
              <a:t>the DAP </a:t>
            </a:r>
            <a:r>
              <a:rPr lang="en-US" sz="2000" dirty="0"/>
              <a:t>(PRONAF Eligibility </a:t>
            </a:r>
            <a:r>
              <a:rPr lang="en-US" sz="2000" dirty="0" smtClean="0"/>
              <a:t>Declaration)</a:t>
            </a:r>
            <a:r>
              <a:rPr lang="en-US" sz="2000" dirty="0"/>
              <a:t> either </a:t>
            </a:r>
            <a:r>
              <a:rPr lang="en-US" sz="2000" dirty="0" smtClean="0"/>
              <a:t>for the </a:t>
            </a:r>
            <a:r>
              <a:rPr lang="en-US" sz="2000" dirty="0"/>
              <a:t>family or </a:t>
            </a:r>
            <a:r>
              <a:rPr lang="en-US" sz="2000" dirty="0" smtClean="0"/>
              <a:t>for the association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Limit </a:t>
            </a:r>
            <a:r>
              <a:rPr lang="en-US" sz="2400" dirty="0"/>
              <a:t>of </a:t>
            </a:r>
            <a:r>
              <a:rPr lang="en-US" sz="2400" dirty="0" smtClean="0"/>
              <a:t>US$ 3,400 per DAP/year</a:t>
            </a:r>
            <a:r>
              <a:rPr lang="en-US" sz="2400" dirty="0"/>
              <a:t>; </a:t>
            </a:r>
            <a:r>
              <a:rPr lang="en-US" sz="2400" dirty="0" smtClean="0"/>
              <a:t>it does </a:t>
            </a:r>
            <a:r>
              <a:rPr lang="en-US" sz="2400" dirty="0"/>
              <a:t>not interfere with access to other modes of </a:t>
            </a:r>
            <a:r>
              <a:rPr lang="en-US" sz="2400" dirty="0" smtClean="0"/>
              <a:t>PAA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1" y="3591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INSTITUTIONAL </a:t>
            </a:r>
            <a:r>
              <a:rPr lang="en-US" sz="3200" b="1" dirty="0" smtClean="0"/>
              <a:t>PURCHASE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494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3340</TotalTime>
  <Words>545</Words>
  <Application>Microsoft Office PowerPoint</Application>
  <PresentationFormat>Affichage à l'écran (4:3)</PresentationFormat>
  <Paragraphs>101</Paragraphs>
  <Slides>11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Personalizar design</vt:lpstr>
      <vt:lpstr>1_Personalizar design</vt:lpstr>
      <vt:lpstr>2_Personalizar design</vt:lpstr>
      <vt:lpstr>Présentation PowerPoint</vt:lpstr>
      <vt:lpstr>Government Procurement</vt:lpstr>
      <vt:lpstr>Présentation PowerPoint</vt:lpstr>
      <vt:lpstr>Présentation PowerPoint</vt:lpstr>
      <vt:lpstr>How does the PAA work? </vt:lpstr>
      <vt:lpstr>Présentation PowerPoint</vt:lpstr>
      <vt:lpstr>Food Public Purchase Programme (PAA) </vt:lpstr>
      <vt:lpstr>Food Public Purchase Program (PAA) 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Lampert Zart</dc:creator>
  <cp:lastModifiedBy>Marek Poznanski</cp:lastModifiedBy>
  <cp:revision>354</cp:revision>
  <cp:lastPrinted>2014-03-28T18:49:36Z</cp:lastPrinted>
  <dcterms:created xsi:type="dcterms:W3CDTF">2014-03-13T12:29:18Z</dcterms:created>
  <dcterms:modified xsi:type="dcterms:W3CDTF">2015-03-24T00:26:59Z</dcterms:modified>
</cp:coreProperties>
</file>