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81" r:id="rId14"/>
    <p:sldId id="282" r:id="rId15"/>
    <p:sldId id="272" r:id="rId16"/>
    <p:sldId id="273" r:id="rId17"/>
    <p:sldId id="274" r:id="rId18"/>
    <p:sldId id="275" r:id="rId19"/>
    <p:sldId id="276" r:id="rId20"/>
    <p:sldId id="277" r:id="rId21"/>
    <p:sldId id="283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EE900D-02DC-4288-945F-B78B8FEC8050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8A09EB1D-4D15-4621-B936-BAD7234D33E3}">
      <dgm:prSet/>
      <dgm:spPr/>
      <dgm:t>
        <a:bodyPr/>
        <a:lstStyle/>
        <a:p>
          <a:pPr algn="ctr" rtl="0"/>
          <a:r>
            <a:rPr lang="en-US" dirty="0" err="1" smtClean="0"/>
            <a:t>Organisasi</a:t>
          </a:r>
          <a:r>
            <a:rPr lang="en-US" dirty="0" smtClean="0"/>
            <a:t> </a:t>
          </a:r>
          <a:r>
            <a:rPr lang="en-US" dirty="0" err="1" smtClean="0"/>
            <a:t>petani</a:t>
          </a:r>
          <a:r>
            <a:rPr lang="en-US" dirty="0" smtClean="0"/>
            <a:t> </a:t>
          </a:r>
          <a:r>
            <a:rPr lang="en-US" dirty="0" err="1" smtClean="0"/>
            <a:t>bagus</a:t>
          </a:r>
          <a:endParaRPr lang="en-US" dirty="0"/>
        </a:p>
      </dgm:t>
    </dgm:pt>
    <dgm:pt modelId="{54F1CAC0-F04A-464E-A0ED-4D41CBE73345}" type="parTrans" cxnId="{C77757DE-6F87-469C-959D-C36B8045C9D4}">
      <dgm:prSet/>
      <dgm:spPr/>
      <dgm:t>
        <a:bodyPr/>
        <a:lstStyle/>
        <a:p>
          <a:endParaRPr lang="en-US"/>
        </a:p>
      </dgm:t>
    </dgm:pt>
    <dgm:pt modelId="{5BDFA4C0-4A4D-4A60-BCFB-3EFD4ECE2FC3}" type="sibTrans" cxnId="{C77757DE-6F87-469C-959D-C36B8045C9D4}">
      <dgm:prSet/>
      <dgm:spPr/>
      <dgm:t>
        <a:bodyPr/>
        <a:lstStyle/>
        <a:p>
          <a:endParaRPr lang="en-US"/>
        </a:p>
      </dgm:t>
    </dgm:pt>
    <dgm:pt modelId="{9763947A-29B4-4EC7-9A4E-7714AD72C20A}">
      <dgm:prSet/>
      <dgm:spPr/>
      <dgm:t>
        <a:bodyPr/>
        <a:lstStyle/>
        <a:p>
          <a:pPr algn="ctr" rtl="0"/>
          <a:r>
            <a:rPr lang="en-US" dirty="0" err="1" smtClean="0"/>
            <a:t>Pendamping</a:t>
          </a:r>
          <a:r>
            <a:rPr lang="en-US" dirty="0" smtClean="0"/>
            <a:t> </a:t>
          </a:r>
          <a:r>
            <a:rPr lang="en-US" dirty="0" err="1" smtClean="0"/>
            <a:t>rutin</a:t>
          </a:r>
          <a:r>
            <a:rPr lang="en-US" dirty="0" smtClean="0"/>
            <a:t> </a:t>
          </a:r>
          <a:r>
            <a:rPr lang="en-US" dirty="0" err="1" smtClean="0"/>
            <a:t>melakukan</a:t>
          </a:r>
          <a:r>
            <a:rPr lang="en-US" dirty="0" smtClean="0"/>
            <a:t> </a:t>
          </a:r>
          <a:r>
            <a:rPr lang="en-US" dirty="0" err="1" smtClean="0"/>
            <a:t>pendampingan</a:t>
          </a:r>
          <a:endParaRPr lang="en-US" dirty="0"/>
        </a:p>
      </dgm:t>
    </dgm:pt>
    <dgm:pt modelId="{FBAB851A-C720-497A-BF01-25C6F43D238C}" type="parTrans" cxnId="{DC12B0D7-8011-4AD3-A939-AA839527F483}">
      <dgm:prSet/>
      <dgm:spPr/>
      <dgm:t>
        <a:bodyPr/>
        <a:lstStyle/>
        <a:p>
          <a:endParaRPr lang="en-US"/>
        </a:p>
      </dgm:t>
    </dgm:pt>
    <dgm:pt modelId="{A474AC12-014E-41B7-9F5C-F43380BDFF92}" type="sibTrans" cxnId="{DC12B0D7-8011-4AD3-A939-AA839527F483}">
      <dgm:prSet/>
      <dgm:spPr/>
      <dgm:t>
        <a:bodyPr/>
        <a:lstStyle/>
        <a:p>
          <a:endParaRPr lang="en-US"/>
        </a:p>
      </dgm:t>
    </dgm:pt>
    <dgm:pt modelId="{F2A42E4B-709B-4521-B30F-B5D105312211}" type="pres">
      <dgm:prSet presAssocID="{F6EE900D-02DC-4288-945F-B78B8FEC805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7A8E63-D4E9-44D7-80E5-4361FE5ED7C9}" type="pres">
      <dgm:prSet presAssocID="{8A09EB1D-4D15-4621-B936-BAD7234D33E3}" presName="parentText" presStyleLbl="node1" presStyleIdx="0" presStyleCnt="2" custLinFactNeighborX="75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AB6DAD-6468-49A6-9794-08A7514152B0}" type="pres">
      <dgm:prSet presAssocID="{5BDFA4C0-4A4D-4A60-BCFB-3EFD4ECE2FC3}" presName="spacer" presStyleCnt="0"/>
      <dgm:spPr/>
      <dgm:t>
        <a:bodyPr/>
        <a:lstStyle/>
        <a:p>
          <a:endParaRPr lang="en-US"/>
        </a:p>
      </dgm:t>
    </dgm:pt>
    <dgm:pt modelId="{2A9092B2-E856-46CF-A38D-D80AF9E85C1E}" type="pres">
      <dgm:prSet presAssocID="{9763947A-29B4-4EC7-9A4E-7714AD72C20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85BA3-E2E8-4649-889B-4E9A29B82344}" type="presOf" srcId="{8A09EB1D-4D15-4621-B936-BAD7234D33E3}" destId="{077A8E63-D4E9-44D7-80E5-4361FE5ED7C9}" srcOrd="0" destOrd="0" presId="urn:microsoft.com/office/officeart/2005/8/layout/vList2"/>
    <dgm:cxn modelId="{F1338CA2-C46A-4D74-84CC-276EF1EB9FF7}" type="presOf" srcId="{9763947A-29B4-4EC7-9A4E-7714AD72C20A}" destId="{2A9092B2-E856-46CF-A38D-D80AF9E85C1E}" srcOrd="0" destOrd="0" presId="urn:microsoft.com/office/officeart/2005/8/layout/vList2"/>
    <dgm:cxn modelId="{69626567-F3A5-4262-A159-AF3D21DE0BDC}" type="presOf" srcId="{F6EE900D-02DC-4288-945F-B78B8FEC8050}" destId="{F2A42E4B-709B-4521-B30F-B5D105312211}" srcOrd="0" destOrd="0" presId="urn:microsoft.com/office/officeart/2005/8/layout/vList2"/>
    <dgm:cxn modelId="{C77757DE-6F87-469C-959D-C36B8045C9D4}" srcId="{F6EE900D-02DC-4288-945F-B78B8FEC8050}" destId="{8A09EB1D-4D15-4621-B936-BAD7234D33E3}" srcOrd="0" destOrd="0" parTransId="{54F1CAC0-F04A-464E-A0ED-4D41CBE73345}" sibTransId="{5BDFA4C0-4A4D-4A60-BCFB-3EFD4ECE2FC3}"/>
    <dgm:cxn modelId="{DC12B0D7-8011-4AD3-A939-AA839527F483}" srcId="{F6EE900D-02DC-4288-945F-B78B8FEC8050}" destId="{9763947A-29B4-4EC7-9A4E-7714AD72C20A}" srcOrd="1" destOrd="0" parTransId="{FBAB851A-C720-497A-BF01-25C6F43D238C}" sibTransId="{A474AC12-014E-41B7-9F5C-F43380BDFF92}"/>
    <dgm:cxn modelId="{4621C231-92F8-45C3-B86A-D9933FF477CD}" type="presParOf" srcId="{F2A42E4B-709B-4521-B30F-B5D105312211}" destId="{077A8E63-D4E9-44D7-80E5-4361FE5ED7C9}" srcOrd="0" destOrd="0" presId="urn:microsoft.com/office/officeart/2005/8/layout/vList2"/>
    <dgm:cxn modelId="{57337229-F305-4185-9242-C757DBBFE140}" type="presParOf" srcId="{F2A42E4B-709B-4521-B30F-B5D105312211}" destId="{8AAB6DAD-6468-49A6-9794-08A7514152B0}" srcOrd="1" destOrd="0" presId="urn:microsoft.com/office/officeart/2005/8/layout/vList2"/>
    <dgm:cxn modelId="{585C6E56-9CA8-499F-BD7E-8233FFC68A63}" type="presParOf" srcId="{F2A42E4B-709B-4521-B30F-B5D105312211}" destId="{2A9092B2-E856-46CF-A38D-D80AF9E85C1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941065-C6FB-4D2C-9F41-6E43351904D6}" type="doc">
      <dgm:prSet loTypeId="urn:microsoft.com/office/officeart/2005/8/layout/vList2" loCatId="list" qsTypeId="urn:microsoft.com/office/officeart/2005/8/quickstyle/simple3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F8626E45-CE2C-43F9-9FE3-A41B238CE101}">
      <dgm:prSet/>
      <dgm:spPr/>
      <dgm:t>
        <a:bodyPr/>
        <a:lstStyle/>
        <a:p>
          <a:pPr rtl="0"/>
          <a:r>
            <a:rPr lang="en-US" dirty="0" err="1" smtClean="0"/>
            <a:t>Kebun</a:t>
          </a:r>
          <a:r>
            <a:rPr lang="en-US" dirty="0" smtClean="0"/>
            <a:t> </a:t>
          </a:r>
          <a:r>
            <a:rPr lang="en-US" dirty="0" err="1" smtClean="0"/>
            <a:t>Kolektif</a:t>
          </a:r>
          <a:r>
            <a:rPr lang="en-US" dirty="0" smtClean="0"/>
            <a:t> (</a:t>
          </a:r>
          <a:r>
            <a:rPr lang="en-US" dirty="0" err="1" smtClean="0"/>
            <a:t>lahan</a:t>
          </a:r>
          <a:r>
            <a:rPr lang="en-US" dirty="0" smtClean="0"/>
            <a:t> </a:t>
          </a:r>
          <a:r>
            <a:rPr lang="en-US" dirty="0" err="1" smtClean="0"/>
            <a:t>organisasi</a:t>
          </a:r>
          <a:r>
            <a:rPr lang="en-US" dirty="0" smtClean="0"/>
            <a:t> yang </a:t>
          </a:r>
          <a:r>
            <a:rPr lang="en-US" dirty="0" err="1" smtClean="0"/>
            <a:t>dikelola</a:t>
          </a:r>
          <a:r>
            <a:rPr lang="en-US" dirty="0" smtClean="0"/>
            <a:t> </a:t>
          </a:r>
          <a:r>
            <a:rPr lang="en-US" dirty="0" err="1" smtClean="0"/>
            <a:t>bersama</a:t>
          </a:r>
          <a:r>
            <a:rPr lang="en-US" dirty="0" smtClean="0"/>
            <a:t>)</a:t>
          </a:r>
          <a:endParaRPr lang="en-US" dirty="0"/>
        </a:p>
      </dgm:t>
    </dgm:pt>
    <dgm:pt modelId="{A7A05663-4BE0-49CB-8B00-C22FC2E47319}" type="parTrans" cxnId="{B2D81910-C566-4445-B303-624382FD04F9}">
      <dgm:prSet/>
      <dgm:spPr/>
      <dgm:t>
        <a:bodyPr/>
        <a:lstStyle/>
        <a:p>
          <a:endParaRPr lang="en-US"/>
        </a:p>
      </dgm:t>
    </dgm:pt>
    <dgm:pt modelId="{E0BB1B3F-7CF7-4FBE-94EB-D1AF53900F41}" type="sibTrans" cxnId="{B2D81910-C566-4445-B303-624382FD04F9}">
      <dgm:prSet/>
      <dgm:spPr/>
      <dgm:t>
        <a:bodyPr/>
        <a:lstStyle/>
        <a:p>
          <a:endParaRPr lang="en-US"/>
        </a:p>
      </dgm:t>
    </dgm:pt>
    <dgm:pt modelId="{9003F8D6-150B-4AEB-A88F-27EABFF04779}">
      <dgm:prSet/>
      <dgm:spPr/>
      <dgm:t>
        <a:bodyPr/>
        <a:lstStyle/>
        <a:p>
          <a:pPr rtl="0"/>
          <a:r>
            <a:rPr lang="en-US" dirty="0" err="1" smtClean="0"/>
            <a:t>Pendidikan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pelatihan</a:t>
          </a:r>
          <a:endParaRPr lang="en-US" dirty="0"/>
        </a:p>
      </dgm:t>
    </dgm:pt>
    <dgm:pt modelId="{9FFB93CB-E3B8-44AB-8184-614E6EB2E85D}" type="parTrans" cxnId="{42AF72BE-EB90-46F0-9337-473096A5D227}">
      <dgm:prSet/>
      <dgm:spPr/>
      <dgm:t>
        <a:bodyPr/>
        <a:lstStyle/>
        <a:p>
          <a:endParaRPr lang="en-US"/>
        </a:p>
      </dgm:t>
    </dgm:pt>
    <dgm:pt modelId="{E220F1B3-04E4-472A-B1D5-919F9AFA896A}" type="sibTrans" cxnId="{42AF72BE-EB90-46F0-9337-473096A5D227}">
      <dgm:prSet/>
      <dgm:spPr/>
      <dgm:t>
        <a:bodyPr/>
        <a:lstStyle/>
        <a:p>
          <a:endParaRPr lang="en-US"/>
        </a:p>
      </dgm:t>
    </dgm:pt>
    <dgm:pt modelId="{F4FA825C-DBBD-4700-9468-E04B6D446554}">
      <dgm:prSet/>
      <dgm:spPr/>
      <dgm:t>
        <a:bodyPr/>
        <a:lstStyle/>
        <a:p>
          <a:pPr rtl="0"/>
          <a:r>
            <a:rPr lang="en-US" dirty="0" err="1" smtClean="0"/>
            <a:t>Pertanian</a:t>
          </a:r>
          <a:r>
            <a:rPr lang="en-US" dirty="0" smtClean="0"/>
            <a:t> </a:t>
          </a:r>
          <a:r>
            <a:rPr lang="en-US" dirty="0" err="1" smtClean="0"/>
            <a:t>berkelanjutan</a:t>
          </a:r>
          <a:r>
            <a:rPr lang="en-US" dirty="0" smtClean="0"/>
            <a:t> </a:t>
          </a:r>
          <a:r>
            <a:rPr lang="en-US" dirty="0" err="1" smtClean="0"/>
            <a:t>berbasis</a:t>
          </a:r>
          <a:r>
            <a:rPr lang="en-US" dirty="0" smtClean="0"/>
            <a:t> </a:t>
          </a:r>
          <a:r>
            <a:rPr lang="en-US" dirty="0" err="1" smtClean="0"/>
            <a:t>keluarga</a:t>
          </a:r>
          <a:endParaRPr lang="en-US" dirty="0"/>
        </a:p>
      </dgm:t>
    </dgm:pt>
    <dgm:pt modelId="{56E7B97F-DB8B-4C45-BB3F-24FA85C570E5}" type="parTrans" cxnId="{7FB1A574-C5EC-4AC7-9E0D-A5115BE6A1BB}">
      <dgm:prSet/>
      <dgm:spPr/>
      <dgm:t>
        <a:bodyPr/>
        <a:lstStyle/>
        <a:p>
          <a:endParaRPr lang="en-US"/>
        </a:p>
      </dgm:t>
    </dgm:pt>
    <dgm:pt modelId="{C129097C-CFB9-4361-8726-4A8ECD40C90C}" type="sibTrans" cxnId="{7FB1A574-C5EC-4AC7-9E0D-A5115BE6A1BB}">
      <dgm:prSet/>
      <dgm:spPr/>
      <dgm:t>
        <a:bodyPr/>
        <a:lstStyle/>
        <a:p>
          <a:endParaRPr lang="en-US"/>
        </a:p>
      </dgm:t>
    </dgm:pt>
    <dgm:pt modelId="{A16881AF-75D1-4F42-968C-11AF47EE3191}">
      <dgm:prSet/>
      <dgm:spPr/>
      <dgm:t>
        <a:bodyPr/>
        <a:lstStyle/>
        <a:p>
          <a:pPr rtl="0"/>
          <a:r>
            <a:rPr lang="en-US" dirty="0" err="1" smtClean="0"/>
            <a:t>Koperasi</a:t>
          </a:r>
          <a:r>
            <a:rPr lang="en-US" dirty="0" smtClean="0"/>
            <a:t> </a:t>
          </a:r>
          <a:r>
            <a:rPr lang="en-US" dirty="0" err="1" smtClean="0"/>
            <a:t>Serikat</a:t>
          </a:r>
          <a:r>
            <a:rPr lang="en-US" dirty="0" smtClean="0"/>
            <a:t> </a:t>
          </a:r>
          <a:r>
            <a:rPr lang="en-US" dirty="0" err="1" smtClean="0"/>
            <a:t>Petani</a:t>
          </a:r>
          <a:r>
            <a:rPr lang="en-US" dirty="0" smtClean="0"/>
            <a:t> Indonesia</a:t>
          </a:r>
          <a:endParaRPr lang="en-US" dirty="0"/>
        </a:p>
      </dgm:t>
    </dgm:pt>
    <dgm:pt modelId="{4654F57A-A002-4584-A1AA-B3DEF7E94479}" type="parTrans" cxnId="{64A25A85-3B10-4009-9AFF-AD7C01A4B552}">
      <dgm:prSet/>
      <dgm:spPr/>
      <dgm:t>
        <a:bodyPr/>
        <a:lstStyle/>
        <a:p>
          <a:endParaRPr lang="en-US"/>
        </a:p>
      </dgm:t>
    </dgm:pt>
    <dgm:pt modelId="{8A49AECD-F3C8-407D-8E8B-CE1BD18AD630}" type="sibTrans" cxnId="{64A25A85-3B10-4009-9AFF-AD7C01A4B552}">
      <dgm:prSet/>
      <dgm:spPr/>
      <dgm:t>
        <a:bodyPr/>
        <a:lstStyle/>
        <a:p>
          <a:endParaRPr lang="en-US"/>
        </a:p>
      </dgm:t>
    </dgm:pt>
    <dgm:pt modelId="{AD61497D-516F-4101-9302-A871BA3101B8}">
      <dgm:prSet/>
      <dgm:spPr/>
      <dgm:t>
        <a:bodyPr/>
        <a:lstStyle/>
        <a:p>
          <a:pPr rtl="0"/>
          <a:r>
            <a:rPr lang="en-US" dirty="0" err="1" smtClean="0"/>
            <a:t>Badan</a:t>
          </a:r>
          <a:r>
            <a:rPr lang="en-US" dirty="0" smtClean="0"/>
            <a:t> Usaha </a:t>
          </a:r>
          <a:r>
            <a:rPr lang="en-US" dirty="0" err="1" smtClean="0"/>
            <a:t>Milik</a:t>
          </a:r>
          <a:r>
            <a:rPr lang="en-US" dirty="0" smtClean="0"/>
            <a:t> </a:t>
          </a:r>
          <a:r>
            <a:rPr lang="en-US" dirty="0" err="1" smtClean="0"/>
            <a:t>Organisasi</a:t>
          </a:r>
          <a:r>
            <a:rPr lang="en-US" dirty="0" smtClean="0"/>
            <a:t> (</a:t>
          </a:r>
          <a:r>
            <a:rPr lang="en-US" dirty="0" err="1" smtClean="0"/>
            <a:t>di</a:t>
          </a:r>
          <a:r>
            <a:rPr lang="en-US" dirty="0" smtClean="0"/>
            <a:t> </a:t>
          </a:r>
          <a:r>
            <a:rPr lang="en-US" dirty="0" err="1" smtClean="0"/>
            <a:t>tingkat</a:t>
          </a:r>
          <a:r>
            <a:rPr lang="en-US" dirty="0" smtClean="0"/>
            <a:t> </a:t>
          </a:r>
          <a:r>
            <a:rPr lang="en-US" dirty="0" err="1" smtClean="0"/>
            <a:t>pusat</a:t>
          </a:r>
          <a:r>
            <a:rPr lang="en-US" dirty="0" smtClean="0"/>
            <a:t>)</a:t>
          </a:r>
          <a:endParaRPr lang="en-US" dirty="0"/>
        </a:p>
      </dgm:t>
    </dgm:pt>
    <dgm:pt modelId="{1252497D-421E-4517-B000-DC9579201449}" type="parTrans" cxnId="{86E5B85D-AAAA-4A06-B538-46361AF30A2E}">
      <dgm:prSet/>
      <dgm:spPr/>
      <dgm:t>
        <a:bodyPr/>
        <a:lstStyle/>
        <a:p>
          <a:endParaRPr lang="en-US"/>
        </a:p>
      </dgm:t>
    </dgm:pt>
    <dgm:pt modelId="{6131DAE8-9DA4-46F0-AE84-7A6B732C7864}" type="sibTrans" cxnId="{86E5B85D-AAAA-4A06-B538-46361AF30A2E}">
      <dgm:prSet/>
      <dgm:spPr/>
      <dgm:t>
        <a:bodyPr/>
        <a:lstStyle/>
        <a:p>
          <a:endParaRPr lang="en-US"/>
        </a:p>
      </dgm:t>
    </dgm:pt>
    <dgm:pt modelId="{5EC23C50-4A9C-4F79-9D13-E84328F473CC}" type="pres">
      <dgm:prSet presAssocID="{CE941065-C6FB-4D2C-9F41-6E43351904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2E9E86-2DA0-4F21-9BB6-B8FE34BC79E6}" type="pres">
      <dgm:prSet presAssocID="{F8626E45-CE2C-43F9-9FE3-A41B238CE10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A86DDE-1848-493A-BB95-647237827106}" type="pres">
      <dgm:prSet presAssocID="{E0BB1B3F-7CF7-4FBE-94EB-D1AF53900F41}" presName="spacer" presStyleCnt="0"/>
      <dgm:spPr/>
      <dgm:t>
        <a:bodyPr/>
        <a:lstStyle/>
        <a:p>
          <a:endParaRPr lang="en-US"/>
        </a:p>
      </dgm:t>
    </dgm:pt>
    <dgm:pt modelId="{C7E5BEF0-0ADB-4CB2-972A-5B49ACE18838}" type="pres">
      <dgm:prSet presAssocID="{9003F8D6-150B-4AEB-A88F-27EABFF0477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D37A9C-23D8-4B70-8FBF-3B19230AABB3}" type="pres">
      <dgm:prSet presAssocID="{E220F1B3-04E4-472A-B1D5-919F9AFA896A}" presName="spacer" presStyleCnt="0"/>
      <dgm:spPr/>
      <dgm:t>
        <a:bodyPr/>
        <a:lstStyle/>
        <a:p>
          <a:endParaRPr lang="en-US"/>
        </a:p>
      </dgm:t>
    </dgm:pt>
    <dgm:pt modelId="{76864DEB-AD41-43F7-9071-27DD3CECAB13}" type="pres">
      <dgm:prSet presAssocID="{F4FA825C-DBBD-4700-9468-E04B6D44655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B8DBA4-63B0-4D16-A061-735D09206DFC}" type="pres">
      <dgm:prSet presAssocID="{C129097C-CFB9-4361-8726-4A8ECD40C90C}" presName="spacer" presStyleCnt="0"/>
      <dgm:spPr/>
      <dgm:t>
        <a:bodyPr/>
        <a:lstStyle/>
        <a:p>
          <a:endParaRPr lang="en-US"/>
        </a:p>
      </dgm:t>
    </dgm:pt>
    <dgm:pt modelId="{7E754019-D450-416B-8436-431E2048AFCC}" type="pres">
      <dgm:prSet presAssocID="{A16881AF-75D1-4F42-968C-11AF47EE319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849142-9073-42D7-9CE7-B8DFE299E53A}" type="pres">
      <dgm:prSet presAssocID="{8A49AECD-F3C8-407D-8E8B-CE1BD18AD630}" presName="spacer" presStyleCnt="0"/>
      <dgm:spPr/>
      <dgm:t>
        <a:bodyPr/>
        <a:lstStyle/>
        <a:p>
          <a:endParaRPr lang="en-US"/>
        </a:p>
      </dgm:t>
    </dgm:pt>
    <dgm:pt modelId="{4F751552-8E3B-4297-B6A5-79463A64BB08}" type="pres">
      <dgm:prSet presAssocID="{AD61497D-516F-4101-9302-A871BA3101B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95C43B-111C-4648-8993-7905063CD458}" type="presOf" srcId="{CE941065-C6FB-4D2C-9F41-6E43351904D6}" destId="{5EC23C50-4A9C-4F79-9D13-E84328F473CC}" srcOrd="0" destOrd="0" presId="urn:microsoft.com/office/officeart/2005/8/layout/vList2"/>
    <dgm:cxn modelId="{42AF72BE-EB90-46F0-9337-473096A5D227}" srcId="{CE941065-C6FB-4D2C-9F41-6E43351904D6}" destId="{9003F8D6-150B-4AEB-A88F-27EABFF04779}" srcOrd="1" destOrd="0" parTransId="{9FFB93CB-E3B8-44AB-8184-614E6EB2E85D}" sibTransId="{E220F1B3-04E4-472A-B1D5-919F9AFA896A}"/>
    <dgm:cxn modelId="{D8D5C36F-176B-4D43-BD24-55F9C0B03B4A}" type="presOf" srcId="{AD61497D-516F-4101-9302-A871BA3101B8}" destId="{4F751552-8E3B-4297-B6A5-79463A64BB08}" srcOrd="0" destOrd="0" presId="urn:microsoft.com/office/officeart/2005/8/layout/vList2"/>
    <dgm:cxn modelId="{B2D81910-C566-4445-B303-624382FD04F9}" srcId="{CE941065-C6FB-4D2C-9F41-6E43351904D6}" destId="{F8626E45-CE2C-43F9-9FE3-A41B238CE101}" srcOrd="0" destOrd="0" parTransId="{A7A05663-4BE0-49CB-8B00-C22FC2E47319}" sibTransId="{E0BB1B3F-7CF7-4FBE-94EB-D1AF53900F41}"/>
    <dgm:cxn modelId="{6DA40B77-B5CF-4BA8-9737-87A77427454B}" type="presOf" srcId="{9003F8D6-150B-4AEB-A88F-27EABFF04779}" destId="{C7E5BEF0-0ADB-4CB2-972A-5B49ACE18838}" srcOrd="0" destOrd="0" presId="urn:microsoft.com/office/officeart/2005/8/layout/vList2"/>
    <dgm:cxn modelId="{5413E5FC-F317-47D6-9E40-695EF157A7FA}" type="presOf" srcId="{F4FA825C-DBBD-4700-9468-E04B6D446554}" destId="{76864DEB-AD41-43F7-9071-27DD3CECAB13}" srcOrd="0" destOrd="0" presId="urn:microsoft.com/office/officeart/2005/8/layout/vList2"/>
    <dgm:cxn modelId="{64A25A85-3B10-4009-9AFF-AD7C01A4B552}" srcId="{CE941065-C6FB-4D2C-9F41-6E43351904D6}" destId="{A16881AF-75D1-4F42-968C-11AF47EE3191}" srcOrd="3" destOrd="0" parTransId="{4654F57A-A002-4584-A1AA-B3DEF7E94479}" sibTransId="{8A49AECD-F3C8-407D-8E8B-CE1BD18AD630}"/>
    <dgm:cxn modelId="{2EB989DE-03DD-4EDD-91B4-E5841D28F5B6}" type="presOf" srcId="{A16881AF-75D1-4F42-968C-11AF47EE3191}" destId="{7E754019-D450-416B-8436-431E2048AFCC}" srcOrd="0" destOrd="0" presId="urn:microsoft.com/office/officeart/2005/8/layout/vList2"/>
    <dgm:cxn modelId="{5B91ED84-F383-4630-B88C-583EDC58947E}" type="presOf" srcId="{F8626E45-CE2C-43F9-9FE3-A41B238CE101}" destId="{322E9E86-2DA0-4F21-9BB6-B8FE34BC79E6}" srcOrd="0" destOrd="0" presId="urn:microsoft.com/office/officeart/2005/8/layout/vList2"/>
    <dgm:cxn modelId="{7FB1A574-C5EC-4AC7-9E0D-A5115BE6A1BB}" srcId="{CE941065-C6FB-4D2C-9F41-6E43351904D6}" destId="{F4FA825C-DBBD-4700-9468-E04B6D446554}" srcOrd="2" destOrd="0" parTransId="{56E7B97F-DB8B-4C45-BB3F-24FA85C570E5}" sibTransId="{C129097C-CFB9-4361-8726-4A8ECD40C90C}"/>
    <dgm:cxn modelId="{86E5B85D-AAAA-4A06-B538-46361AF30A2E}" srcId="{CE941065-C6FB-4D2C-9F41-6E43351904D6}" destId="{AD61497D-516F-4101-9302-A871BA3101B8}" srcOrd="4" destOrd="0" parTransId="{1252497D-421E-4517-B000-DC9579201449}" sibTransId="{6131DAE8-9DA4-46F0-AE84-7A6B732C7864}"/>
    <dgm:cxn modelId="{29C66BF0-F2E9-4FE0-A342-6D44DD0B3C00}" type="presParOf" srcId="{5EC23C50-4A9C-4F79-9D13-E84328F473CC}" destId="{322E9E86-2DA0-4F21-9BB6-B8FE34BC79E6}" srcOrd="0" destOrd="0" presId="urn:microsoft.com/office/officeart/2005/8/layout/vList2"/>
    <dgm:cxn modelId="{A50747FD-1D42-4855-BC46-CEF4CD7873E8}" type="presParOf" srcId="{5EC23C50-4A9C-4F79-9D13-E84328F473CC}" destId="{9AA86DDE-1848-493A-BB95-647237827106}" srcOrd="1" destOrd="0" presId="urn:microsoft.com/office/officeart/2005/8/layout/vList2"/>
    <dgm:cxn modelId="{57AFEC05-9494-4237-A2D0-1A8D1312084D}" type="presParOf" srcId="{5EC23C50-4A9C-4F79-9D13-E84328F473CC}" destId="{C7E5BEF0-0ADB-4CB2-972A-5B49ACE18838}" srcOrd="2" destOrd="0" presId="urn:microsoft.com/office/officeart/2005/8/layout/vList2"/>
    <dgm:cxn modelId="{10F61A7E-BEB4-478B-A656-165367C977FD}" type="presParOf" srcId="{5EC23C50-4A9C-4F79-9D13-E84328F473CC}" destId="{B9D37A9C-23D8-4B70-8FBF-3B19230AABB3}" srcOrd="3" destOrd="0" presId="urn:microsoft.com/office/officeart/2005/8/layout/vList2"/>
    <dgm:cxn modelId="{9A9D8B4C-9453-4B69-9FBE-84E2B92061CD}" type="presParOf" srcId="{5EC23C50-4A9C-4F79-9D13-E84328F473CC}" destId="{76864DEB-AD41-43F7-9071-27DD3CECAB13}" srcOrd="4" destOrd="0" presId="urn:microsoft.com/office/officeart/2005/8/layout/vList2"/>
    <dgm:cxn modelId="{001C4FB1-E891-4749-BE42-6431E0CCCEED}" type="presParOf" srcId="{5EC23C50-4A9C-4F79-9D13-E84328F473CC}" destId="{D6B8DBA4-63B0-4D16-A061-735D09206DFC}" srcOrd="5" destOrd="0" presId="urn:microsoft.com/office/officeart/2005/8/layout/vList2"/>
    <dgm:cxn modelId="{A07B2626-F8D8-4AF2-8CEC-3F0B6E613D8E}" type="presParOf" srcId="{5EC23C50-4A9C-4F79-9D13-E84328F473CC}" destId="{7E754019-D450-416B-8436-431E2048AFCC}" srcOrd="6" destOrd="0" presId="urn:microsoft.com/office/officeart/2005/8/layout/vList2"/>
    <dgm:cxn modelId="{6E1B6C14-D4C3-46D8-AB51-5391CF328B3A}" type="presParOf" srcId="{5EC23C50-4A9C-4F79-9D13-E84328F473CC}" destId="{E1849142-9073-42D7-9CE7-B8DFE299E53A}" srcOrd="7" destOrd="0" presId="urn:microsoft.com/office/officeart/2005/8/layout/vList2"/>
    <dgm:cxn modelId="{1498C6E8-5AB9-4B57-BE47-7D90982AB19D}" type="presParOf" srcId="{5EC23C50-4A9C-4F79-9D13-E84328F473CC}" destId="{4F751552-8E3B-4297-B6A5-79463A64BB0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1EF085-A79C-454B-A499-6F121039C0CA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5B531C1-EE71-41EF-8627-6A4DE0B948B8}">
      <dgm:prSet/>
      <dgm:spPr/>
      <dgm:t>
        <a:bodyPr/>
        <a:lstStyle/>
        <a:p>
          <a:pPr rtl="0"/>
          <a:r>
            <a:rPr lang="id-ID" b="1" smtClean="0"/>
            <a:t>Kebersamaan dibangun untuk melawan sistem</a:t>
          </a:r>
          <a:r>
            <a:rPr lang="en-US" b="1" smtClean="0"/>
            <a:t>/</a:t>
          </a:r>
          <a:r>
            <a:rPr lang="id-ID" b="1" smtClean="0"/>
            <a:t>kebijakan yang tidak memihak. </a:t>
          </a:r>
          <a:r>
            <a:rPr lang="en-US" b="1" smtClean="0"/>
            <a:t>A</a:t>
          </a:r>
          <a:r>
            <a:rPr lang="id-ID" b="1" smtClean="0"/>
            <a:t>nggota SPI berasal dari petani kecil atau tidak punya tanah. Jadi, perjuangannya adalah reklaming</a:t>
          </a:r>
          <a:r>
            <a:rPr lang="en-US" b="1" smtClean="0"/>
            <a:t>, </a:t>
          </a:r>
          <a:r>
            <a:rPr lang="id-ID" b="1" smtClean="0"/>
            <a:t>melakukan tata kelola lahan pertanian yang baik dan membangun koperasi. </a:t>
          </a:r>
          <a:endParaRPr lang="en-US" b="1" dirty="0"/>
        </a:p>
      </dgm:t>
    </dgm:pt>
    <dgm:pt modelId="{344C0C56-207D-4907-97CF-BC2F29CD948C}" type="parTrans" cxnId="{A303D2A7-BCD7-4DF2-A6FB-DAC207B0B754}">
      <dgm:prSet/>
      <dgm:spPr/>
      <dgm:t>
        <a:bodyPr/>
        <a:lstStyle/>
        <a:p>
          <a:endParaRPr lang="en-US"/>
        </a:p>
      </dgm:t>
    </dgm:pt>
    <dgm:pt modelId="{BA31A311-5061-42FF-BE08-7E03C178DE97}" type="sibTrans" cxnId="{A303D2A7-BCD7-4DF2-A6FB-DAC207B0B754}">
      <dgm:prSet/>
      <dgm:spPr/>
      <dgm:t>
        <a:bodyPr/>
        <a:lstStyle/>
        <a:p>
          <a:endParaRPr lang="en-US"/>
        </a:p>
      </dgm:t>
    </dgm:pt>
    <dgm:pt modelId="{BEAE4BF6-762D-4B36-9838-344992F7DBF8}">
      <dgm:prSet/>
      <dgm:spPr/>
      <dgm:t>
        <a:bodyPr/>
        <a:lstStyle/>
        <a:p>
          <a:pPr rtl="0"/>
          <a:r>
            <a:rPr lang="id-ID" b="1" smtClean="0"/>
            <a:t>Hasil koperasi masih hanya cukup untuk jalannya organisasi di tingkat basis.</a:t>
          </a:r>
          <a:r>
            <a:rPr lang="en-US" b="1" smtClean="0"/>
            <a:t> </a:t>
          </a:r>
          <a:r>
            <a:rPr lang="id-ID" b="1" smtClean="0"/>
            <a:t>Hasil produk anggota dipasarkan ke pasar lokal maupun pasar induk.</a:t>
          </a:r>
          <a:endParaRPr lang="en-US" b="1" dirty="0"/>
        </a:p>
      </dgm:t>
    </dgm:pt>
    <dgm:pt modelId="{FC6CA27F-9506-46C5-AD38-72DB477309BD}" type="parTrans" cxnId="{6A66FB48-91B2-4114-B38E-14DFEE5351E5}">
      <dgm:prSet/>
      <dgm:spPr/>
      <dgm:t>
        <a:bodyPr/>
        <a:lstStyle/>
        <a:p>
          <a:endParaRPr lang="en-US"/>
        </a:p>
      </dgm:t>
    </dgm:pt>
    <dgm:pt modelId="{0CF97EF7-31D2-46C2-BD2A-E461370E8B94}" type="sibTrans" cxnId="{6A66FB48-91B2-4114-B38E-14DFEE5351E5}">
      <dgm:prSet/>
      <dgm:spPr/>
      <dgm:t>
        <a:bodyPr/>
        <a:lstStyle/>
        <a:p>
          <a:endParaRPr lang="en-US"/>
        </a:p>
      </dgm:t>
    </dgm:pt>
    <dgm:pt modelId="{9575C23A-4AAC-47F6-B0A2-3DF3DEFC029E}" type="pres">
      <dgm:prSet presAssocID="{571EF085-A79C-454B-A499-6F121039C0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2CB9C3-E1C3-4481-864E-A080916F0DBD}" type="pres">
      <dgm:prSet presAssocID="{B5B531C1-EE71-41EF-8627-6A4DE0B948B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4CB79-78D0-4C63-9C8F-00E71CED982D}" type="pres">
      <dgm:prSet presAssocID="{BA31A311-5061-42FF-BE08-7E03C178DE97}" presName="spacer" presStyleCnt="0"/>
      <dgm:spPr/>
      <dgm:t>
        <a:bodyPr/>
        <a:lstStyle/>
        <a:p>
          <a:endParaRPr lang="en-US"/>
        </a:p>
      </dgm:t>
    </dgm:pt>
    <dgm:pt modelId="{4A07E130-06A4-4CE8-9375-B1215EA7FAB7}" type="pres">
      <dgm:prSet presAssocID="{BEAE4BF6-762D-4B36-9838-344992F7DBF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03D2A7-BCD7-4DF2-A6FB-DAC207B0B754}" srcId="{571EF085-A79C-454B-A499-6F121039C0CA}" destId="{B5B531C1-EE71-41EF-8627-6A4DE0B948B8}" srcOrd="0" destOrd="0" parTransId="{344C0C56-207D-4907-97CF-BC2F29CD948C}" sibTransId="{BA31A311-5061-42FF-BE08-7E03C178DE97}"/>
    <dgm:cxn modelId="{6A66FB48-91B2-4114-B38E-14DFEE5351E5}" srcId="{571EF085-A79C-454B-A499-6F121039C0CA}" destId="{BEAE4BF6-762D-4B36-9838-344992F7DBF8}" srcOrd="1" destOrd="0" parTransId="{FC6CA27F-9506-46C5-AD38-72DB477309BD}" sibTransId="{0CF97EF7-31D2-46C2-BD2A-E461370E8B94}"/>
    <dgm:cxn modelId="{CCAE1735-0AC3-48D1-B659-757A68370092}" type="presOf" srcId="{BEAE4BF6-762D-4B36-9838-344992F7DBF8}" destId="{4A07E130-06A4-4CE8-9375-B1215EA7FAB7}" srcOrd="0" destOrd="0" presId="urn:microsoft.com/office/officeart/2005/8/layout/vList2"/>
    <dgm:cxn modelId="{7F5CB308-3947-4A43-8231-D7D9D25866A5}" type="presOf" srcId="{B5B531C1-EE71-41EF-8627-6A4DE0B948B8}" destId="{C22CB9C3-E1C3-4481-864E-A080916F0DBD}" srcOrd="0" destOrd="0" presId="urn:microsoft.com/office/officeart/2005/8/layout/vList2"/>
    <dgm:cxn modelId="{2CF5C88E-28F1-42D2-984C-D95CAD2E923B}" type="presOf" srcId="{571EF085-A79C-454B-A499-6F121039C0CA}" destId="{9575C23A-4AAC-47F6-B0A2-3DF3DEFC029E}" srcOrd="0" destOrd="0" presId="urn:microsoft.com/office/officeart/2005/8/layout/vList2"/>
    <dgm:cxn modelId="{C308A28C-7E0E-4F46-ACDE-DAA871CAA6F6}" type="presParOf" srcId="{9575C23A-4AAC-47F6-B0A2-3DF3DEFC029E}" destId="{C22CB9C3-E1C3-4481-864E-A080916F0DBD}" srcOrd="0" destOrd="0" presId="urn:microsoft.com/office/officeart/2005/8/layout/vList2"/>
    <dgm:cxn modelId="{9F4A0652-7464-4990-B886-881A13BE092B}" type="presParOf" srcId="{9575C23A-4AAC-47F6-B0A2-3DF3DEFC029E}" destId="{6224CB79-78D0-4C63-9C8F-00E71CED982D}" srcOrd="1" destOrd="0" presId="urn:microsoft.com/office/officeart/2005/8/layout/vList2"/>
    <dgm:cxn modelId="{6E6A4008-08D3-4E87-9FB0-50779DAD11FC}" type="presParOf" srcId="{9575C23A-4AAC-47F6-B0A2-3DF3DEFC029E}" destId="{4A07E130-06A4-4CE8-9375-B1215EA7FAB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2726FA-BF09-4517-BEE7-D818CAFB1DB6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A8E7875-E43B-4BF0-A880-9666DC886BCE}">
      <dgm:prSet custT="1"/>
      <dgm:spPr/>
      <dgm:t>
        <a:bodyPr/>
        <a:lstStyle/>
        <a:p>
          <a:pPr rtl="0"/>
          <a:r>
            <a:rPr lang="en-US" sz="3600" smtClean="0"/>
            <a:t>S</a:t>
          </a:r>
          <a:r>
            <a:rPr lang="id-ID" sz="3600" smtClean="0"/>
            <a:t>trategi yang telah terbukti berhasil adalah menghubungkan organisasi petani lokal dengan perusahaan swasta.</a:t>
          </a:r>
          <a:endParaRPr lang="en-US" sz="3600" dirty="0"/>
        </a:p>
      </dgm:t>
    </dgm:pt>
    <dgm:pt modelId="{CAF5CA18-7AC3-4151-BBDA-40EDF965CC24}" type="parTrans" cxnId="{D65329B0-F720-4DF9-8E14-215683AB354F}">
      <dgm:prSet/>
      <dgm:spPr/>
      <dgm:t>
        <a:bodyPr/>
        <a:lstStyle/>
        <a:p>
          <a:endParaRPr lang="en-US"/>
        </a:p>
      </dgm:t>
    </dgm:pt>
    <dgm:pt modelId="{0C3E46A4-0E30-434D-8DB2-BBA035882F02}" type="sibTrans" cxnId="{D65329B0-F720-4DF9-8E14-215683AB354F}">
      <dgm:prSet/>
      <dgm:spPr/>
      <dgm:t>
        <a:bodyPr/>
        <a:lstStyle/>
        <a:p>
          <a:endParaRPr lang="en-US"/>
        </a:p>
      </dgm:t>
    </dgm:pt>
    <dgm:pt modelId="{C592EA89-EB9F-46D0-A86A-7C451B67EEE2}">
      <dgm:prSet custT="1"/>
      <dgm:spPr/>
      <dgm:t>
        <a:bodyPr/>
        <a:lstStyle/>
        <a:p>
          <a:pPr rtl="0"/>
          <a:r>
            <a:rPr lang="id-ID" sz="3600" smtClean="0"/>
            <a:t>Dengan sekolah lapangan dan kegiatan penyuluhan, petani bisa mendapatkan pengetahuan dan langsung praktek di lapangan. Belajar dari petani ke petani.</a:t>
          </a:r>
          <a:endParaRPr lang="en-US" sz="3600" dirty="0"/>
        </a:p>
      </dgm:t>
    </dgm:pt>
    <dgm:pt modelId="{0F215FA7-A528-4ACE-B35F-4AD8EBB0EB5C}" type="parTrans" cxnId="{17AA63BD-13CC-411F-A9CB-82CE4058AD6A}">
      <dgm:prSet/>
      <dgm:spPr/>
      <dgm:t>
        <a:bodyPr/>
        <a:lstStyle/>
        <a:p>
          <a:endParaRPr lang="en-US"/>
        </a:p>
      </dgm:t>
    </dgm:pt>
    <dgm:pt modelId="{E77D54F5-4B15-4D03-A1C7-169320ED2684}" type="sibTrans" cxnId="{17AA63BD-13CC-411F-A9CB-82CE4058AD6A}">
      <dgm:prSet/>
      <dgm:spPr/>
      <dgm:t>
        <a:bodyPr/>
        <a:lstStyle/>
        <a:p>
          <a:endParaRPr lang="en-US"/>
        </a:p>
      </dgm:t>
    </dgm:pt>
    <dgm:pt modelId="{8750F288-DDBC-4D64-98FE-B679F527B4B7}" type="pres">
      <dgm:prSet presAssocID="{A02726FA-BF09-4517-BEE7-D818CAFB1D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F4DBAE-961C-41BC-A9A9-80FB35AE52CD}" type="pres">
      <dgm:prSet presAssocID="{AA8E7875-E43B-4BF0-A880-9666DC886BC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959A8E-E365-44AB-BC25-27F721B71365}" type="pres">
      <dgm:prSet presAssocID="{0C3E46A4-0E30-434D-8DB2-BBA035882F02}" presName="spacer" presStyleCnt="0"/>
      <dgm:spPr/>
      <dgm:t>
        <a:bodyPr/>
        <a:lstStyle/>
        <a:p>
          <a:endParaRPr lang="en-US"/>
        </a:p>
      </dgm:t>
    </dgm:pt>
    <dgm:pt modelId="{582C48C2-7228-4C31-B670-267F6C5D7099}" type="pres">
      <dgm:prSet presAssocID="{C592EA89-EB9F-46D0-A86A-7C451B67EEE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AD3184-9C0D-4EE0-AA82-83461749874F}" type="presOf" srcId="{C592EA89-EB9F-46D0-A86A-7C451B67EEE2}" destId="{582C48C2-7228-4C31-B670-267F6C5D7099}" srcOrd="0" destOrd="0" presId="urn:microsoft.com/office/officeart/2005/8/layout/vList2"/>
    <dgm:cxn modelId="{12FB1091-55AA-4AA3-9943-FCFFD88D8F51}" type="presOf" srcId="{AA8E7875-E43B-4BF0-A880-9666DC886BCE}" destId="{05F4DBAE-961C-41BC-A9A9-80FB35AE52CD}" srcOrd="0" destOrd="0" presId="urn:microsoft.com/office/officeart/2005/8/layout/vList2"/>
    <dgm:cxn modelId="{17AA63BD-13CC-411F-A9CB-82CE4058AD6A}" srcId="{A02726FA-BF09-4517-BEE7-D818CAFB1DB6}" destId="{C592EA89-EB9F-46D0-A86A-7C451B67EEE2}" srcOrd="1" destOrd="0" parTransId="{0F215FA7-A528-4ACE-B35F-4AD8EBB0EB5C}" sibTransId="{E77D54F5-4B15-4D03-A1C7-169320ED2684}"/>
    <dgm:cxn modelId="{FDD8C61A-8558-49DD-8ABB-181FFDFA3C88}" type="presOf" srcId="{A02726FA-BF09-4517-BEE7-D818CAFB1DB6}" destId="{8750F288-DDBC-4D64-98FE-B679F527B4B7}" srcOrd="0" destOrd="0" presId="urn:microsoft.com/office/officeart/2005/8/layout/vList2"/>
    <dgm:cxn modelId="{D65329B0-F720-4DF9-8E14-215683AB354F}" srcId="{A02726FA-BF09-4517-BEE7-D818CAFB1DB6}" destId="{AA8E7875-E43B-4BF0-A880-9666DC886BCE}" srcOrd="0" destOrd="0" parTransId="{CAF5CA18-7AC3-4151-BBDA-40EDF965CC24}" sibTransId="{0C3E46A4-0E30-434D-8DB2-BBA035882F02}"/>
    <dgm:cxn modelId="{4C954373-7C6F-4A7F-A413-B5B6BBBD0643}" type="presParOf" srcId="{8750F288-DDBC-4D64-98FE-B679F527B4B7}" destId="{05F4DBAE-961C-41BC-A9A9-80FB35AE52CD}" srcOrd="0" destOrd="0" presId="urn:microsoft.com/office/officeart/2005/8/layout/vList2"/>
    <dgm:cxn modelId="{EA10A3DC-FFF2-4F94-A103-7053F0C4CF05}" type="presParOf" srcId="{8750F288-DDBC-4D64-98FE-B679F527B4B7}" destId="{9A959A8E-E365-44AB-BC25-27F721B71365}" srcOrd="1" destOrd="0" presId="urn:microsoft.com/office/officeart/2005/8/layout/vList2"/>
    <dgm:cxn modelId="{62BFE035-BDD1-4F5C-B08A-1521B35655A0}" type="presParOf" srcId="{8750F288-DDBC-4D64-98FE-B679F527B4B7}" destId="{582C48C2-7228-4C31-B670-267F6C5D709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8BA49-F753-4454-BA94-1C2CD2556487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89D55-CBB8-4426-82DE-400E4FDCFD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03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D6A1EAC-09D9-41E2-B56F-E7F6860939C7}" type="slidenum">
              <a:rPr lang="id-ID" smtClean="0">
                <a:latin typeface="Showcard Gothic"/>
              </a:rPr>
              <a:pPr>
                <a:defRPr/>
              </a:pPr>
              <a:t>1</a:t>
            </a:fld>
            <a:endParaRPr lang="id-ID" smtClean="0">
              <a:latin typeface="Showcard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07985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2A3C3-6ABD-425D-A323-91CE13A80A72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1421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CB236F0-D4C7-430F-AB8B-7341E822654B}" type="slidenum">
              <a:rPr lang="id-ID" smtClean="0">
                <a:latin typeface="Showcard Gothic"/>
              </a:rPr>
              <a:pPr>
                <a:defRPr/>
              </a:pPr>
              <a:t>5</a:t>
            </a:fld>
            <a:endParaRPr lang="id-ID" smtClean="0">
              <a:latin typeface="Showcard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93738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584DB13-BE09-4742-987F-753C9E8240EC}" type="slidenum">
              <a:rPr lang="id-ID" smtClean="0">
                <a:latin typeface="Showcard Gothic"/>
              </a:rPr>
              <a:pPr>
                <a:defRPr/>
              </a:pPr>
              <a:t>6</a:t>
            </a:fld>
            <a:endParaRPr lang="id-ID" smtClean="0">
              <a:latin typeface="Showcard Gothic"/>
            </a:endParaRPr>
          </a:p>
        </p:txBody>
      </p:sp>
    </p:spTree>
    <p:extLst>
      <p:ext uri="{BB962C8B-B14F-4D97-AF65-F5344CB8AC3E}">
        <p14:creationId xmlns:p14="http://schemas.microsoft.com/office/powerpoint/2010/main" val="65658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738D-B6E7-4A80-B4CD-DFBE59285FC3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AD6-FBA2-403E-96C2-6A9B71283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738D-B6E7-4A80-B4CD-DFBE59285FC3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AD6-FBA2-403E-96C2-6A9B71283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738D-B6E7-4A80-B4CD-DFBE59285FC3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AD6-FBA2-403E-96C2-6A9B71283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738D-B6E7-4A80-B4CD-DFBE59285FC3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AD6-FBA2-403E-96C2-6A9B71283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738D-B6E7-4A80-B4CD-DFBE59285FC3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AD6-FBA2-403E-96C2-6A9B71283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738D-B6E7-4A80-B4CD-DFBE59285FC3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AD6-FBA2-403E-96C2-6A9B71283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738D-B6E7-4A80-B4CD-DFBE59285FC3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AD6-FBA2-403E-96C2-6A9B71283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738D-B6E7-4A80-B4CD-DFBE59285FC3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AD6-FBA2-403E-96C2-6A9B71283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738D-B6E7-4A80-B4CD-DFBE59285FC3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AD6-FBA2-403E-96C2-6A9B71283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738D-B6E7-4A80-B4CD-DFBE59285FC3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AD6-FBA2-403E-96C2-6A9B71283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738D-B6E7-4A80-B4CD-DFBE59285FC3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E2AD6-FBA2-403E-96C2-6A9B71283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F738D-B6E7-4A80-B4CD-DFBE59285FC3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E2AD6-FBA2-403E-96C2-6A9B71283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83"/>
          <p:cNvSpPr>
            <a:spLocks noGrp="1"/>
          </p:cNvSpPr>
          <p:nvPr>
            <p:ph type="title" idx="4294967295"/>
          </p:nvPr>
        </p:nvSpPr>
        <p:spPr>
          <a:xfrm>
            <a:off x="-1336431" y="-457200"/>
            <a:ext cx="2356338" cy="914400"/>
          </a:xfrm>
        </p:spPr>
        <p:txBody>
          <a:bodyPr/>
          <a:lstStyle/>
          <a:p>
            <a:r>
              <a:rPr lang="en-US" sz="200" smtClean="0"/>
              <a:t>COVER</a:t>
            </a:r>
          </a:p>
        </p:txBody>
      </p:sp>
      <p:sp>
        <p:nvSpPr>
          <p:cNvPr id="28679" name="Rectangle 18"/>
          <p:cNvSpPr>
            <a:spLocks noChangeArrowheads="1"/>
          </p:cNvSpPr>
          <p:nvPr/>
        </p:nvSpPr>
        <p:spPr bwMode="auto">
          <a:xfrm>
            <a:off x="926123" y="1519314"/>
            <a:ext cx="7268308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4000" smtClean="0">
                <a:latin typeface="Arial Black" pitchFamily="34" charset="0"/>
              </a:rPr>
              <a:t>MAPPING STUDY REPORT</a:t>
            </a:r>
            <a:endParaRPr lang="en-US" sz="4000" dirty="0" smtClean="0">
              <a:latin typeface="Arial Black" pitchFamily="34" charset="0"/>
            </a:endParaRPr>
          </a:p>
          <a:p>
            <a:pPr algn="ctr" eaLnBrk="0" hangingPunct="0"/>
            <a:endParaRPr lang="en-US" dirty="0" smtClean="0">
              <a:latin typeface="Arial Black" pitchFamily="34" charset="0"/>
            </a:endParaRPr>
          </a:p>
          <a:p>
            <a:pPr algn="ctr" eaLnBrk="0" hangingPunct="0"/>
            <a:r>
              <a:rPr lang="en-US" sz="2000" dirty="0" err="1" smtClean="0">
                <a:latin typeface="Arial Black" pitchFamily="34" charset="0"/>
              </a:rPr>
              <a:t>Disampaikan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>
                <a:latin typeface="Arial Black" pitchFamily="34" charset="0"/>
              </a:rPr>
              <a:t>d</a:t>
            </a:r>
            <a:r>
              <a:rPr lang="en-US" sz="2000" dirty="0" err="1" smtClean="0">
                <a:latin typeface="Arial Black" pitchFamily="34" charset="0"/>
              </a:rPr>
              <a:t>alam</a:t>
            </a:r>
            <a:endParaRPr lang="en-US" sz="2000" dirty="0" smtClean="0">
              <a:latin typeface="Arial Black" pitchFamily="34" charset="0"/>
            </a:endParaRPr>
          </a:p>
          <a:p>
            <a:pPr algn="ctr" eaLnBrk="0" hangingPunct="0"/>
            <a:r>
              <a:rPr lang="en-US" dirty="0" smtClean="0">
                <a:latin typeface="Arial Black" pitchFamily="34" charset="0"/>
              </a:rPr>
              <a:t>LOKAKARYA NASIONAL</a:t>
            </a:r>
          </a:p>
          <a:p>
            <a:pPr algn="ctr"/>
            <a:r>
              <a:rPr lang="id-ID" b="1" dirty="0">
                <a:latin typeface="Agency FB" pitchFamily="34" charset="0"/>
              </a:rPr>
              <a:t>Belajar dari Pengalaman Memperkuat Kewirausahaan Petani Kecil </a:t>
            </a:r>
            <a:r>
              <a:rPr lang="id-ID" b="1" dirty="0" smtClean="0">
                <a:latin typeface="Agency FB" pitchFamily="34" charset="0"/>
              </a:rPr>
              <a:t>melalui </a:t>
            </a:r>
            <a:r>
              <a:rPr lang="id-ID" b="1" dirty="0">
                <a:latin typeface="Agency FB" pitchFamily="34" charset="0"/>
              </a:rPr>
              <a:t>Pengetahuan dan Inovasi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28680" name="Rectangle 19"/>
          <p:cNvSpPr>
            <a:spLocks noChangeArrowheads="1"/>
          </p:cNvSpPr>
          <p:nvPr/>
        </p:nvSpPr>
        <p:spPr bwMode="auto">
          <a:xfrm>
            <a:off x="2649415" y="5283203"/>
            <a:ext cx="38146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dirty="0" err="1" smtClean="0">
                <a:latin typeface="Rockwell" pitchFamily="18" charset="0"/>
                <a:cs typeface="Times New Roman" pitchFamily="18" charset="0"/>
              </a:rPr>
              <a:t>Athik</a:t>
            </a:r>
            <a:r>
              <a:rPr lang="en-US" sz="2400" b="1" dirty="0" smtClean="0">
                <a:latin typeface="Rockwell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Rockwell" pitchFamily="18" charset="0"/>
                <a:cs typeface="Times New Roman" pitchFamily="18" charset="0"/>
              </a:rPr>
              <a:t>Hidayatul</a:t>
            </a:r>
            <a:r>
              <a:rPr lang="en-US" sz="2400" b="1" dirty="0" smtClean="0">
                <a:latin typeface="Rockwell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Rockwell" pitchFamily="18" charset="0"/>
                <a:cs typeface="Times New Roman" pitchFamily="18" charset="0"/>
              </a:rPr>
              <a:t>Ummah</a:t>
            </a:r>
            <a:endParaRPr lang="en-US" sz="2400" dirty="0">
              <a:latin typeface="Rockwell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234953"/>
            <a:ext cx="9144000" cy="874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 algn="ctr"/>
            <a:r>
              <a:rPr lang="en-US" sz="4400" b="1" dirty="0" smtClean="0">
                <a:latin typeface="Franklin Gothic Heavy" pitchFamily="34" charset="0"/>
              </a:rPr>
              <a:t>Lesson    Learnt</a:t>
            </a:r>
            <a:endParaRPr lang="en-US" sz="4400" dirty="0">
              <a:latin typeface="Franklin Gothic Heavy" pitchFamily="34" charset="0"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143000"/>
            <a:ext cx="8319307" cy="3505201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71500" lvl="0" indent="-571500" fontAlgn="auto">
              <a:spcBef>
                <a:spcPts val="700"/>
              </a:spcBef>
              <a:spcAft>
                <a:spcPts val="0"/>
              </a:spcAft>
              <a:buSzPct val="80000"/>
              <a:buFont typeface="Wingdings" pitchFamily="2" charset="2"/>
              <a:buChar char="v"/>
            </a:pPr>
            <a:r>
              <a:rPr lang="en-US" sz="3200" dirty="0" err="1" smtClean="0">
                <a:latin typeface="Arial Narrow" pitchFamily="34" charset="0"/>
              </a:rPr>
              <a:t>Kelompok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tani</a:t>
            </a:r>
            <a:r>
              <a:rPr lang="en-US" sz="3200" dirty="0">
                <a:latin typeface="Arial Narrow" pitchFamily="34" charset="0"/>
              </a:rPr>
              <a:t> yang paling </a:t>
            </a:r>
            <a:r>
              <a:rPr lang="en-US" sz="3200" dirty="0" err="1">
                <a:latin typeface="Arial Narrow" pitchFamily="34" charset="0"/>
              </a:rPr>
              <a:t>berhasil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adalah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di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Marsudi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Mulyo</a:t>
            </a:r>
            <a:r>
              <a:rPr lang="en-US" sz="3200" dirty="0">
                <a:latin typeface="Arial Narrow" pitchFamily="34" charset="0"/>
              </a:rPr>
              <a:t> (</a:t>
            </a:r>
            <a:r>
              <a:rPr lang="en-US" sz="3200" dirty="0" err="1">
                <a:latin typeface="Arial Narrow" pitchFamily="34" charset="0"/>
              </a:rPr>
              <a:t>Gapoktan</a:t>
            </a:r>
            <a:r>
              <a:rPr lang="en-US" sz="3200" dirty="0">
                <a:latin typeface="Arial Narrow" pitchFamily="34" charset="0"/>
              </a:rPr>
              <a:t>) </a:t>
            </a:r>
            <a:r>
              <a:rPr lang="en-US" sz="3200" dirty="0" err="1">
                <a:latin typeface="Arial Narrow" pitchFamily="34" charset="0"/>
              </a:rPr>
              <a:t>dan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Istiqomah</a:t>
            </a:r>
            <a:r>
              <a:rPr lang="en-US" sz="3200" dirty="0" smtClean="0">
                <a:latin typeface="Arial Narrow" pitchFamily="34" charset="0"/>
              </a:rPr>
              <a:t>; </a:t>
            </a:r>
            <a:r>
              <a:rPr lang="en-US" sz="3200" dirty="0" err="1" smtClean="0">
                <a:latin typeface="Arial Narrow" pitchFamily="34" charset="0"/>
              </a:rPr>
              <a:t>mengembalikan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dana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bergulir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sesuai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dengan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MoU</a:t>
            </a:r>
            <a:r>
              <a:rPr lang="en-US" sz="3200" dirty="0">
                <a:latin typeface="Arial Narrow" pitchFamily="34" charset="0"/>
              </a:rPr>
              <a:t>. Hal </a:t>
            </a:r>
            <a:r>
              <a:rPr lang="en-US" sz="3200" dirty="0" err="1">
                <a:latin typeface="Arial Narrow" pitchFamily="34" charset="0"/>
              </a:rPr>
              <a:t>itu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karena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pengoragnisasiannya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kuat</a:t>
            </a:r>
            <a:r>
              <a:rPr lang="en-US" sz="3200" dirty="0" smtClean="0">
                <a:latin typeface="Arial Narrow" pitchFamily="34" charset="0"/>
              </a:rPr>
              <a:t>.</a:t>
            </a:r>
          </a:p>
          <a:p>
            <a:pPr marL="571500" lvl="0" indent="-571500" fontAlgn="auto">
              <a:spcBef>
                <a:spcPts val="700"/>
              </a:spcBef>
              <a:spcAft>
                <a:spcPts val="0"/>
              </a:spcAft>
              <a:buSzPct val="80000"/>
              <a:buFont typeface="Wingdings" pitchFamily="2" charset="2"/>
              <a:buChar char="v"/>
            </a:pPr>
            <a:r>
              <a:rPr lang="en-US" sz="3200" dirty="0" smtClean="0">
                <a:latin typeface="Arial Narrow" pitchFamily="34" charset="0"/>
              </a:rPr>
              <a:t>Dana </a:t>
            </a:r>
            <a:r>
              <a:rPr lang="en-US" sz="3200" dirty="0" err="1">
                <a:latin typeface="Arial Narrow" pitchFamily="34" charset="0"/>
              </a:rPr>
              <a:t>harus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dikelola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secara</a:t>
            </a:r>
            <a:r>
              <a:rPr lang="en-US" sz="3200" dirty="0">
                <a:latin typeface="Arial Narrow" pitchFamily="34" charset="0"/>
              </a:rPr>
              <a:t> professional. </a:t>
            </a:r>
            <a:r>
              <a:rPr lang="en-US" sz="3200" dirty="0" err="1">
                <a:latin typeface="Arial Narrow" pitchFamily="34" charset="0"/>
              </a:rPr>
              <a:t>Karena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selama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ini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dana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bergulir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belum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dilaksanakan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dengan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profesional</a:t>
            </a:r>
            <a:r>
              <a:rPr lang="en-US" sz="3200" dirty="0">
                <a:latin typeface="Arial Narrow" pitchFamily="34" charset="0"/>
              </a:rPr>
              <a:t>, </a:t>
            </a:r>
            <a:r>
              <a:rPr lang="en-US" sz="3200" dirty="0" err="1">
                <a:latin typeface="Arial Narrow" pitchFamily="34" charset="0"/>
              </a:rPr>
              <a:t>masih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ada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proses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negosiasi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ketika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kelompok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tani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tidak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mengembalikan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dana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tepat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waktu</a:t>
            </a:r>
            <a:r>
              <a:rPr lang="en-US" sz="3200" dirty="0" smtClean="0">
                <a:latin typeface="Arial Narrow" pitchFamily="34" charset="0"/>
              </a:rPr>
              <a:t>.</a:t>
            </a:r>
          </a:p>
          <a:p>
            <a:pPr marL="571500" lvl="0" indent="-571500" fontAlgn="auto">
              <a:spcBef>
                <a:spcPts val="700"/>
              </a:spcBef>
              <a:spcAft>
                <a:spcPts val="0"/>
              </a:spcAft>
              <a:buSzPct val="80000"/>
              <a:buFont typeface="Wingdings" pitchFamily="2" charset="2"/>
              <a:buChar char="v"/>
            </a:pPr>
            <a:r>
              <a:rPr lang="en-US" sz="3200" dirty="0" smtClean="0">
                <a:latin typeface="Arial Narrow" pitchFamily="34" charset="0"/>
              </a:rPr>
              <a:t>K</a:t>
            </a:r>
            <a:r>
              <a:rPr lang="id-ID" sz="3200" dirty="0" smtClean="0">
                <a:latin typeface="Arial Narrow" pitchFamily="34" charset="0"/>
              </a:rPr>
              <a:t>omunikasi </a:t>
            </a:r>
            <a:r>
              <a:rPr lang="id-ID" sz="3200" dirty="0">
                <a:latin typeface="Arial Narrow" pitchFamily="34" charset="0"/>
              </a:rPr>
              <a:t>intensif terkait dengan laporan tentang pengembangan dan </a:t>
            </a:r>
            <a:r>
              <a:rPr lang="id-ID" sz="3200" dirty="0" smtClean="0">
                <a:latin typeface="Arial Narrow" pitchFamily="34" charset="0"/>
              </a:rPr>
              <a:t>penyelesaian</a:t>
            </a:r>
            <a:r>
              <a:rPr lang="en-US" sz="3200" dirty="0" smtClean="0">
                <a:latin typeface="Arial Narrow" pitchFamily="34" charset="0"/>
              </a:rPr>
              <a:t>.</a:t>
            </a:r>
            <a:endParaRPr lang="en-US" sz="3200" dirty="0" smtClean="0">
              <a:latin typeface="Arial Narrow" pitchFamily="34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7492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d-ID" sz="3200" b="1" dirty="0"/>
              <a:t>WAMTI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id-ID" sz="3200" b="1" dirty="0"/>
              <a:t>(WAHANA MASYARAKAT TANI </a:t>
            </a:r>
            <a:r>
              <a:rPr lang="en-US" sz="3200" b="1" dirty="0" smtClean="0"/>
              <a:t>&amp;</a:t>
            </a:r>
            <a:r>
              <a:rPr lang="id-ID" sz="3200" b="1" dirty="0" smtClean="0"/>
              <a:t> </a:t>
            </a:r>
            <a:r>
              <a:rPr lang="id-ID" sz="3200" b="1" dirty="0"/>
              <a:t>NELAYAN INDONESIA)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agar </a:t>
            </a:r>
            <a:r>
              <a:rPr lang="id-ID" dirty="0"/>
              <a:t>dipedesaan berkembang usaha bersama warga desa dalam mengolah hasil produksi pedesaannya, sehingga dapat meningkatkan pendapatan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id-ID" dirty="0" smtClean="0"/>
              <a:t>masyarakat </a:t>
            </a:r>
            <a:r>
              <a:rPr lang="id-ID" dirty="0"/>
              <a:t>desa terutama rumah tangga petani </a:t>
            </a:r>
            <a:r>
              <a:rPr lang="id-ID" dirty="0" smtClean="0"/>
              <a:t>kecil.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866680"/>
            <a:ext cx="3352800" cy="46910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5400" b="1" dirty="0" smtClean="0">
                <a:latin typeface="Arial Black" pitchFamily="34" charset="0"/>
              </a:rPr>
              <a:t>UPED</a:t>
            </a:r>
          </a:p>
          <a:p>
            <a:r>
              <a:rPr lang="en-US" sz="5400" dirty="0" smtClean="0">
                <a:latin typeface="Arial Narrow" pitchFamily="34" charset="0"/>
              </a:rPr>
              <a:t>USAHA PEDESAAN</a:t>
            </a:r>
            <a:endParaRPr lang="en-US" sz="5400" dirty="0">
              <a:latin typeface="Arial Narrow" pitchFamily="34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b="1" dirty="0" smtClean="0"/>
              <a:t>Challenges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7525" indent="-517525">
              <a:buFont typeface="Wingdings" pitchFamily="2" charset="2"/>
              <a:buChar char="§"/>
            </a:pPr>
            <a:r>
              <a:rPr lang="en-US" sz="4400" dirty="0" err="1" smtClean="0"/>
              <a:t>Petani</a:t>
            </a:r>
            <a:r>
              <a:rPr lang="en-US" sz="4400" dirty="0" smtClean="0"/>
              <a:t> </a:t>
            </a:r>
            <a:r>
              <a:rPr lang="en-US" sz="4400" dirty="0" err="1" smtClean="0"/>
              <a:t>sulit</a:t>
            </a:r>
            <a:r>
              <a:rPr lang="en-US" sz="4400" dirty="0" smtClean="0"/>
              <a:t> </a:t>
            </a:r>
            <a:r>
              <a:rPr lang="en-US" sz="4400" dirty="0" err="1" smtClean="0"/>
              <a:t>bergerak</a:t>
            </a:r>
            <a:r>
              <a:rPr lang="en-US" sz="4400" dirty="0" smtClean="0"/>
              <a:t> </a:t>
            </a:r>
            <a:r>
              <a:rPr lang="en-US" sz="4400" dirty="0" err="1" smtClean="0"/>
              <a:t>menggunakan</a:t>
            </a:r>
            <a:r>
              <a:rPr lang="en-US" sz="4400" dirty="0" smtClean="0"/>
              <a:t> </a:t>
            </a:r>
            <a:r>
              <a:rPr lang="en-US" sz="4400" dirty="0" err="1" smtClean="0"/>
              <a:t>metode</a:t>
            </a:r>
            <a:r>
              <a:rPr lang="en-US" sz="4400" dirty="0" smtClean="0"/>
              <a:t> </a:t>
            </a:r>
            <a:r>
              <a:rPr lang="en-US" sz="4400" dirty="0" err="1" smtClean="0"/>
              <a:t>atau</a:t>
            </a:r>
            <a:r>
              <a:rPr lang="en-US" sz="4400" dirty="0" smtClean="0"/>
              <a:t> </a:t>
            </a:r>
            <a:r>
              <a:rPr lang="en-US" sz="4400" dirty="0" err="1" smtClean="0"/>
              <a:t>pendekatan</a:t>
            </a:r>
            <a:r>
              <a:rPr lang="en-US" sz="4400" dirty="0" smtClean="0"/>
              <a:t> </a:t>
            </a:r>
            <a:r>
              <a:rPr lang="en-US" sz="4400" dirty="0" err="1" smtClean="0"/>
              <a:t>baru</a:t>
            </a:r>
            <a:r>
              <a:rPr lang="en-US" sz="4400" dirty="0" smtClean="0"/>
              <a:t> </a:t>
            </a:r>
            <a:r>
              <a:rPr lang="en-US" sz="4400" dirty="0" err="1" smtClean="0"/>
              <a:t>sebelum</a:t>
            </a:r>
            <a:r>
              <a:rPr lang="en-US" sz="4400" dirty="0" smtClean="0"/>
              <a:t> </a:t>
            </a:r>
            <a:r>
              <a:rPr lang="en-US" sz="4400" dirty="0" err="1" smtClean="0"/>
              <a:t>melihat</a:t>
            </a:r>
            <a:r>
              <a:rPr lang="en-US" sz="4400" dirty="0" smtClean="0"/>
              <a:t> </a:t>
            </a:r>
            <a:r>
              <a:rPr lang="en-US" sz="4400" dirty="0" err="1" smtClean="0"/>
              <a:t>hasilnya</a:t>
            </a:r>
            <a:r>
              <a:rPr lang="en-US" sz="4400" dirty="0" smtClean="0"/>
              <a:t>.</a:t>
            </a:r>
            <a:endParaRPr lang="en-US" sz="4400" dirty="0"/>
          </a:p>
          <a:p>
            <a:pPr marL="517525" indent="-517525">
              <a:buFont typeface="Wingdings" pitchFamily="2" charset="2"/>
              <a:buChar char="§"/>
            </a:pPr>
            <a:r>
              <a:rPr lang="en-US" sz="4400" dirty="0" err="1" smtClean="0"/>
              <a:t>Pembentukan</a:t>
            </a:r>
            <a:r>
              <a:rPr lang="en-US" sz="4400" dirty="0" smtClean="0"/>
              <a:t> </a:t>
            </a:r>
            <a:r>
              <a:rPr lang="en-US" sz="4400" dirty="0" err="1" smtClean="0"/>
              <a:t>kelompok</a:t>
            </a:r>
            <a:r>
              <a:rPr lang="en-US" sz="4400" dirty="0" smtClean="0"/>
              <a:t> </a:t>
            </a:r>
            <a:r>
              <a:rPr lang="en-US" sz="4400" dirty="0" err="1" smtClean="0"/>
              <a:t>pada</a:t>
            </a:r>
            <a:r>
              <a:rPr lang="en-US" sz="4400" dirty="0" smtClean="0"/>
              <a:t> </a:t>
            </a:r>
            <a:r>
              <a:rPr lang="en-US" sz="4400" dirty="0" err="1" smtClean="0"/>
              <a:t>masyarakat</a:t>
            </a:r>
            <a:r>
              <a:rPr lang="en-US" sz="4400" dirty="0" smtClean="0"/>
              <a:t> yang </a:t>
            </a:r>
            <a:r>
              <a:rPr lang="en-US" sz="4400" dirty="0" err="1" smtClean="0"/>
              <a:t>individualistik</a:t>
            </a:r>
            <a:endParaRPr lang="en-US" sz="4400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of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tani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endParaRPr lang="en-US" dirty="0" smtClean="0"/>
          </a:p>
          <a:p>
            <a:r>
              <a:rPr lang="en-US" dirty="0" err="1" smtClean="0"/>
              <a:t>Soliditas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Learnt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d-ID" dirty="0" smtClean="0"/>
              <a:t>Pemberdayaan petani dapat dilakukan dengan memperkuat organisasi petani untuk membangun usaha pedesaan</a:t>
            </a:r>
            <a:r>
              <a:rPr lang="en-US" dirty="0" smtClean="0"/>
              <a:t>. P</a:t>
            </a:r>
            <a:r>
              <a:rPr lang="id-ID" dirty="0" smtClean="0"/>
              <a:t>emerintah dapat menjadi mitra</a:t>
            </a:r>
            <a:r>
              <a:rPr lang="en-US" dirty="0" smtClean="0"/>
              <a:t>.</a:t>
            </a:r>
          </a:p>
          <a:p>
            <a:r>
              <a:rPr lang="en-US" dirty="0" smtClean="0"/>
              <a:t>K</a:t>
            </a:r>
            <a:r>
              <a:rPr lang="id-ID" dirty="0" smtClean="0"/>
              <a:t>egiatan bersama dalam kelompok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id-ID" dirty="0" smtClean="0"/>
              <a:t> dianggap penting oleh beberapa anggota. </a:t>
            </a:r>
            <a:r>
              <a:rPr lang="en-US" dirty="0" smtClean="0"/>
              <a:t>M</a:t>
            </a:r>
            <a:r>
              <a:rPr lang="id-ID" dirty="0" smtClean="0"/>
              <a:t>ereka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id-ID" dirty="0" smtClean="0"/>
              <a:t> </a:t>
            </a:r>
            <a:r>
              <a:rPr lang="en-US" dirty="0" err="1" smtClean="0"/>
              <a:t>bagaimana</a:t>
            </a:r>
            <a:r>
              <a:rPr lang="id-ID" dirty="0" smtClean="0"/>
              <a:t> budidaya berhasil, mendapatkan modal, dan memasarkannya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900" b="1" dirty="0" smtClean="0">
                <a:latin typeface="Rockwell Extra Bold" pitchFamily="18" charset="0"/>
              </a:rPr>
              <a:t>SPI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Serikat</a:t>
            </a:r>
            <a:r>
              <a:rPr lang="en-US" b="1" dirty="0" smtClean="0"/>
              <a:t> </a:t>
            </a:r>
            <a:r>
              <a:rPr lang="en-US" b="1" dirty="0" err="1" smtClean="0"/>
              <a:t>Petani</a:t>
            </a:r>
            <a:r>
              <a:rPr lang="en-US" b="1" dirty="0" smtClean="0"/>
              <a:t> Indonesia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800" b="1" dirty="0" smtClean="0">
                <a:solidFill>
                  <a:srgbClr val="1D5709"/>
                </a:solidFill>
              </a:rPr>
              <a:t>Challenges</a:t>
            </a:r>
            <a:endParaRPr lang="en-US" sz="8800" b="1" dirty="0">
              <a:solidFill>
                <a:srgbClr val="1D570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884" y="1180064"/>
            <a:ext cx="8686800" cy="5406083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68325" lvl="1" indent="-519113">
              <a:buFont typeface="Wingdings" pitchFamily="2" charset="2"/>
              <a:buChar char="v"/>
            </a:pPr>
            <a:r>
              <a:rPr lang="id-ID" sz="3600" b="1" dirty="0">
                <a:solidFill>
                  <a:srgbClr val="1D5709"/>
                </a:solidFill>
              </a:rPr>
              <a:t>Kesadaran dan kesabaran anggota untuk membangun bisnis ekonomi kurang, karena perputaran bisnis </a:t>
            </a:r>
            <a:r>
              <a:rPr lang="id-ID" sz="3600" b="1" dirty="0" smtClean="0">
                <a:solidFill>
                  <a:srgbClr val="1D5709"/>
                </a:solidFill>
              </a:rPr>
              <a:t>cukup cepat.</a:t>
            </a:r>
            <a:endParaRPr lang="en-US" sz="3600" b="1" dirty="0" smtClean="0">
              <a:solidFill>
                <a:srgbClr val="1D5709"/>
              </a:solidFill>
            </a:endParaRPr>
          </a:p>
          <a:p>
            <a:pPr marL="568325" lvl="1" indent="-519113">
              <a:buFont typeface="Wingdings" pitchFamily="2" charset="2"/>
              <a:buChar char="v"/>
            </a:pPr>
            <a:r>
              <a:rPr lang="id-ID" sz="3600" b="1" dirty="0" smtClean="0">
                <a:solidFill>
                  <a:srgbClr val="1D5709"/>
                </a:solidFill>
              </a:rPr>
              <a:t>Modal</a:t>
            </a:r>
            <a:r>
              <a:rPr lang="id-ID" sz="3600" b="1" dirty="0">
                <a:solidFill>
                  <a:srgbClr val="1D5709"/>
                </a:solidFill>
              </a:rPr>
              <a:t>. sementara ini anggota hanya mengandalkan iuran dan simpanan anggota, sehingga yang diperoleh tidak besar. Modal dari luar hanya bersifat membantu dan menambah </a:t>
            </a:r>
            <a:r>
              <a:rPr lang="id-ID" sz="3600" b="1" dirty="0" smtClean="0">
                <a:solidFill>
                  <a:srgbClr val="1D5709"/>
                </a:solidFill>
              </a:rPr>
              <a:t>modal.</a:t>
            </a:r>
            <a:endParaRPr lang="en-US" sz="3600" b="1" dirty="0" smtClean="0">
              <a:solidFill>
                <a:srgbClr val="1D5709"/>
              </a:solidFill>
            </a:endParaRPr>
          </a:p>
          <a:p>
            <a:pPr marL="568325" lvl="1" indent="-519113">
              <a:buFont typeface="Wingdings" pitchFamily="2" charset="2"/>
              <a:buChar char="v"/>
            </a:pPr>
            <a:r>
              <a:rPr lang="id-ID" sz="3600" b="1" dirty="0" smtClean="0">
                <a:solidFill>
                  <a:srgbClr val="1D5709"/>
                </a:solidFill>
              </a:rPr>
              <a:t>Asistensi </a:t>
            </a:r>
            <a:r>
              <a:rPr lang="id-ID" sz="3600" b="1" dirty="0">
                <a:solidFill>
                  <a:srgbClr val="1D5709"/>
                </a:solidFill>
              </a:rPr>
              <a:t>yang kurang intens</a:t>
            </a:r>
            <a:endParaRPr lang="en-US" sz="3600" b="1" dirty="0">
              <a:solidFill>
                <a:srgbClr val="1D570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6600" b="1" dirty="0" smtClean="0">
                <a:latin typeface="Franklin Gothic Heavy" pitchFamily="34" charset="0"/>
              </a:rPr>
              <a:t>Key of Success</a:t>
            </a:r>
            <a:endParaRPr lang="en-US" sz="6600" b="1" dirty="0">
              <a:latin typeface="Franklin Gothic Heavy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750" y="1600203"/>
            <a:ext cx="8870250" cy="4525963"/>
          </a:xfrm>
        </p:spPr>
        <p:txBody>
          <a:bodyPr>
            <a:normAutofit lnSpcReduction="10000"/>
          </a:bodyPr>
          <a:lstStyle/>
          <a:p>
            <a:pPr marL="568325" lvl="0" indent="-519113">
              <a:buFont typeface="Wingdings" pitchFamily="2" charset="2"/>
              <a:buChar char="ü"/>
            </a:pPr>
            <a:r>
              <a:rPr lang="en-US" sz="3600" dirty="0" err="1" smtClean="0"/>
              <a:t>Petani</a:t>
            </a:r>
            <a:r>
              <a:rPr lang="id-ID" sz="3600" dirty="0" smtClean="0"/>
              <a:t> </a:t>
            </a:r>
            <a:r>
              <a:rPr lang="id-ID" sz="3600" dirty="0"/>
              <a:t>yang berhasil melakukan usahanya adalah mereka yang intens melakukan komunikasi dan kordinasi. Rapat dilakukan secara </a:t>
            </a:r>
            <a:r>
              <a:rPr lang="id-ID" sz="3600" dirty="0" smtClean="0"/>
              <a:t>intens</a:t>
            </a:r>
            <a:r>
              <a:rPr lang="en-US" sz="3600" dirty="0" smtClean="0"/>
              <a:t>, p</a:t>
            </a:r>
            <a:r>
              <a:rPr lang="id-ID" sz="3600" dirty="0" smtClean="0"/>
              <a:t>endidikan </a:t>
            </a:r>
            <a:r>
              <a:rPr lang="en-US" sz="3600" dirty="0" smtClean="0"/>
              <a:t>&amp; </a:t>
            </a:r>
            <a:r>
              <a:rPr lang="en-US" sz="3600" dirty="0" err="1" smtClean="0"/>
              <a:t>pelatihan</a:t>
            </a:r>
            <a:r>
              <a:rPr lang="en-US" sz="3600" dirty="0" smtClean="0"/>
              <a:t> </a:t>
            </a:r>
            <a:r>
              <a:rPr lang="en-US" sz="3600" dirty="0" err="1" smtClean="0"/>
              <a:t>juga</a:t>
            </a:r>
            <a:r>
              <a:rPr lang="en-US" sz="3600" dirty="0" smtClean="0"/>
              <a:t> </a:t>
            </a:r>
            <a:r>
              <a:rPr lang="id-ID" sz="3600" dirty="0" smtClean="0"/>
              <a:t>berjalan</a:t>
            </a:r>
            <a:r>
              <a:rPr lang="id-ID" sz="3600" dirty="0"/>
              <a:t>.</a:t>
            </a:r>
            <a:endParaRPr lang="en-US" sz="3600" dirty="0"/>
          </a:p>
          <a:p>
            <a:pPr marL="568325" lvl="0" indent="-519113">
              <a:buFont typeface="Wingdings" pitchFamily="2" charset="2"/>
              <a:buChar char="ü"/>
            </a:pPr>
            <a:r>
              <a:rPr lang="id-ID" sz="3600" dirty="0"/>
              <a:t>Adanya iuran yang rutin sebagai penambahan modal.</a:t>
            </a:r>
            <a:endParaRPr lang="en-US" sz="3600" dirty="0"/>
          </a:p>
          <a:p>
            <a:pPr marL="568325" indent="-519113">
              <a:buFont typeface="Wingdings" pitchFamily="2" charset="2"/>
              <a:buChar char="ü"/>
            </a:pPr>
            <a:r>
              <a:rPr lang="id-ID" sz="3600" dirty="0"/>
              <a:t>Asistensi berjalan dengan baik.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782"/>
            <a:ext cx="8229600" cy="1143000"/>
          </a:xfrm>
        </p:spPr>
        <p:txBody>
          <a:bodyPr/>
          <a:lstStyle/>
          <a:p>
            <a:r>
              <a:rPr lang="en-US" sz="6600" b="1" dirty="0" smtClean="0">
                <a:latin typeface="Franklin Gothic Heavy" pitchFamily="34" charset="0"/>
              </a:rPr>
              <a:t>LESSON LEARNT</a:t>
            </a:r>
            <a:endParaRPr lang="en-US" sz="6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260390"/>
          <a:ext cx="9144000" cy="5597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938" y="892488"/>
            <a:ext cx="7089927" cy="11430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Rockwell Extra Bold" pitchFamily="18" charset="0"/>
              </a:rPr>
              <a:t>API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b="1" dirty="0" smtClean="0"/>
              <a:t>ALIANSI PETANI INDONESIA</a:t>
            </a:r>
            <a:endParaRPr lang="en-US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89196"/>
            <a:ext cx="8229600" cy="330882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	</a:t>
            </a:r>
            <a:r>
              <a:rPr lang="id-ID" sz="3600" b="1" dirty="0" smtClean="0"/>
              <a:t>Program </a:t>
            </a:r>
            <a:r>
              <a:rPr lang="id-ID" sz="3600" b="1" dirty="0"/>
              <a:t>manajemen produksi dan pemasaran bersama (kolektif</a:t>
            </a:r>
            <a:r>
              <a:rPr lang="id-ID" sz="3600" b="1" dirty="0" smtClean="0"/>
              <a:t>)</a:t>
            </a:r>
            <a:endParaRPr lang="en-US" sz="3600" b="1" dirty="0" smtClean="0"/>
          </a:p>
          <a:p>
            <a:pPr marL="514350" indent="-514350">
              <a:buFont typeface="+mj-lt"/>
              <a:buAutoNum type="arabicPeriod"/>
            </a:pPr>
            <a:r>
              <a:rPr lang="id-ID" sz="3600" dirty="0"/>
              <a:t>Penguatan Organisasi Petani </a:t>
            </a:r>
            <a:r>
              <a:rPr lang="id-ID" sz="3600" dirty="0" smtClean="0"/>
              <a:t>lokal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id-ID" sz="3600" dirty="0"/>
              <a:t>Peningkatan akses pasar dan posisi tawar petani</a:t>
            </a:r>
            <a:endParaRPr lang="en-US" sz="36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633046" y="1168400"/>
            <a:ext cx="7795846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PH" sz="4800" b="1" dirty="0"/>
              <a:t>Mapping/scoping study </a:t>
            </a:r>
            <a:endParaRPr lang="en-PH" sz="4800" b="1" dirty="0" smtClean="0"/>
          </a:p>
          <a:p>
            <a:endParaRPr lang="en-US" sz="3200" dirty="0" smtClean="0">
              <a:latin typeface="Rockwell" pitchFamily="18" charset="0"/>
            </a:endParaRPr>
          </a:p>
          <a:p>
            <a:pPr marL="57150" lvl="0"/>
            <a:r>
              <a:rPr lang="id-ID" sz="3200" dirty="0" smtClean="0">
                <a:latin typeface="Rockwell" pitchFamily="18" charset="0"/>
              </a:rPr>
              <a:t>Tersedianya informasi dan pengalaman belajar bagi organisasi-organisasi petani tentang berbagai model dan strategi untuk meningkatkan pelayanan kewirausahaan kepada anggotanya</a:t>
            </a:r>
            <a:endParaRPr lang="en-US" sz="3200" dirty="0" smtClean="0">
              <a:latin typeface="Rockwell" pitchFamily="18" charset="0"/>
            </a:endParaRPr>
          </a:p>
          <a:p>
            <a:endParaRPr lang="en-US" sz="3200" dirty="0">
              <a:latin typeface="Rockwell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386649"/>
          </a:xfrm>
        </p:spPr>
        <p:txBody>
          <a:bodyPr>
            <a:normAutofit lnSpcReduction="10000"/>
          </a:bodyPr>
          <a:lstStyle/>
          <a:p>
            <a:pPr marL="692150" indent="-519113">
              <a:buFont typeface="Wingdings" pitchFamily="2" charset="2"/>
              <a:buChar char="Ø"/>
            </a:pPr>
            <a:r>
              <a:rPr lang="id-ID" dirty="0"/>
              <a:t>T</a:t>
            </a:r>
            <a:r>
              <a:rPr lang="id-ID" sz="3600" dirty="0"/>
              <a:t>erbatasnya kapasitas petani untuk mengelola </a:t>
            </a:r>
            <a:r>
              <a:rPr lang="id-ID" sz="3600" dirty="0" smtClean="0"/>
              <a:t>bisnis</a:t>
            </a:r>
            <a:r>
              <a:rPr lang="en-US" sz="3600" dirty="0" smtClean="0"/>
              <a:t>.</a:t>
            </a:r>
          </a:p>
          <a:p>
            <a:pPr marL="692150" indent="-519113">
              <a:buFont typeface="Wingdings" pitchFamily="2" charset="2"/>
              <a:buChar char="Ø"/>
            </a:pPr>
            <a:r>
              <a:rPr lang="en-US" sz="3600" dirty="0" smtClean="0"/>
              <a:t>P</a:t>
            </a:r>
            <a:r>
              <a:rPr lang="id-ID" sz="3600" dirty="0" smtClean="0"/>
              <a:t>emuda </a:t>
            </a:r>
            <a:r>
              <a:rPr lang="id-ID" sz="3600" dirty="0"/>
              <a:t>tidak lagi tertarik untuk bekerja di sektor </a:t>
            </a:r>
            <a:r>
              <a:rPr lang="id-ID" sz="3600" dirty="0" smtClean="0"/>
              <a:t>pertanian.</a:t>
            </a:r>
            <a:endParaRPr lang="en-US" sz="3600" dirty="0"/>
          </a:p>
          <a:p>
            <a:pPr marL="692150" indent="-519113">
              <a:buFont typeface="Wingdings" pitchFamily="2" charset="2"/>
              <a:buChar char="Ø"/>
            </a:pPr>
            <a:r>
              <a:rPr lang="id-ID" sz="3600" dirty="0" smtClean="0"/>
              <a:t>Konsep </a:t>
            </a:r>
            <a:r>
              <a:rPr lang="id-ID" sz="3600" dirty="0"/>
              <a:t>petani tentang koperasi adalah untuk mendapatkan bantuan keuangan. Koperasi memiliki sejarah negatif di masa lalu.</a:t>
            </a:r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Challanges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of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id-ID" dirty="0" smtClean="0"/>
              <a:t>Dengan praktek pertanian alami, petani dapat membuat pupuk mereka kapan saja sendiri yg mereka butuhkan. Mereka tidak lagi harus membayar untuk pupuk</a:t>
            </a:r>
            <a:r>
              <a:rPr lang="en-US" dirty="0" smtClean="0"/>
              <a:t> &amp;</a:t>
            </a:r>
            <a:r>
              <a:rPr lang="id-ID" dirty="0" smtClean="0"/>
              <a:t> bergantung pasokan.</a:t>
            </a:r>
            <a:endParaRPr lang="en-US" dirty="0" smtClean="0"/>
          </a:p>
          <a:p>
            <a:r>
              <a:rPr lang="id-ID" dirty="0" smtClean="0"/>
              <a:t>Dengan pemasaran kolektif dan koperasi, petani dapat menarik lebih banyak pembeli untuk bermitra dengan mereka, </a:t>
            </a:r>
            <a:r>
              <a:rPr lang="en-US" dirty="0" smtClean="0"/>
              <a:t>&amp;</a:t>
            </a:r>
            <a:r>
              <a:rPr lang="id-ID" dirty="0" smtClean="0"/>
              <a:t> mendapatkan informasi harga yg lebih transparan.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72979" y="126354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Franklin Gothic Heavy" pitchFamily="34" charset="0"/>
              </a:rPr>
              <a:t>LESSON LEARNT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92835" y="1161536"/>
          <a:ext cx="8561196" cy="5362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Conclusion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Setiap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Organisasi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Petani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mempunyai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program </a:t>
            </a:r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untuk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mensupport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petani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dalam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bisnis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pertanian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(</a:t>
            </a:r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Jasa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Pelayanan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Bisnis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)</a:t>
            </a:r>
          </a:p>
          <a:p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Upaya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untuk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memperkuat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organisasi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petani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di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tingkat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basis</a:t>
            </a:r>
          </a:p>
          <a:p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Kemandirian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petani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dan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akses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modal</a:t>
            </a:r>
          </a:p>
          <a:p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Akses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pasar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dan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jaringan</a:t>
            </a:r>
            <a:endParaRPr lang="en-US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-1460912" y="2882115"/>
            <a:ext cx="445743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</a:rPr>
              <a:t>BINA DESA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30722" name="Content Placeholder 5"/>
          <p:cNvSpPr>
            <a:spLocks noGrp="1"/>
          </p:cNvSpPr>
          <p:nvPr>
            <p:ph idx="1"/>
          </p:nvPr>
        </p:nvSpPr>
        <p:spPr>
          <a:xfrm>
            <a:off x="1477109" y="463555"/>
            <a:ext cx="7192109" cy="585311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L</a:t>
            </a:r>
            <a:r>
              <a:rPr lang="id-ID" dirty="0" smtClean="0"/>
              <a:t>ayanan pengembangan usaha </a:t>
            </a:r>
            <a:r>
              <a:rPr lang="en-US" dirty="0" smtClean="0"/>
              <a:t>/ </a:t>
            </a:r>
            <a:r>
              <a:rPr lang="en-US" dirty="0" err="1" smtClean="0"/>
              <a:t>kemandirian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err="1" smtClean="0"/>
              <a:t>Pemetaan</a:t>
            </a:r>
            <a:r>
              <a:rPr lang="en-US" dirty="0" smtClean="0"/>
              <a:t> /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&amp; basis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pencaharian</a:t>
            </a: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Capacity building (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&amp; </a:t>
            </a:r>
            <a:r>
              <a:rPr lang="en-US" dirty="0" err="1" smtClean="0"/>
              <a:t>pemasaran</a:t>
            </a:r>
            <a:r>
              <a:rPr lang="en-US" dirty="0" smtClean="0"/>
              <a:t>,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,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kemasan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err="1" smtClean="0"/>
              <a:t>Asistensi</a:t>
            </a:r>
            <a:r>
              <a:rPr lang="en-US" dirty="0" smtClean="0"/>
              <a:t>, </a:t>
            </a:r>
            <a:r>
              <a:rPr lang="en-US" dirty="0" err="1" smtClean="0"/>
              <a:t>motivasi</a:t>
            </a: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&amp;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Insa</a:t>
            </a:r>
            <a:endParaRPr lang="en-US" dirty="0" smtClean="0"/>
          </a:p>
          <a:p>
            <a:pPr marL="514350" indent="-514350" eaLnBrk="1" hangingPunct="1">
              <a:buNone/>
            </a:pP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" smtClean="0"/>
              <a:t>MODEL-MODEL KONSELING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2000253"/>
            <a:ext cx="8229600" cy="412591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SDA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dikelola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endParaRPr lang="en-US" dirty="0" smtClean="0"/>
          </a:p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money oriented)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kebersamaan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induvidualis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0" y="520703"/>
            <a:ext cx="9144000" cy="874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id-ID"/>
          </a:p>
        </p:txBody>
      </p:sp>
      <p:sp>
        <p:nvSpPr>
          <p:cNvPr id="32772" name="Rectangle 6"/>
          <p:cNvSpPr>
            <a:spLocks noChangeArrowheads="1"/>
          </p:cNvSpPr>
          <p:nvPr/>
        </p:nvSpPr>
        <p:spPr bwMode="auto">
          <a:xfrm>
            <a:off x="0" y="1738313"/>
            <a:ext cx="9144000" cy="228600"/>
          </a:xfrm>
          <a:prstGeom prst="rect">
            <a:avLst/>
          </a:prstGeom>
          <a:solidFill>
            <a:schemeClr val="bg1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2774" name="Rectangle 12"/>
          <p:cNvSpPr>
            <a:spLocks noChangeArrowheads="1"/>
          </p:cNvSpPr>
          <p:nvPr/>
        </p:nvSpPr>
        <p:spPr bwMode="auto">
          <a:xfrm>
            <a:off x="2725617" y="628650"/>
            <a:ext cx="344203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vl="0"/>
            <a:r>
              <a:rPr lang="en-US" sz="4000" b="1" dirty="0"/>
              <a:t>Lesson </a:t>
            </a:r>
            <a:r>
              <a:rPr lang="en-US" sz="4000" b="1" dirty="0" smtClean="0"/>
              <a:t>   Learnt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20502" y="274638"/>
            <a:ext cx="8229600" cy="1143000"/>
          </a:xfrm>
        </p:spPr>
        <p:txBody>
          <a:bodyPr/>
          <a:lstStyle/>
          <a:p>
            <a:r>
              <a:rPr lang="en-US" sz="6600" b="1" dirty="0" err="1" smtClean="0">
                <a:latin typeface="Rockwell Extra Bold" pitchFamily="18" charset="0"/>
              </a:rPr>
              <a:t>Challanges</a:t>
            </a:r>
            <a:endParaRPr lang="en-US" sz="6600" b="1" dirty="0">
              <a:latin typeface="Rockwell Extra Bold" pitchFamily="18" charset="0"/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 bwMode="auto">
          <a:xfrm>
            <a:off x="791309" y="2255838"/>
            <a:ext cx="8423031" cy="344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71500" marR="0" lvl="0" indent="-5715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600" kern="0" dirty="0" smtClean="0">
                <a:latin typeface="+mj-lt"/>
                <a:ea typeface="+mj-ea"/>
                <a:cs typeface="+mj-cs"/>
              </a:rPr>
              <a:t>Program </a:t>
            </a:r>
            <a:r>
              <a:rPr lang="en-US" sz="3600" kern="0" dirty="0" err="1" smtClean="0">
                <a:latin typeface="+mj-lt"/>
                <a:ea typeface="+mj-ea"/>
                <a:cs typeface="+mj-cs"/>
              </a:rPr>
              <a:t>pinjaman</a:t>
            </a:r>
            <a:r>
              <a:rPr lang="en-US" sz="3600" kern="0" dirty="0" smtClean="0">
                <a:latin typeface="+mj-lt"/>
                <a:ea typeface="+mj-ea"/>
                <a:cs typeface="+mj-cs"/>
              </a:rPr>
              <a:t>/</a:t>
            </a:r>
            <a:r>
              <a:rPr lang="en-US" sz="3600" kern="0" dirty="0" err="1" smtClean="0">
                <a:latin typeface="+mj-lt"/>
                <a:ea typeface="+mj-ea"/>
                <a:cs typeface="+mj-cs"/>
              </a:rPr>
              <a:t>kredit</a:t>
            </a:r>
            <a:r>
              <a:rPr lang="en-US" sz="3600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kern="0" dirty="0" err="1" smtClean="0">
                <a:latin typeface="+mj-lt"/>
                <a:ea typeface="+mj-ea"/>
                <a:cs typeface="+mj-cs"/>
              </a:rPr>
              <a:t>bebas</a:t>
            </a:r>
            <a:r>
              <a:rPr lang="en-US" sz="3600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kern="0" dirty="0" err="1" smtClean="0">
                <a:latin typeface="+mj-lt"/>
                <a:ea typeface="+mj-ea"/>
                <a:cs typeface="+mj-cs"/>
              </a:rPr>
              <a:t>bunga</a:t>
            </a:r>
            <a:r>
              <a:rPr lang="en-US" sz="3600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kern="0" dirty="0" err="1" smtClean="0">
                <a:latin typeface="+mj-lt"/>
                <a:ea typeface="+mj-ea"/>
                <a:cs typeface="+mj-cs"/>
              </a:rPr>
              <a:t>ditiadakan</a:t>
            </a:r>
            <a:endParaRPr lang="en-US" sz="3600" kern="0" dirty="0" smtClean="0">
              <a:latin typeface="+mj-lt"/>
              <a:ea typeface="+mj-ea"/>
              <a:cs typeface="+mj-cs"/>
            </a:endParaRPr>
          </a:p>
          <a:p>
            <a:pPr marL="571500" marR="0" lvl="0" indent="-5715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600" kern="0" dirty="0" err="1" smtClean="0">
                <a:latin typeface="+mj-lt"/>
                <a:ea typeface="+mj-ea"/>
                <a:cs typeface="+mj-cs"/>
              </a:rPr>
              <a:t>Petani</a:t>
            </a:r>
            <a:r>
              <a:rPr lang="en-US" sz="3600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kern="0" dirty="0" err="1" smtClean="0">
                <a:latin typeface="+mj-lt"/>
                <a:ea typeface="+mj-ea"/>
                <a:cs typeface="+mj-cs"/>
              </a:rPr>
              <a:t>kurang</a:t>
            </a:r>
            <a:r>
              <a:rPr lang="en-US" sz="3600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kern="0" dirty="0" err="1" smtClean="0">
                <a:latin typeface="+mj-lt"/>
                <a:ea typeface="+mj-ea"/>
                <a:cs typeface="+mj-cs"/>
              </a:rPr>
              <a:t>percaya</a:t>
            </a:r>
            <a:r>
              <a:rPr lang="en-US" sz="3600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kern="0" dirty="0" err="1" smtClean="0">
                <a:latin typeface="+mj-lt"/>
                <a:ea typeface="+mj-ea"/>
                <a:cs typeface="+mj-cs"/>
              </a:rPr>
              <a:t>diri</a:t>
            </a:r>
            <a:r>
              <a:rPr lang="en-US" sz="3600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kern="0" dirty="0" err="1" smtClean="0">
                <a:latin typeface="+mj-lt"/>
                <a:ea typeface="+mj-ea"/>
                <a:cs typeface="+mj-cs"/>
              </a:rPr>
              <a:t>jika</a:t>
            </a:r>
            <a:r>
              <a:rPr lang="en-US" sz="3600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kern="0" dirty="0" err="1" smtClean="0">
                <a:latin typeface="+mj-lt"/>
                <a:ea typeface="+mj-ea"/>
                <a:cs typeface="+mj-cs"/>
              </a:rPr>
              <a:t>tidak</a:t>
            </a:r>
            <a:r>
              <a:rPr lang="en-US" sz="3600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kern="0" dirty="0" err="1" smtClean="0">
                <a:latin typeface="+mj-lt"/>
                <a:ea typeface="+mj-ea"/>
                <a:cs typeface="+mj-cs"/>
              </a:rPr>
              <a:t>memiliki</a:t>
            </a:r>
            <a:r>
              <a:rPr lang="en-US" sz="3600" kern="0" dirty="0" smtClean="0">
                <a:latin typeface="+mj-lt"/>
                <a:ea typeface="+mj-ea"/>
                <a:cs typeface="+mj-cs"/>
              </a:rPr>
              <a:t> modal </a:t>
            </a:r>
            <a:r>
              <a:rPr lang="en-US" sz="3600" kern="0" dirty="0" err="1" smtClean="0">
                <a:latin typeface="+mj-lt"/>
                <a:ea typeface="+mj-ea"/>
                <a:cs typeface="+mj-cs"/>
              </a:rPr>
              <a:t>besar</a:t>
            </a:r>
            <a:endParaRPr lang="en-US" sz="3600" kern="0" dirty="0" smtClean="0">
              <a:latin typeface="+mj-lt"/>
              <a:ea typeface="+mj-ea"/>
              <a:cs typeface="+mj-cs"/>
            </a:endParaRPr>
          </a:p>
          <a:p>
            <a:pPr marL="571500" marR="0" lvl="0" indent="-5715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600" kern="0" dirty="0" err="1" smtClean="0">
                <a:latin typeface="+mj-lt"/>
                <a:ea typeface="+mj-ea"/>
                <a:cs typeface="+mj-cs"/>
              </a:rPr>
              <a:t>Eksternal</a:t>
            </a:r>
            <a:r>
              <a:rPr lang="en-US" sz="3600" kern="0" dirty="0" smtClean="0">
                <a:latin typeface="+mj-lt"/>
                <a:ea typeface="+mj-ea"/>
                <a:cs typeface="+mj-cs"/>
              </a:rPr>
              <a:t> (</a:t>
            </a:r>
            <a:r>
              <a:rPr lang="en-US" sz="3600" kern="0" dirty="0" err="1" smtClean="0">
                <a:latin typeface="+mj-lt"/>
                <a:ea typeface="+mj-ea"/>
                <a:cs typeface="+mj-cs"/>
              </a:rPr>
              <a:t>kapitalisasi</a:t>
            </a:r>
            <a:r>
              <a:rPr lang="en-US" sz="3600" kern="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3600" kern="0" dirty="0" err="1" smtClean="0">
                <a:latin typeface="+mj-lt"/>
                <a:ea typeface="+mj-ea"/>
                <a:cs typeface="+mj-cs"/>
              </a:rPr>
              <a:t>globalisasi</a:t>
            </a:r>
            <a:r>
              <a:rPr lang="en-US" sz="3600" kern="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3600" kern="0" dirty="0" err="1" smtClean="0">
                <a:latin typeface="+mj-lt"/>
                <a:ea typeface="+mj-ea"/>
                <a:cs typeface="+mj-cs"/>
              </a:rPr>
              <a:t>dll</a:t>
            </a:r>
            <a:r>
              <a:rPr lang="en-US" sz="3600" kern="0" dirty="0" smtClean="0">
                <a:latin typeface="+mj-lt"/>
                <a:ea typeface="+mj-ea"/>
                <a:cs typeface="+mj-cs"/>
              </a:rPr>
              <a:t>) </a:t>
            </a:r>
          </a:p>
          <a:p>
            <a:pPr marL="457200" marR="0" lvl="0" indent="-4000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 lnSpcReduction="10000"/>
          </a:bodyPr>
          <a:lstStyle/>
          <a:p>
            <a:pPr marL="577850" indent="-577850">
              <a:buFont typeface="Wingdings" pitchFamily="2" charset="2"/>
              <a:buChar char="v"/>
            </a:pPr>
            <a:r>
              <a:rPr lang="en-US" sz="4000" dirty="0" err="1" smtClean="0"/>
              <a:t>Potensi</a:t>
            </a:r>
            <a:r>
              <a:rPr lang="en-US" sz="4000" dirty="0" smtClean="0"/>
              <a:t> </a:t>
            </a:r>
            <a:r>
              <a:rPr lang="en-US" sz="4000" dirty="0" err="1" smtClean="0"/>
              <a:t>alam</a:t>
            </a:r>
            <a:endParaRPr lang="en-US" sz="4000" dirty="0" smtClean="0"/>
          </a:p>
          <a:p>
            <a:pPr marL="577850" indent="-577850">
              <a:buFont typeface="Wingdings" pitchFamily="2" charset="2"/>
              <a:buChar char="v"/>
            </a:pPr>
            <a:r>
              <a:rPr lang="en-US" sz="4000" dirty="0" err="1" smtClean="0"/>
              <a:t>Berfokus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</a:t>
            </a:r>
            <a:r>
              <a:rPr lang="en-US" sz="4000" dirty="0" err="1" smtClean="0"/>
              <a:t>pasar</a:t>
            </a:r>
            <a:r>
              <a:rPr lang="en-US" sz="4000" dirty="0" smtClean="0"/>
              <a:t> </a:t>
            </a:r>
            <a:r>
              <a:rPr lang="en-US" sz="4000" dirty="0" err="1" smtClean="0"/>
              <a:t>lokal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memenuhi</a:t>
            </a:r>
            <a:r>
              <a:rPr lang="en-US" sz="4000" dirty="0" smtClean="0"/>
              <a:t> </a:t>
            </a:r>
            <a:r>
              <a:rPr lang="en-US" sz="4000" dirty="0" err="1" smtClean="0"/>
              <a:t>kebutuhan</a:t>
            </a:r>
            <a:r>
              <a:rPr lang="en-US" sz="4000" dirty="0" smtClean="0"/>
              <a:t> </a:t>
            </a:r>
            <a:r>
              <a:rPr lang="en-US" sz="4000" dirty="0" err="1" smtClean="0"/>
              <a:t>lokal</a:t>
            </a:r>
            <a:endParaRPr lang="en-US" sz="4000" dirty="0" smtClean="0"/>
          </a:p>
          <a:p>
            <a:pPr marL="577850" indent="-577850">
              <a:buFont typeface="Wingdings" pitchFamily="2" charset="2"/>
              <a:buChar char="v"/>
            </a:pPr>
            <a:r>
              <a:rPr lang="en-US" sz="4000" dirty="0" err="1" smtClean="0"/>
              <a:t>Kemudahan</a:t>
            </a:r>
            <a:r>
              <a:rPr lang="en-US" sz="4000" dirty="0" smtClean="0"/>
              <a:t> </a:t>
            </a:r>
            <a:r>
              <a:rPr lang="en-US" sz="4000" dirty="0" err="1" smtClean="0"/>
              <a:t>akses</a:t>
            </a:r>
            <a:r>
              <a:rPr lang="en-US" sz="4000" dirty="0" smtClean="0"/>
              <a:t> </a:t>
            </a:r>
            <a:r>
              <a:rPr lang="en-US" sz="4000" dirty="0" err="1" smtClean="0"/>
              <a:t>pasar</a:t>
            </a:r>
            <a:r>
              <a:rPr lang="en-US" sz="4000" dirty="0" smtClean="0"/>
              <a:t> (</a:t>
            </a:r>
            <a:r>
              <a:rPr lang="en-US" sz="4000" dirty="0" err="1" smtClean="0"/>
              <a:t>termasuk</a:t>
            </a:r>
            <a:r>
              <a:rPr lang="en-US" sz="4000" dirty="0" smtClean="0"/>
              <a:t> </a:t>
            </a:r>
            <a:r>
              <a:rPr lang="en-US" sz="4000" dirty="0" err="1" smtClean="0"/>
              <a:t>hubungan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kelompok</a:t>
            </a:r>
            <a:r>
              <a:rPr lang="en-US" sz="4000" dirty="0" smtClean="0"/>
              <a:t> </a:t>
            </a:r>
            <a:r>
              <a:rPr lang="en-US" sz="4000" dirty="0" err="1" smtClean="0"/>
              <a:t>konsumen</a:t>
            </a:r>
            <a:r>
              <a:rPr lang="en-US" sz="4000" dirty="0" smtClean="0"/>
              <a:t> </a:t>
            </a:r>
            <a:r>
              <a:rPr lang="en-US" sz="4000" dirty="0" err="1" smtClean="0"/>
              <a:t>perkotaan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dirty="0" smtClean="0">
                <a:solidFill>
                  <a:schemeClr val="tx1"/>
                </a:solidFill>
              </a:rPr>
              <a:t>Key of Success</a:t>
            </a:r>
            <a:endParaRPr lang="en-US" sz="7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Aliansi</a:t>
            </a:r>
            <a:r>
              <a:rPr lang="en-US" dirty="0" smtClean="0"/>
              <a:t> </a:t>
            </a:r>
            <a:r>
              <a:rPr lang="en-US" dirty="0" err="1" smtClean="0"/>
              <a:t>Organis</a:t>
            </a:r>
            <a:r>
              <a:rPr lang="en-US" dirty="0" smtClean="0"/>
              <a:t> Indonesia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742950" indent="-742950">
              <a:buClrTx/>
              <a:buSzPct val="80000"/>
              <a:buFont typeface="+mj-lt"/>
              <a:buAutoNum type="arabicPeriod"/>
            </a:pPr>
            <a:r>
              <a:rPr lang="en-US" sz="3200" dirty="0" smtClean="0">
                <a:latin typeface="Franklin Gothic Heavy" pitchFamily="34" charset="0"/>
              </a:rPr>
              <a:t>Revolving Fund; </a:t>
            </a:r>
            <a:r>
              <a:rPr lang="en-US" sz="3200" dirty="0" err="1" smtClean="0">
                <a:latin typeface="Franklin Gothic Heavy" pitchFamily="34" charset="0"/>
              </a:rPr>
              <a:t>memfasilitasi</a:t>
            </a:r>
            <a:r>
              <a:rPr lang="en-US" sz="3200" dirty="0" smtClean="0">
                <a:latin typeface="Franklin Gothic Heavy" pitchFamily="34" charset="0"/>
              </a:rPr>
              <a:t> </a:t>
            </a:r>
            <a:r>
              <a:rPr lang="en-US" sz="3200" dirty="0" err="1" smtClean="0">
                <a:latin typeface="Franklin Gothic Heavy" pitchFamily="34" charset="0"/>
              </a:rPr>
              <a:t>dukungan</a:t>
            </a:r>
            <a:r>
              <a:rPr lang="en-US" sz="3200" dirty="0" smtClean="0">
                <a:latin typeface="Franklin Gothic Heavy" pitchFamily="34" charset="0"/>
              </a:rPr>
              <a:t> </a:t>
            </a:r>
            <a:r>
              <a:rPr lang="en-US" sz="3200" dirty="0" err="1" smtClean="0">
                <a:latin typeface="Franklin Gothic Heavy" pitchFamily="34" charset="0"/>
              </a:rPr>
              <a:t>keuangan</a:t>
            </a:r>
            <a:r>
              <a:rPr lang="en-US" sz="3200" dirty="0" smtClean="0">
                <a:latin typeface="Franklin Gothic Heavy" pitchFamily="34" charset="0"/>
              </a:rPr>
              <a:t> </a:t>
            </a:r>
            <a:r>
              <a:rPr lang="en-US" sz="3200" dirty="0" err="1" smtClean="0">
                <a:latin typeface="Franklin Gothic Heavy" pitchFamily="34" charset="0"/>
              </a:rPr>
              <a:t>bagi</a:t>
            </a:r>
            <a:r>
              <a:rPr lang="en-US" sz="3200" dirty="0" smtClean="0">
                <a:latin typeface="Franklin Gothic Heavy" pitchFamily="34" charset="0"/>
              </a:rPr>
              <a:t> </a:t>
            </a:r>
            <a:r>
              <a:rPr lang="en-US" sz="3200" dirty="0" err="1" smtClean="0">
                <a:latin typeface="Franklin Gothic Heavy" pitchFamily="34" charset="0"/>
              </a:rPr>
              <a:t>petani</a:t>
            </a:r>
            <a:r>
              <a:rPr lang="en-US" sz="3200" dirty="0" smtClean="0">
                <a:latin typeface="Franklin Gothic Heavy" pitchFamily="34" charset="0"/>
              </a:rPr>
              <a:t> </a:t>
            </a:r>
            <a:r>
              <a:rPr lang="en-US" sz="3200" dirty="0" err="1" smtClean="0">
                <a:latin typeface="Franklin Gothic Heavy" pitchFamily="34" charset="0"/>
              </a:rPr>
              <a:t>kecil</a:t>
            </a:r>
            <a:r>
              <a:rPr lang="en-US" sz="3200" dirty="0" smtClean="0">
                <a:latin typeface="Franklin Gothic Heavy" pitchFamily="34" charset="0"/>
              </a:rPr>
              <a:t> </a:t>
            </a:r>
            <a:r>
              <a:rPr lang="en-US" sz="3200" dirty="0" err="1" smtClean="0">
                <a:latin typeface="Franklin Gothic Heavy" pitchFamily="34" charset="0"/>
              </a:rPr>
              <a:t>untuk</a:t>
            </a:r>
            <a:r>
              <a:rPr lang="en-US" sz="3200" dirty="0" smtClean="0">
                <a:latin typeface="Franklin Gothic Heavy" pitchFamily="34" charset="0"/>
              </a:rPr>
              <a:t> </a:t>
            </a:r>
            <a:r>
              <a:rPr lang="en-US" sz="3200" dirty="0" err="1" smtClean="0">
                <a:latin typeface="Franklin Gothic Heavy" pitchFamily="34" charset="0"/>
              </a:rPr>
              <a:t>mencapai</a:t>
            </a:r>
            <a:r>
              <a:rPr lang="en-US" sz="3200" dirty="0" smtClean="0">
                <a:latin typeface="Franklin Gothic Heavy" pitchFamily="34" charset="0"/>
              </a:rPr>
              <a:t> </a:t>
            </a:r>
            <a:r>
              <a:rPr lang="en-US" sz="3200" dirty="0" err="1" smtClean="0">
                <a:latin typeface="Franklin Gothic Heavy" pitchFamily="34" charset="0"/>
              </a:rPr>
              <a:t>dan</a:t>
            </a:r>
            <a:r>
              <a:rPr lang="en-US" sz="3200" dirty="0" smtClean="0">
                <a:latin typeface="Franklin Gothic Heavy" pitchFamily="34" charset="0"/>
              </a:rPr>
              <a:t> </a:t>
            </a:r>
            <a:r>
              <a:rPr lang="en-US" sz="3200" dirty="0" err="1" smtClean="0">
                <a:latin typeface="Franklin Gothic Heavy" pitchFamily="34" charset="0"/>
              </a:rPr>
              <a:t>mengembangkan</a:t>
            </a:r>
            <a:r>
              <a:rPr lang="en-US" sz="3200" dirty="0" smtClean="0">
                <a:latin typeface="Franklin Gothic Heavy" pitchFamily="34" charset="0"/>
              </a:rPr>
              <a:t> </a:t>
            </a:r>
            <a:r>
              <a:rPr lang="en-US" sz="3200" dirty="0" err="1" smtClean="0">
                <a:latin typeface="Franklin Gothic Heavy" pitchFamily="34" charset="0"/>
              </a:rPr>
              <a:t>pasar</a:t>
            </a:r>
            <a:r>
              <a:rPr lang="en-US" sz="3200" dirty="0" smtClean="0">
                <a:latin typeface="Franklin Gothic Heavy" pitchFamily="34" charset="0"/>
              </a:rPr>
              <a:t> </a:t>
            </a:r>
            <a:r>
              <a:rPr lang="en-US" sz="3200" dirty="0" err="1" smtClean="0">
                <a:latin typeface="Franklin Gothic Heavy" pitchFamily="34" charset="0"/>
              </a:rPr>
              <a:t>produk</a:t>
            </a:r>
            <a:r>
              <a:rPr lang="en-US" sz="3200" dirty="0" smtClean="0">
                <a:latin typeface="Franklin Gothic Heavy" pitchFamily="34" charset="0"/>
              </a:rPr>
              <a:t>.</a:t>
            </a:r>
          </a:p>
          <a:p>
            <a:pPr marL="742950" indent="-742950">
              <a:buClrTx/>
              <a:buSzPct val="80000"/>
              <a:buFont typeface="+mj-lt"/>
              <a:buAutoNum type="arabicPeriod"/>
            </a:pPr>
            <a:r>
              <a:rPr lang="en-US" sz="3200" dirty="0" smtClean="0">
                <a:latin typeface="Franklin Gothic Heavy" pitchFamily="34" charset="0"/>
              </a:rPr>
              <a:t>Capacity building (</a:t>
            </a:r>
            <a:r>
              <a:rPr lang="en-US" sz="3200" dirty="0" err="1" smtClean="0">
                <a:latin typeface="Franklin Gothic Heavy" pitchFamily="34" charset="0"/>
              </a:rPr>
              <a:t>pelatihan</a:t>
            </a:r>
            <a:r>
              <a:rPr lang="en-US" sz="3200" dirty="0" smtClean="0">
                <a:latin typeface="Franklin Gothic Heavy" pitchFamily="34" charset="0"/>
              </a:rPr>
              <a:t> </a:t>
            </a:r>
            <a:r>
              <a:rPr lang="en-US" sz="3200" dirty="0" err="1" smtClean="0">
                <a:latin typeface="Franklin Gothic Heavy" pitchFamily="34" charset="0"/>
              </a:rPr>
              <a:t>bisnis</a:t>
            </a:r>
            <a:r>
              <a:rPr lang="en-US" sz="3200" dirty="0" smtClean="0">
                <a:latin typeface="Franklin Gothic Heavy" pitchFamily="34" charset="0"/>
              </a:rPr>
              <a:t> </a:t>
            </a:r>
            <a:r>
              <a:rPr lang="en-US" sz="3200" dirty="0" err="1" smtClean="0">
                <a:latin typeface="Franklin Gothic Heavy" pitchFamily="34" charset="0"/>
              </a:rPr>
              <a:t>komunitas</a:t>
            </a:r>
            <a:r>
              <a:rPr lang="en-US" sz="3200" dirty="0" smtClean="0">
                <a:latin typeface="Franklin Gothic Heavy" pitchFamily="34" charset="0"/>
              </a:rPr>
              <a:t>)</a:t>
            </a:r>
          </a:p>
          <a:p>
            <a:pPr marL="742950" indent="-742950">
              <a:buClrTx/>
              <a:buSzPct val="80000"/>
              <a:buFont typeface="+mj-lt"/>
              <a:buAutoNum type="arabicPeriod"/>
            </a:pPr>
            <a:r>
              <a:rPr lang="en-US" sz="3200" dirty="0" err="1" smtClean="0">
                <a:latin typeface="Franklin Gothic Heavy" pitchFamily="34" charset="0"/>
              </a:rPr>
              <a:t>Outlite</a:t>
            </a:r>
            <a:r>
              <a:rPr lang="en-US" sz="3200" dirty="0" smtClean="0">
                <a:latin typeface="Franklin Gothic Heavy" pitchFamily="34" charset="0"/>
              </a:rPr>
              <a:t> AOI</a:t>
            </a:r>
          </a:p>
          <a:p>
            <a:pPr marL="742950" indent="-742950">
              <a:buClrTx/>
              <a:buSzPct val="80000"/>
              <a:buFont typeface="+mj-lt"/>
              <a:buAutoNum type="arabicPeriod"/>
            </a:pPr>
            <a:r>
              <a:rPr lang="en-US" sz="3200" dirty="0" smtClean="0">
                <a:latin typeface="Franklin Gothic Heavy" pitchFamily="34" charset="0"/>
              </a:rPr>
              <a:t>Even / </a:t>
            </a:r>
            <a:r>
              <a:rPr lang="en-US" sz="3200" dirty="0" err="1" smtClean="0">
                <a:latin typeface="Franklin Gothic Heavy" pitchFamily="34" charset="0"/>
              </a:rPr>
              <a:t>Pameran</a:t>
            </a:r>
            <a:r>
              <a:rPr lang="en-US" sz="3200" dirty="0" smtClean="0">
                <a:latin typeface="Franklin Gothic Heavy" pitchFamily="34" charset="0"/>
              </a:rPr>
              <a:t> </a:t>
            </a:r>
            <a:r>
              <a:rPr lang="en-US" sz="3200" dirty="0" err="1" smtClean="0">
                <a:latin typeface="Franklin Gothic Heavy" pitchFamily="34" charset="0"/>
              </a:rPr>
              <a:t>Produk</a:t>
            </a:r>
            <a:endParaRPr lang="en-US" sz="3200" dirty="0" smtClean="0">
              <a:latin typeface="Franklin Gothic Heavy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"/>
            <a:ext cx="9144000" cy="12926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en-US" sz="1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</a:endParaRPr>
          </a:p>
          <a:p>
            <a:pPr algn="ctr"/>
            <a:r>
              <a:rPr lang="en-US" sz="6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</a:rPr>
              <a:t>Challanges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30722" name="Content Placeholder 5"/>
          <p:cNvSpPr>
            <a:spLocks noGrp="1"/>
          </p:cNvSpPr>
          <p:nvPr>
            <p:ph idx="1"/>
          </p:nvPr>
        </p:nvSpPr>
        <p:spPr>
          <a:xfrm>
            <a:off x="0" y="1504950"/>
            <a:ext cx="9144000" cy="53530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695325" indent="-576263">
              <a:buClrTx/>
            </a:pPr>
            <a:r>
              <a:rPr lang="en-US" sz="5400" dirty="0" err="1" smtClean="0"/>
              <a:t>Pengembalian</a:t>
            </a:r>
            <a:r>
              <a:rPr lang="en-US" sz="5400" dirty="0" smtClean="0"/>
              <a:t> </a:t>
            </a:r>
            <a:r>
              <a:rPr lang="en-US" sz="5400" dirty="0" err="1" smtClean="0"/>
              <a:t>dana</a:t>
            </a:r>
            <a:r>
              <a:rPr lang="en-US" sz="5400" dirty="0" smtClean="0"/>
              <a:t> </a:t>
            </a:r>
            <a:r>
              <a:rPr lang="en-US" sz="5400" dirty="0" err="1" smtClean="0"/>
              <a:t>bergulir</a:t>
            </a:r>
            <a:r>
              <a:rPr lang="en-US" sz="5400" dirty="0" smtClean="0"/>
              <a:t> </a:t>
            </a:r>
            <a:r>
              <a:rPr lang="en-US" sz="5400" dirty="0" err="1" smtClean="0"/>
              <a:t>tidak</a:t>
            </a:r>
            <a:r>
              <a:rPr lang="en-US" sz="5400" dirty="0" smtClean="0"/>
              <a:t> </a:t>
            </a:r>
            <a:r>
              <a:rPr lang="en-US" sz="5400" dirty="0" err="1" smtClean="0"/>
              <a:t>lancar</a:t>
            </a:r>
            <a:endParaRPr lang="en-US" sz="5400" dirty="0" smtClean="0"/>
          </a:p>
          <a:p>
            <a:pPr marL="695325" indent="-576263">
              <a:buClrTx/>
            </a:pPr>
            <a:r>
              <a:rPr lang="en-US" sz="5400" dirty="0" err="1" smtClean="0"/>
              <a:t>Masalah</a:t>
            </a:r>
            <a:r>
              <a:rPr lang="en-US" sz="5400" dirty="0" smtClean="0"/>
              <a:t> internal </a:t>
            </a:r>
            <a:r>
              <a:rPr lang="en-US" sz="5400" dirty="0" err="1" smtClean="0"/>
              <a:t>petani</a:t>
            </a:r>
            <a:endParaRPr lang="en-US" sz="5400" dirty="0" smtClean="0"/>
          </a:p>
          <a:p>
            <a:pPr marL="695325" indent="-576263">
              <a:buClrTx/>
            </a:pPr>
            <a:r>
              <a:rPr lang="en-US" sz="5400" dirty="0" err="1" smtClean="0"/>
              <a:t>Pengorganisiran</a:t>
            </a:r>
            <a:r>
              <a:rPr lang="en-US" sz="5400" dirty="0" smtClean="0"/>
              <a:t> </a:t>
            </a:r>
            <a:r>
              <a:rPr lang="en-US" sz="5400" dirty="0" err="1" smtClean="0"/>
              <a:t>kelompok</a:t>
            </a:r>
            <a:r>
              <a:rPr lang="en-US" sz="5400" dirty="0" smtClean="0"/>
              <a:t> </a:t>
            </a:r>
            <a:r>
              <a:rPr lang="en-US" sz="5400" dirty="0" err="1" smtClean="0"/>
              <a:t>yg</a:t>
            </a:r>
            <a:r>
              <a:rPr lang="en-US" sz="5400" dirty="0" smtClean="0"/>
              <a:t> </a:t>
            </a:r>
            <a:r>
              <a:rPr lang="en-US" sz="5400" dirty="0" err="1" smtClean="0"/>
              <a:t>lemah</a:t>
            </a:r>
            <a:endParaRPr lang="en-US" sz="5400" dirty="0" smtClean="0"/>
          </a:p>
          <a:p>
            <a:pPr marL="514350" indent="-514350">
              <a:buNone/>
            </a:pPr>
            <a:r>
              <a:rPr lang="en-US" sz="5400" dirty="0" smtClean="0"/>
              <a:t> </a:t>
            </a:r>
            <a:endParaRPr lang="en-US" sz="5400" dirty="0" smtClean="0">
              <a:latin typeface="Rockwell Extra Bol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600200" y="1600200"/>
          <a:ext cx="5747793" cy="4693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of Success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749</Words>
  <Application>Microsoft Office PowerPoint</Application>
  <PresentationFormat>On-screen Show (4:3)</PresentationFormat>
  <Paragraphs>113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6" baseType="lpstr">
      <vt:lpstr>Agency FB</vt:lpstr>
      <vt:lpstr>Andalus</vt:lpstr>
      <vt:lpstr>Arial</vt:lpstr>
      <vt:lpstr>Arial Black</vt:lpstr>
      <vt:lpstr>Arial Narrow</vt:lpstr>
      <vt:lpstr>Calibri</vt:lpstr>
      <vt:lpstr>Franklin Gothic Heavy</vt:lpstr>
      <vt:lpstr>Rockwell</vt:lpstr>
      <vt:lpstr>Rockwell Extra Bold</vt:lpstr>
      <vt:lpstr>Showcard Gothic</vt:lpstr>
      <vt:lpstr>Times New Roman</vt:lpstr>
      <vt:lpstr>Wingdings</vt:lpstr>
      <vt:lpstr>Office Theme</vt:lpstr>
      <vt:lpstr>COVER</vt:lpstr>
      <vt:lpstr>PowerPoint Presentation</vt:lpstr>
      <vt:lpstr>PowerPoint Presentation</vt:lpstr>
      <vt:lpstr>MODEL-MODEL KONSELING</vt:lpstr>
      <vt:lpstr>Challanges</vt:lpstr>
      <vt:lpstr>Key of Success</vt:lpstr>
      <vt:lpstr>Aliansi Organis Indonesia</vt:lpstr>
      <vt:lpstr>PowerPoint Presentation</vt:lpstr>
      <vt:lpstr>Key of Success</vt:lpstr>
      <vt:lpstr>PowerPoint Presentation</vt:lpstr>
      <vt:lpstr>WAMTI (WAHANA MASYARAKAT TANI &amp; NELAYAN INDONESIA)</vt:lpstr>
      <vt:lpstr>Challenges</vt:lpstr>
      <vt:lpstr>Key of Success</vt:lpstr>
      <vt:lpstr>Lesson Learnt</vt:lpstr>
      <vt:lpstr>SPI Serikat Petani Indonesia</vt:lpstr>
      <vt:lpstr>Challenges</vt:lpstr>
      <vt:lpstr>Key of Success</vt:lpstr>
      <vt:lpstr>LESSON LEARNT</vt:lpstr>
      <vt:lpstr>API ALIANSI PETANI INDONESIA</vt:lpstr>
      <vt:lpstr>Challanges</vt:lpstr>
      <vt:lpstr>Key of Success</vt:lpstr>
      <vt:lpstr>LESSON LEARNT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</dc:title>
  <dc:creator>Admin</dc:creator>
  <cp:lastModifiedBy>ika</cp:lastModifiedBy>
  <cp:revision>4</cp:revision>
  <dcterms:created xsi:type="dcterms:W3CDTF">2015-09-04T08:04:59Z</dcterms:created>
  <dcterms:modified xsi:type="dcterms:W3CDTF">2015-09-06T12:01:02Z</dcterms:modified>
</cp:coreProperties>
</file>