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65" r:id="rId2"/>
    <p:sldId id="286" r:id="rId3"/>
    <p:sldId id="285" r:id="rId4"/>
    <p:sldId id="262" r:id="rId5"/>
    <p:sldId id="264" r:id="rId6"/>
    <p:sldId id="272" r:id="rId7"/>
    <p:sldId id="273" r:id="rId8"/>
    <p:sldId id="287" r:id="rId9"/>
    <p:sldId id="294" r:id="rId10"/>
    <p:sldId id="295" r:id="rId11"/>
    <p:sldId id="288" r:id="rId12"/>
    <p:sldId id="290" r:id="rId13"/>
    <p:sldId id="279" r:id="rId14"/>
    <p:sldId id="293"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8" autoAdjust="0"/>
    <p:restoredTop sz="86957" autoAdjust="0"/>
  </p:normalViewPr>
  <p:slideViewPr>
    <p:cSldViewPr snapToGrid="0" snapToObjects="1">
      <p:cViewPr varScale="1">
        <p:scale>
          <a:sx n="41" d="100"/>
          <a:sy n="41" d="100"/>
        </p:scale>
        <p:origin x="18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6CB17-9DB9-446F-958F-6852F6225A6D}" type="datetimeFigureOut">
              <a:rPr lang="fr-FR" smtClean="0"/>
              <a:t>08/09/2015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A8786-D91C-41C0-99AC-47B5977596F2}" type="slidenum">
              <a:rPr lang="fr-FR" smtClean="0"/>
              <a:t>‹#›</a:t>
            </a:fld>
            <a:endParaRPr lang="fr-FR"/>
          </a:p>
        </p:txBody>
      </p:sp>
    </p:spTree>
    <p:extLst>
      <p:ext uri="{BB962C8B-B14F-4D97-AF65-F5344CB8AC3E}">
        <p14:creationId xmlns:p14="http://schemas.microsoft.com/office/powerpoint/2010/main" val="3585321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1</a:t>
            </a:fld>
            <a:endParaRPr lang="fr-FR"/>
          </a:p>
        </p:txBody>
      </p:sp>
    </p:spTree>
    <p:extLst>
      <p:ext uri="{BB962C8B-B14F-4D97-AF65-F5344CB8AC3E}">
        <p14:creationId xmlns:p14="http://schemas.microsoft.com/office/powerpoint/2010/main" val="331945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2</a:t>
            </a:fld>
            <a:endParaRPr lang="fr-FR"/>
          </a:p>
        </p:txBody>
      </p:sp>
    </p:spTree>
    <p:extLst>
      <p:ext uri="{BB962C8B-B14F-4D97-AF65-F5344CB8AC3E}">
        <p14:creationId xmlns:p14="http://schemas.microsoft.com/office/powerpoint/2010/main" val="331945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Times New Roman" pitchFamily="18" charset="0"/>
                <a:cs typeface="Times New Roman" pitchFamily="18" charset="0"/>
              </a:rPr>
              <a:t>*: Upstream firms offering inputs and credits, downstream firms processing and marketing the products</a:t>
            </a:r>
            <a:endParaRPr lang="en-GB" sz="2400" b="1" u="sng" dirty="0" smtClean="0"/>
          </a:p>
          <a:p>
            <a:pPr marL="0" indent="0">
              <a:buNone/>
            </a:pPr>
            <a:r>
              <a:rPr lang="en-GB" sz="2400" b="1" u="sng" dirty="0" smtClean="0"/>
              <a:t>But CA &lt;= response to a need</a:t>
            </a:r>
          </a:p>
          <a:p>
            <a:pPr marL="0" indent="0">
              <a:buNone/>
            </a:pPr>
            <a:r>
              <a:rPr lang="en-GB" sz="2400" dirty="0" smtClean="0">
                <a:latin typeface="Arial"/>
                <a:cs typeface="Arial"/>
              </a:rPr>
              <a:t>The CA must respond to a need </a:t>
            </a:r>
            <a:r>
              <a:rPr lang="en-GB" sz="1800" dirty="0" smtClean="0">
                <a:latin typeface="Arial"/>
                <a:cs typeface="Arial"/>
              </a:rPr>
              <a:t>(i.e. when individual actions aren’t working or are inappropriate) </a:t>
            </a:r>
            <a:r>
              <a:rPr lang="en-GB" sz="2400" dirty="0" smtClean="0">
                <a:latin typeface="Arial"/>
                <a:cs typeface="Arial"/>
              </a:rPr>
              <a:t>and bring benefits to the participants</a:t>
            </a:r>
          </a:p>
          <a:p>
            <a:pPr marL="0" indent="0">
              <a:buNone/>
            </a:pPr>
            <a:r>
              <a:rPr lang="en-GB" sz="2400" dirty="0" smtClean="0">
                <a:latin typeface="Arial"/>
                <a:cs typeface="Arial"/>
              </a:rPr>
              <a:t>Compared to a number of individual actions, a CA can bring up lots of</a:t>
            </a:r>
            <a:r>
              <a:rPr lang="en-GB" sz="2400" baseline="0" dirty="0" smtClean="0">
                <a:latin typeface="Arial"/>
                <a:cs typeface="Arial"/>
              </a:rPr>
              <a:t>  </a:t>
            </a:r>
            <a:r>
              <a:rPr lang="en-GB" sz="2400" dirty="0" smtClean="0">
                <a:latin typeface="Arial"/>
                <a:cs typeface="Arial"/>
              </a:rPr>
              <a:t>benefits but it represents a cost as well. This cost is a need for discipline and overtaking individuals </a:t>
            </a:r>
            <a:r>
              <a:rPr lang="en-GB" sz="2400" dirty="0" err="1" smtClean="0">
                <a:latin typeface="Arial"/>
                <a:cs typeface="Arial"/>
              </a:rPr>
              <a:t>reticences</a:t>
            </a:r>
            <a:r>
              <a:rPr lang="en-GB" sz="2400" dirty="0" smtClean="0">
                <a:latin typeface="Arial"/>
                <a:cs typeface="Arial"/>
              </a:rPr>
              <a:t>.</a:t>
            </a:r>
          </a:p>
          <a:p>
            <a:pPr marL="0" indent="0">
              <a:buNone/>
            </a:pPr>
            <a:endParaRPr lang="en-GB" sz="2400" dirty="0" smtClean="0">
              <a:latin typeface="Arial"/>
              <a:cs typeface="Arial"/>
            </a:endParaRPr>
          </a:p>
          <a:p>
            <a:pPr marL="0" indent="0">
              <a:buNone/>
            </a:pPr>
            <a:r>
              <a:rPr lang="en-GB" sz="2400" dirty="0" smtClean="0">
                <a:latin typeface="Arial"/>
                <a:cs typeface="Arial"/>
              </a:rPr>
              <a:t>Discipline is needed to avoid the risk of one partner going for an 	individual strategy  </a:t>
            </a:r>
            <a:r>
              <a:rPr lang="en-GB" sz="1800" dirty="0" smtClean="0">
                <a:latin typeface="Arial"/>
                <a:cs typeface="Arial"/>
              </a:rPr>
              <a:t>(anyone would prefer benefit form the advantage of 	the CA results without contributing to it)</a:t>
            </a:r>
          </a:p>
          <a:p>
            <a:pPr marL="0" indent="0">
              <a:buNone/>
            </a:pPr>
            <a:endParaRPr lang="en-GB" sz="2400" dirty="0" smtClean="0">
              <a:latin typeface="Arial"/>
              <a:cs typeface="Arial"/>
            </a:endParaRPr>
          </a:p>
          <a:p>
            <a:pPr marL="0" indent="0">
              <a:buNone/>
            </a:pPr>
            <a:r>
              <a:rPr lang="en-GB" sz="2400" dirty="0" smtClean="0">
                <a:latin typeface="Arial"/>
                <a:cs typeface="Arial"/>
              </a:rPr>
              <a:t>The individual </a:t>
            </a:r>
            <a:r>
              <a:rPr lang="en-GB" sz="2400" dirty="0" err="1" smtClean="0">
                <a:latin typeface="Arial"/>
                <a:cs typeface="Arial"/>
              </a:rPr>
              <a:t>reticences</a:t>
            </a:r>
            <a:r>
              <a:rPr lang="en-GB" sz="2400" dirty="0" smtClean="0">
                <a:latin typeface="Arial"/>
                <a:cs typeface="Arial"/>
              </a:rPr>
              <a:t> are linked to fears or apprehensions about 	the proposed changes</a:t>
            </a:r>
          </a:p>
          <a:p>
            <a:pPr marL="0" indent="0">
              <a:buNone/>
            </a:pPr>
            <a:r>
              <a:rPr lang="en-GB" sz="2400" dirty="0" smtClean="0">
                <a:latin typeface="Arial"/>
                <a:cs typeface="Arial"/>
              </a:rPr>
              <a:t>The cost or the difficulty of CA </a:t>
            </a:r>
            <a:r>
              <a:rPr lang="en-GB" sz="1800" dirty="0" smtClean="0">
                <a:latin typeface="Arial"/>
                <a:cs typeface="Arial"/>
              </a:rPr>
              <a:t>(to impose a discipline of action and convince people on the legitimacy of the project) </a:t>
            </a:r>
            <a:r>
              <a:rPr lang="en-GB" sz="2400" dirty="0" smtClean="0">
                <a:latin typeface="Arial"/>
                <a:cs typeface="Arial"/>
              </a:rPr>
              <a:t>can increase with time. The enthusiasm felt in the beginning decreases : sometimes the reason of action fades or become less evident as the success of the CA has helped to decrease the need for it.</a:t>
            </a:r>
          </a:p>
          <a:p>
            <a:pPr marL="0" indent="0">
              <a:buNone/>
            </a:pPr>
            <a:endParaRPr lang="en-GB" sz="2200" dirty="0" smtClean="0">
              <a:latin typeface="Arial"/>
              <a:cs typeface="Arial"/>
            </a:endParaRPr>
          </a:p>
          <a:p>
            <a:pPr marL="0" indent="0">
              <a:buNone/>
            </a:pPr>
            <a:r>
              <a:rPr lang="en-GB" sz="2200" dirty="0" smtClean="0">
                <a:latin typeface="Arial"/>
                <a:cs typeface="Arial"/>
              </a:rPr>
              <a:t>Important </a:t>
            </a:r>
            <a:r>
              <a:rPr lang="en-GB" sz="2200" u="sng" dirty="0" smtClean="0">
                <a:latin typeface="Arial"/>
                <a:cs typeface="Arial"/>
              </a:rPr>
              <a:t>conclusions</a:t>
            </a:r>
            <a:r>
              <a:rPr lang="en-GB" sz="2200" dirty="0" smtClean="0">
                <a:latin typeface="Arial"/>
                <a:cs typeface="Arial"/>
              </a:rPr>
              <a:t> can be withdrew from the existence of this cost : </a:t>
            </a:r>
          </a:p>
          <a:p>
            <a:pPr lvl="1"/>
            <a:r>
              <a:rPr lang="en-GB" sz="2200" dirty="0" smtClean="0">
                <a:latin typeface="Arial"/>
                <a:cs typeface="Arial"/>
              </a:rPr>
              <a:t>The CA must benefit from a strong local support (the best situation : when the action comes from the concerned persons)</a:t>
            </a:r>
          </a:p>
          <a:p>
            <a:pPr lvl="1"/>
            <a:r>
              <a:rPr lang="en-GB" sz="2200" dirty="0" smtClean="0">
                <a:latin typeface="Arial"/>
                <a:cs typeface="Arial"/>
              </a:rPr>
              <a:t>If possible, the participation to the CA must be decided on voluntary basis</a:t>
            </a:r>
          </a:p>
          <a:p>
            <a:pPr lvl="1"/>
            <a:r>
              <a:rPr lang="en-GB" sz="2200" dirty="0" smtClean="0">
                <a:latin typeface="Arial"/>
                <a:cs typeface="Arial"/>
              </a:rPr>
              <a:t>A compulsory and general participation is sometimes needed (if only a collective action can respond to the need) but it has to be very rare and the priority should always be given to what’s the most necessary</a:t>
            </a:r>
          </a:p>
          <a:p>
            <a:pPr lvl="1"/>
            <a:endParaRPr lang="en-GB" sz="2200" dirty="0" smtClean="0">
              <a:latin typeface="Arial"/>
              <a:cs typeface="Arial"/>
            </a:endParaRPr>
          </a:p>
          <a:p>
            <a:pPr lvl="1"/>
            <a:endParaRPr lang="en-GB" sz="2200" dirty="0" smtClean="0">
              <a:latin typeface="Arial"/>
              <a:cs typeface="Arial"/>
            </a:endParaRPr>
          </a:p>
          <a:p>
            <a:endParaRPr lang="en-GB" dirty="0" smtClean="0"/>
          </a:p>
          <a:p>
            <a:r>
              <a:rPr lang="en-GB" dirty="0" smtClean="0"/>
              <a:t>Context of</a:t>
            </a:r>
            <a:r>
              <a:rPr lang="en-GB" baseline="0" dirty="0" smtClean="0"/>
              <a:t> the CA: </a:t>
            </a:r>
            <a:r>
              <a:rPr lang="en-GB" dirty="0" smtClean="0"/>
              <a:t>Need for analysis : Variable context according to regions and production,…</a:t>
            </a:r>
          </a:p>
          <a:p>
            <a:r>
              <a:rPr lang="en-GB" dirty="0" smtClean="0"/>
              <a:t>Associated questions: Is there a problem? How is it a problem? What are the existing pertinent materials able to solve this problem?</a:t>
            </a:r>
            <a:endParaRPr lang="en-GB" dirty="0" smtClean="0">
              <a:latin typeface="Arial"/>
              <a:cs typeface="Arial"/>
            </a:endParaRPr>
          </a:p>
          <a:p>
            <a:pPr lvl="1"/>
            <a:endParaRPr lang="en-GB" sz="1800" dirty="0" smtClean="0"/>
          </a:p>
          <a:p>
            <a:pPr marL="0" indent="0">
              <a:buNone/>
            </a:pPr>
            <a:r>
              <a:rPr lang="en-GB" sz="1200" dirty="0" smtClean="0">
                <a:latin typeface="Arial"/>
                <a:cs typeface="Arial"/>
              </a:rPr>
              <a:t>The constraint of competition rules </a:t>
            </a:r>
          </a:p>
          <a:p>
            <a:pPr marL="0" indent="0">
              <a:buNone/>
            </a:pPr>
            <a:r>
              <a:rPr lang="en-GB" sz="1200" dirty="0" smtClean="0">
                <a:latin typeface="Arial"/>
                <a:cs typeface="Arial"/>
              </a:rPr>
              <a:t>Certain CA in commercial sector come very quickly  across competition rules ( Forbidding of inter-enterprises agreements, concerted marketing actions, which would threat the competition game)</a:t>
            </a:r>
          </a:p>
          <a:p>
            <a:pPr marL="0" indent="0">
              <a:buNone/>
            </a:pPr>
            <a:r>
              <a:rPr lang="fr-FR" dirty="0" smtClean="0"/>
              <a:t>. </a:t>
            </a:r>
            <a:r>
              <a:rPr lang="en-GB" sz="1600" u="sng" dirty="0" smtClean="0"/>
              <a:t>Theory of the Second Best</a:t>
            </a:r>
          </a:p>
          <a:p>
            <a:pPr marL="0" indent="0" algn="just">
              <a:buNone/>
            </a:pPr>
            <a:r>
              <a:rPr lang="en-GB" sz="1400" dirty="0" smtClean="0"/>
              <a:t>	</a:t>
            </a:r>
            <a:r>
              <a:rPr lang="en-GB" sz="1200" dirty="0" smtClean="0"/>
              <a:t>In front of a of a firm in a monopoly position, to avoid distortions, it’s better to allow its partners to organize themselves in order to decrease their commercial weakness than to impose them strict market rules</a:t>
            </a:r>
          </a:p>
          <a:p>
            <a:pPr marL="0" indent="0" algn="just">
              <a:buNone/>
            </a:pPr>
            <a:endParaRPr lang="en-GB" sz="1400" dirty="0" smtClean="0"/>
          </a:p>
          <a:p>
            <a:pPr marL="0" indent="0">
              <a:buNone/>
            </a:pPr>
            <a:r>
              <a:rPr lang="en-GB" sz="1400" dirty="0" smtClean="0"/>
              <a:t>5</a:t>
            </a:r>
            <a:r>
              <a:rPr lang="en-GB" sz="1600" dirty="0" smtClean="0"/>
              <a:t>. </a:t>
            </a:r>
            <a:r>
              <a:rPr lang="en-GB" sz="1600" u="sng" dirty="0" smtClean="0"/>
              <a:t>Differentiated implementation of competition rules</a:t>
            </a:r>
          </a:p>
          <a:p>
            <a:pPr marL="0" indent="0" algn="r">
              <a:buNone/>
            </a:pPr>
            <a:r>
              <a:rPr lang="en-GB" sz="1200" dirty="0" smtClean="0"/>
              <a:t>( J.K. Galbraith, 1975)</a:t>
            </a:r>
          </a:p>
          <a:p>
            <a:pPr marL="0" indent="0">
              <a:buNone/>
            </a:pPr>
            <a:r>
              <a:rPr lang="en-GB" sz="1200" dirty="0" smtClean="0"/>
              <a:t>Distinction of 2 parts in modern economy, with two different market power:</a:t>
            </a:r>
          </a:p>
          <a:p>
            <a:pPr marL="0" indent="0">
              <a:buNone/>
            </a:pPr>
            <a:r>
              <a:rPr lang="en-GB" sz="1200" dirty="0" smtClean="0"/>
              <a:t>	</a:t>
            </a:r>
            <a:r>
              <a:rPr lang="en-GB" sz="1200" b="1" dirty="0" smtClean="0"/>
              <a:t>Planning system 		</a:t>
            </a:r>
            <a:r>
              <a:rPr lang="en-GB" sz="1200" dirty="0" err="1" smtClean="0"/>
              <a:t>vs</a:t>
            </a:r>
            <a:r>
              <a:rPr lang="en-GB" sz="1200" dirty="0" smtClean="0"/>
              <a:t> 	</a:t>
            </a:r>
            <a:r>
              <a:rPr lang="en-GB" sz="1200" b="1" dirty="0" smtClean="0"/>
              <a:t>Market system</a:t>
            </a:r>
          </a:p>
          <a:p>
            <a:pPr marL="0" indent="0">
              <a:buNone/>
            </a:pPr>
            <a:r>
              <a:rPr lang="en-GB" sz="1200" b="1" dirty="0" smtClean="0"/>
              <a:t>	(</a:t>
            </a:r>
            <a:r>
              <a:rPr lang="en-GB" sz="1200" dirty="0" smtClean="0"/>
              <a:t>Great firms    		</a:t>
            </a:r>
            <a:r>
              <a:rPr lang="en-GB" sz="1200" dirty="0" err="1" smtClean="0"/>
              <a:t>vs</a:t>
            </a:r>
            <a:r>
              <a:rPr lang="en-GB" sz="1200" dirty="0" smtClean="0"/>
              <a:t>  		Small actors submitted to markets)</a:t>
            </a:r>
          </a:p>
          <a:p>
            <a:pPr marL="0" indent="0">
              <a:buNone/>
            </a:pPr>
            <a:endParaRPr lang="en-GB" sz="1200" dirty="0" smtClean="0"/>
          </a:p>
          <a:p>
            <a:pPr marL="0" indent="0">
              <a:buNone/>
            </a:pPr>
            <a:r>
              <a:rPr lang="en-GB" sz="1200" dirty="0" smtClean="0"/>
              <a:t>«  To remedy the weakness of the market system, strongly affirmative support must be accorded to its effort to develop market power. There would be a general presumption not against but in favour of collective action by those who are numerous, small and weak. »</a:t>
            </a: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3</a:t>
            </a:fld>
            <a:endParaRPr lang="fr-FR"/>
          </a:p>
        </p:txBody>
      </p:sp>
    </p:spTree>
    <p:extLst>
      <p:ext uri="{BB962C8B-B14F-4D97-AF65-F5344CB8AC3E}">
        <p14:creationId xmlns:p14="http://schemas.microsoft.com/office/powerpoint/2010/main" val="3916640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defRPr/>
            </a:pPr>
            <a:r>
              <a:rPr lang="fr-BE" sz="1100" dirty="0" smtClean="0"/>
              <a:t>Les instruments disponibles pour améliorer le pouvoir de marché des agriculteurs sont présentés schématiquement  dans le tableau suivant. Parmi de nombreux classements possibles, le </a:t>
            </a:r>
            <a:r>
              <a:rPr lang="fr-BE" sz="1100" u="sng" dirty="0" smtClean="0"/>
              <a:t>classement</a:t>
            </a:r>
            <a:r>
              <a:rPr lang="fr-BE" sz="1100" dirty="0" smtClean="0"/>
              <a:t> est fait ici en se référant au niveau d’action :</a:t>
            </a:r>
            <a:r>
              <a:rPr lang="fr-BE" sz="1200" dirty="0" smtClean="0"/>
              <a:t> &gt; L’agriculteur dans sa ferme; &gt; Les agriculteurs face à une firme; &gt; Les agriculteurs face au marché.</a:t>
            </a:r>
          </a:p>
          <a:p>
            <a:pPr>
              <a:buFont typeface="Wingdings" pitchFamily="2" charset="2"/>
              <a:buChar char="Ø"/>
              <a:defRPr/>
            </a:pPr>
            <a:r>
              <a:rPr lang="fr-BE" sz="1200" dirty="0" smtClean="0"/>
              <a:t>A/ Dans sa ferme, l’agriculteur peut essayer d’améliorer son pouvoir de marché de différentes façons. Il le fait individuellement, mais une AC peut l’y aider : information, vulgarisation, définition de labels,…</a:t>
            </a:r>
          </a:p>
          <a:p>
            <a:pPr>
              <a:buFont typeface="Wingdings" pitchFamily="2" charset="2"/>
              <a:buChar char="Ø"/>
              <a:defRPr/>
            </a:pPr>
            <a:r>
              <a:rPr lang="fr-BE" sz="1200" dirty="0" smtClean="0"/>
              <a:t>B/ Face à une firme, le contrat </a:t>
            </a:r>
            <a:r>
              <a:rPr lang="fr-BE" sz="1100" dirty="0" smtClean="0"/>
              <a:t>(individuel) </a:t>
            </a:r>
            <a:r>
              <a:rPr lang="fr-BE" sz="1200" dirty="0" smtClean="0"/>
              <a:t>est un élément déterminant; il comprend la définition d’un prix. Un accord interprofessionnel ajoute la possibilité d’un accord négocié entre l’ensemble des agriculteurs et la firme, sur beaucoup de choses … sauf le prix </a:t>
            </a:r>
            <a:r>
              <a:rPr lang="fr-BE" sz="1100" dirty="0" smtClean="0"/>
              <a:t>(infraction aux règles de concurrence).</a:t>
            </a:r>
          </a:p>
          <a:p>
            <a:pPr>
              <a:buFont typeface="Wingdings" pitchFamily="2" charset="2"/>
              <a:buChar char="Ø"/>
              <a:defRPr/>
            </a:pPr>
            <a:r>
              <a:rPr lang="fr-BE" sz="1200" dirty="0" smtClean="0"/>
              <a:t>C/ Face au marché, l’outil par excellence est la « </a:t>
            </a:r>
            <a:r>
              <a:rPr lang="fr-BE" sz="1200" i="1" dirty="0" smtClean="0"/>
              <a:t>COOPERATIVE</a:t>
            </a:r>
            <a:r>
              <a:rPr lang="fr-BE" sz="1200" dirty="0" smtClean="0"/>
              <a:t> ». Mais le même mot peut être employé dans des sens très différents !  Ici, il s’agit de la « société coopérative », c’est-à-dire d’une </a:t>
            </a:r>
            <a:r>
              <a:rPr lang="fr-BE" sz="1200" u="sng" dirty="0" smtClean="0"/>
              <a:t>société commerciale de droit privé</a:t>
            </a:r>
            <a:r>
              <a:rPr lang="fr-BE" sz="1200" dirty="0" smtClean="0"/>
              <a:t>  </a:t>
            </a:r>
            <a:r>
              <a:rPr lang="fr-BE" sz="1100" dirty="0" smtClean="0"/>
              <a:t>(comme les autres types de sociétés commerciales privées, sauf que son organisation est basée essentiellement sur les personnes).</a:t>
            </a:r>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4</a:t>
            </a:fld>
            <a:endParaRPr lang="fr-FR"/>
          </a:p>
        </p:txBody>
      </p:sp>
    </p:spTree>
    <p:extLst>
      <p:ext uri="{BB962C8B-B14F-4D97-AF65-F5344CB8AC3E}">
        <p14:creationId xmlns:p14="http://schemas.microsoft.com/office/powerpoint/2010/main" val="4755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indent="-457200" eaLnBrk="1" hangingPunct="1">
              <a:spcBef>
                <a:spcPts val="0"/>
              </a:spcBef>
              <a:spcAft>
                <a:spcPct val="15000"/>
              </a:spcAft>
              <a:buFont typeface="Wingdings 2" pitchFamily="18" charset="2"/>
              <a:buNone/>
              <a:defRPr/>
            </a:pPr>
            <a:r>
              <a:rPr lang="fr-BE" sz="1200" dirty="0" smtClean="0">
                <a:sym typeface="Wingdings 2" pitchFamily="18" charset="2"/>
              </a:rPr>
              <a:t>Le contrat contient toujours une clause de PRIX.</a:t>
            </a:r>
          </a:p>
          <a:p>
            <a:pPr marL="0" indent="0" eaLnBrk="1" hangingPunct="1">
              <a:spcBef>
                <a:spcPts val="0"/>
              </a:spcBef>
              <a:spcAft>
                <a:spcPct val="15000"/>
              </a:spcAft>
              <a:buFont typeface="Wingdings 2" pitchFamily="18" charset="2"/>
              <a:buNone/>
              <a:defRPr/>
            </a:pPr>
            <a:r>
              <a:rPr lang="fr-BE" sz="1200" dirty="0" smtClean="0">
                <a:sym typeface="Wingdings 2" pitchFamily="18" charset="2"/>
              </a:rPr>
              <a:t>La production par contrat peut parfois aller jusqu’à une intégration de l’agriculteur dans le système commercial de la firme.</a:t>
            </a:r>
          </a:p>
          <a:p>
            <a:pPr marL="0" marR="0" indent="0" algn="l" defTabSz="914400" rtl="0" eaLnBrk="1" fontAlgn="auto" latinLnBrk="0" hangingPunct="1">
              <a:lnSpc>
                <a:spcPct val="100000"/>
              </a:lnSpc>
              <a:spcBef>
                <a:spcPts val="0"/>
              </a:spcBef>
              <a:spcAft>
                <a:spcPts val="0"/>
              </a:spcAft>
              <a:buClrTx/>
              <a:buSzTx/>
              <a:buFontTx/>
              <a:buNone/>
              <a:tabLst/>
              <a:defRPr/>
            </a:pPr>
            <a:r>
              <a:rPr lang="fr-BE" sz="1400" dirty="0" smtClean="0">
                <a:sym typeface="Wingdings 2" pitchFamily="18" charset="2"/>
              </a:rPr>
              <a:t>Rôle possible d’une AC (et des Pouvoirs publics) : </a:t>
            </a:r>
            <a:r>
              <a:rPr lang="fr-BE" sz="1200" dirty="0" smtClean="0">
                <a:sym typeface="Wingdings 2" pitchFamily="18" charset="2"/>
              </a:rPr>
              <a:t>fixer un cadre pour le contenu des contrats; définir les exigences minimums, …</a:t>
            </a:r>
            <a:endParaRPr lang="fr-BE" dirty="0" smtClean="0">
              <a:sym typeface="Wingdings 2" pitchFamily="18" charset="2"/>
            </a:endParaRP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5</a:t>
            </a:fld>
            <a:endParaRPr lang="fr-FR"/>
          </a:p>
        </p:txBody>
      </p:sp>
    </p:spTree>
    <p:extLst>
      <p:ext uri="{BB962C8B-B14F-4D97-AF65-F5344CB8AC3E}">
        <p14:creationId xmlns:p14="http://schemas.microsoft.com/office/powerpoint/2010/main" val="256798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eaLnBrk="1" hangingPunct="1">
              <a:lnSpc>
                <a:spcPts val="2160"/>
              </a:lnSpc>
              <a:spcBef>
                <a:spcPts val="0"/>
              </a:spcBef>
              <a:buFont typeface="Wingdings" pitchFamily="2" charset="2"/>
              <a:buNone/>
              <a:defRPr/>
            </a:pPr>
            <a:r>
              <a:rPr lang="fr-BE" sz="1600" dirty="0" smtClean="0">
                <a:sym typeface="Wingdings 2" pitchFamily="18" charset="2"/>
              </a:rPr>
              <a:t>Une telle dérogation rend </a:t>
            </a:r>
            <a:r>
              <a:rPr lang="fr-BE" sz="1600" b="1" dirty="0" smtClean="0">
                <a:sym typeface="Wingdings 2" pitchFamily="18" charset="2"/>
              </a:rPr>
              <a:t>possible</a:t>
            </a:r>
            <a:r>
              <a:rPr lang="fr-BE" sz="1600" dirty="0" smtClean="0">
                <a:sym typeface="Wingdings 2" pitchFamily="18" charset="2"/>
              </a:rPr>
              <a:t> un AI; elle ne l’impose pas</a:t>
            </a:r>
            <a:r>
              <a:rPr lang="fr-BE" dirty="0" smtClean="0">
                <a:sym typeface="Wingdings 2" pitchFamily="18" charset="2"/>
              </a:rPr>
              <a:t> …</a:t>
            </a:r>
            <a:r>
              <a:rPr lang="fr-BE" sz="1400" dirty="0" smtClean="0">
                <a:sym typeface="Wingdings 2" pitchFamily="18" charset="2"/>
              </a:rPr>
              <a:t> </a:t>
            </a:r>
            <a:r>
              <a:rPr lang="fr-BE" sz="1200" dirty="0" smtClean="0">
                <a:sym typeface="Wingdings 2" pitchFamily="18" charset="2"/>
              </a:rPr>
              <a:t>(l’acheteur peut refuser un AI et s’approvisionner sur base contractuelle normale)</a:t>
            </a:r>
          </a:p>
          <a:p>
            <a:pPr marL="0" indent="0" eaLnBrk="1" hangingPunct="1">
              <a:lnSpc>
                <a:spcPct val="110000"/>
              </a:lnSpc>
              <a:buFont typeface="Wingdings" pitchFamily="2" charset="2"/>
              <a:buNone/>
              <a:defRPr/>
            </a:pPr>
            <a:r>
              <a:rPr lang="fr-BE" sz="1600" b="1" dirty="0" smtClean="0">
                <a:sym typeface="Wingdings" pitchFamily="2" charset="2"/>
              </a:rPr>
              <a:t>	</a:t>
            </a:r>
            <a:r>
              <a:rPr lang="fr-BE" sz="1400" b="1" dirty="0" smtClean="0">
                <a:cs typeface="Arial" charset="0"/>
                <a:sym typeface="Wingdings" pitchFamily="2" charset="2"/>
              </a:rPr>
              <a:t>╚</a:t>
            </a:r>
            <a:r>
              <a:rPr lang="fr-BE" sz="1400" dirty="0" smtClean="0">
                <a:sym typeface="Wingdings" pitchFamily="2" charset="2"/>
              </a:rPr>
              <a:t>&gt; </a:t>
            </a:r>
            <a:r>
              <a:rPr lang="fr-BE" sz="1600" b="1" dirty="0" smtClean="0">
                <a:sym typeface="Wingdings" pitchFamily="2" charset="2"/>
              </a:rPr>
              <a:t>	</a:t>
            </a:r>
            <a:r>
              <a:rPr lang="fr-BE" sz="1400" b="1" dirty="0" smtClean="0">
                <a:sym typeface="Wingdings" pitchFamily="2" charset="2"/>
              </a:rPr>
              <a:t> </a:t>
            </a:r>
            <a:r>
              <a:rPr lang="fr-BE" sz="1400" dirty="0" smtClean="0">
                <a:sym typeface="Wingdings" pitchFamily="2" charset="2"/>
              </a:rPr>
              <a:t>La possibilité d’AI ne supprime pas l’impact de la concurrence </a:t>
            </a:r>
            <a:r>
              <a:rPr lang="fr-BE" sz="1400" dirty="0" smtClean="0">
                <a:solidFill>
                  <a:srgbClr val="FF0000"/>
                </a:solidFill>
                <a:sym typeface="Wingdings" pitchFamily="2" charset="2"/>
              </a:rPr>
              <a:t>!</a:t>
            </a:r>
            <a:endParaRPr lang="fr-BE" sz="1400" dirty="0" smtClean="0">
              <a:sym typeface="Wingdings" pitchFamily="2" charset="2"/>
            </a:endParaRPr>
          </a:p>
          <a:p>
            <a:pPr marL="0" indent="0" eaLnBrk="1" hangingPunct="1">
              <a:lnSpc>
                <a:spcPct val="110000"/>
              </a:lnSpc>
              <a:buFont typeface="Wingdings" pitchFamily="2" charset="2"/>
              <a:buNone/>
              <a:defRPr/>
            </a:pPr>
            <a:r>
              <a:rPr lang="fr-BE" sz="1200" dirty="0" smtClean="0">
                <a:sym typeface="Wingdings 2" pitchFamily="18" charset="2"/>
              </a:rPr>
              <a:t>Ex: - Concurrence exacerbée entre </a:t>
            </a:r>
            <a:r>
              <a:rPr lang="fr-BE" sz="1200" dirty="0" err="1" smtClean="0">
                <a:sym typeface="Wingdings 2" pitchFamily="18" charset="2"/>
              </a:rPr>
              <a:t>agric</a:t>
            </a:r>
            <a:r>
              <a:rPr lang="fr-BE" sz="1200" dirty="0" smtClean="0">
                <a:sym typeface="Wingdings 2" pitchFamily="18" charset="2"/>
              </a:rPr>
              <a:t>. suite à </a:t>
            </a:r>
            <a:r>
              <a:rPr lang="fr-BE" sz="1200" dirty="0" smtClean="0">
                <a:cs typeface="Arial" charset="0"/>
                <a:sym typeface="Wingdings 2" pitchFamily="18" charset="2"/>
              </a:rPr>
              <a:t>∆- P céréales;</a:t>
            </a:r>
          </a:p>
          <a:p>
            <a:pPr marL="0" indent="0" eaLnBrk="1" hangingPunct="1">
              <a:lnSpc>
                <a:spcPct val="85000"/>
              </a:lnSpc>
              <a:spcBef>
                <a:spcPts val="0"/>
              </a:spcBef>
              <a:buFont typeface="Wingdings" pitchFamily="2" charset="2"/>
              <a:buNone/>
              <a:defRPr/>
            </a:pPr>
            <a:r>
              <a:rPr lang="fr-BE" sz="1400" dirty="0" smtClean="0">
                <a:cs typeface="Arial" charset="0"/>
                <a:sym typeface="Wingdings 2" pitchFamily="18" charset="2"/>
              </a:rPr>
              <a:t>	  </a:t>
            </a:r>
            <a:r>
              <a:rPr lang="fr-BE" sz="1200" dirty="0" smtClean="0">
                <a:cs typeface="Arial" charset="0"/>
                <a:sym typeface="Wingdings 2" pitchFamily="18" charset="2"/>
              </a:rPr>
              <a:t>- Concurrence entre firmes de commercialisation </a:t>
            </a:r>
            <a:r>
              <a:rPr lang="fr-BE" sz="1100" dirty="0" smtClean="0">
                <a:cs typeface="Arial" charset="0"/>
                <a:sym typeface="Wingdings 2" pitchFamily="18" charset="2"/>
              </a:rPr>
              <a:t>(</a:t>
            </a:r>
            <a:r>
              <a:rPr lang="fr-BE" sz="1100" dirty="0" err="1" smtClean="0">
                <a:cs typeface="Arial" charset="0"/>
                <a:sym typeface="Wingdings 2" pitchFamily="18" charset="2"/>
              </a:rPr>
              <a:t>Lidl</a:t>
            </a:r>
            <a:r>
              <a:rPr lang="fr-BE" sz="1100" dirty="0" smtClean="0">
                <a:cs typeface="Arial" charset="0"/>
                <a:sym typeface="Wingdings 2" pitchFamily="18" charset="2"/>
              </a:rPr>
              <a:t>, Aldi,… =&gt; lait),</a:t>
            </a:r>
            <a:r>
              <a:rPr lang="fr-BE" sz="1200" dirty="0" smtClean="0">
                <a:cs typeface="Arial" charset="0"/>
                <a:sym typeface="Wingdings 2" pitchFamily="18" charset="2"/>
              </a:rPr>
              <a:t> avec répercussion de la baisse de prix sur le maillon le + faible de la filière, l’agriculture.</a:t>
            </a:r>
          </a:p>
          <a:p>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6</a:t>
            </a:fld>
            <a:endParaRPr lang="fr-FR"/>
          </a:p>
        </p:txBody>
      </p:sp>
    </p:spTree>
    <p:extLst>
      <p:ext uri="{BB962C8B-B14F-4D97-AF65-F5344CB8AC3E}">
        <p14:creationId xmlns:p14="http://schemas.microsoft.com/office/powerpoint/2010/main" val="3329176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altLang="fr-FR" dirty="0" smtClean="0"/>
              <a:t>En Europe 300.000 coopérative, 140 millions de membres</a:t>
            </a:r>
            <a:endParaRPr lang="fr-FR" dirty="0"/>
          </a:p>
        </p:txBody>
      </p:sp>
      <p:sp>
        <p:nvSpPr>
          <p:cNvPr id="4" name="Espace réservé du numéro de diapositive 3"/>
          <p:cNvSpPr>
            <a:spLocks noGrp="1"/>
          </p:cNvSpPr>
          <p:nvPr>
            <p:ph type="sldNum" sz="quarter" idx="10"/>
          </p:nvPr>
        </p:nvSpPr>
        <p:spPr/>
        <p:txBody>
          <a:bodyPr/>
          <a:lstStyle/>
          <a:p>
            <a:fld id="{6A1A8786-D91C-41C0-99AC-47B5977596F2}" type="slidenum">
              <a:rPr lang="fr-FR" smtClean="0"/>
              <a:t>7</a:t>
            </a:fld>
            <a:endParaRPr lang="fr-FR"/>
          </a:p>
        </p:txBody>
      </p:sp>
    </p:spTree>
    <p:extLst>
      <p:ext uri="{BB962C8B-B14F-4D97-AF65-F5344CB8AC3E}">
        <p14:creationId xmlns:p14="http://schemas.microsoft.com/office/powerpoint/2010/main" val="340970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293E8E0-139D-C04F-9DD5-2B0BCAE9D7C9}" type="datetimeFigureOut">
              <a:rPr lang="fr-FR" smtClean="0"/>
              <a:t>08/09/2015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08/09/2015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08/09/2015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293E8E0-139D-C04F-9DD5-2B0BCAE9D7C9}" type="datetimeFigureOut">
              <a:rPr lang="fr-FR" smtClean="0"/>
              <a:t>08/09/2015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293E8E0-139D-C04F-9DD5-2B0BCAE9D7C9}" type="datetimeFigureOut">
              <a:rPr lang="fr-FR" smtClean="0"/>
              <a:t>08/09/2015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93E8E0-139D-C04F-9DD5-2B0BCAE9D7C9}" type="datetimeFigureOut">
              <a:rPr lang="fr-FR" smtClean="0"/>
              <a:t>08/09/2015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4293E8E0-139D-C04F-9DD5-2B0BCAE9D7C9}" type="datetimeFigureOut">
              <a:rPr lang="fr-FR" smtClean="0"/>
              <a:t>08/09/2015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293E8E0-139D-C04F-9DD5-2B0BCAE9D7C9}" type="datetimeFigureOut">
              <a:rPr lang="fr-FR" smtClean="0"/>
              <a:t>08/09/2015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3E8E0-139D-C04F-9DD5-2B0BCAE9D7C9}" type="datetimeFigureOut">
              <a:rPr lang="fr-FR" smtClean="0"/>
              <a:t>08/09/2015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7A79196-8A80-FC4D-89A7-786E498F6AAD}"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93E8E0-139D-C04F-9DD5-2B0BCAE9D7C9}" type="datetimeFigureOut">
              <a:rPr lang="fr-FR" smtClean="0"/>
              <a:t>08/09/2015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A79196-8A80-FC4D-89A7-786E498F6AAD}" type="slidenum">
              <a:rPr lang="fr-FR" smtClean="0"/>
              <a:t>‹#›</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4293E8E0-139D-C04F-9DD5-2B0BCAE9D7C9}" type="datetimeFigureOut">
              <a:rPr lang="fr-FR" smtClean="0"/>
              <a:t>08/09/2015</a:t>
            </a:fld>
            <a:endParaRPr lang="fr-FR"/>
          </a:p>
        </p:txBody>
      </p:sp>
      <p:sp>
        <p:nvSpPr>
          <p:cNvPr id="9" name="Slide Number Placeholder 8"/>
          <p:cNvSpPr>
            <a:spLocks noGrp="1"/>
          </p:cNvSpPr>
          <p:nvPr>
            <p:ph type="sldNum" sz="quarter" idx="11"/>
          </p:nvPr>
        </p:nvSpPr>
        <p:spPr/>
        <p:txBody>
          <a:bodyPr/>
          <a:lstStyle/>
          <a:p>
            <a:fld id="{67A79196-8A80-FC4D-89A7-786E498F6AAD}" type="slidenum">
              <a:rPr lang="fr-FR" smtClean="0"/>
              <a:t>‹#›</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A79196-8A80-FC4D-89A7-786E498F6AAD}" type="slidenum">
              <a:rPr lang="fr-FR" smtClean="0"/>
              <a:t>‹#›</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293E8E0-139D-C04F-9DD5-2B0BCAE9D7C9}" type="datetimeFigureOut">
              <a:rPr lang="fr-FR" smtClean="0"/>
              <a:t>08/09/2015</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csa-be.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7620000" cy="2401656"/>
          </a:xfrm>
          <a:solidFill>
            <a:schemeClr val="bg2"/>
          </a:solidFill>
        </p:spPr>
        <p:txBody>
          <a:bodyPr>
            <a:noAutofit/>
          </a:bodyPr>
          <a:lstStyle/>
          <a:p>
            <a:r>
              <a:rPr lang="en-US" sz="4000" b="1" dirty="0"/>
              <a:t>FO’s support </a:t>
            </a:r>
            <a:r>
              <a:rPr lang="en-US" sz="4000" b="1" dirty="0" smtClean="0"/>
              <a:t>for increasing </a:t>
            </a:r>
            <a:r>
              <a:rPr lang="en-US" sz="4000" b="1" dirty="0"/>
              <a:t>Farmer Market </a:t>
            </a:r>
            <a:r>
              <a:rPr lang="en-US" sz="4000" b="1" dirty="0" smtClean="0"/>
              <a:t>Power:  </a:t>
            </a:r>
            <a:r>
              <a:rPr lang="en-US" sz="4000" b="1" dirty="0"/>
              <a:t>Europe &amp; Africa Experience</a:t>
            </a:r>
            <a:endParaRPr lang="fr-FR" sz="4000" b="1" dirty="0">
              <a:latin typeface="Berlin Sans FB Demi" pitchFamily="34" charset="0"/>
            </a:endParaRPr>
          </a:p>
        </p:txBody>
      </p:sp>
      <p:sp>
        <p:nvSpPr>
          <p:cNvPr id="3" name="Espace réservé du contenu 2"/>
          <p:cNvSpPr>
            <a:spLocks noGrp="1"/>
          </p:cNvSpPr>
          <p:nvPr>
            <p:ph idx="1"/>
          </p:nvPr>
        </p:nvSpPr>
        <p:spPr>
          <a:xfrm>
            <a:off x="457200" y="2865863"/>
            <a:ext cx="7620000" cy="3551870"/>
          </a:xfrm>
          <a:ln>
            <a:noFill/>
          </a:ln>
        </p:spPr>
        <p:style>
          <a:lnRef idx="2">
            <a:schemeClr val="accent1"/>
          </a:lnRef>
          <a:fillRef idx="1">
            <a:schemeClr val="lt1"/>
          </a:fillRef>
          <a:effectRef idx="0">
            <a:schemeClr val="accent1"/>
          </a:effectRef>
          <a:fontRef idx="minor">
            <a:schemeClr val="dk1"/>
          </a:fontRef>
        </p:style>
        <p:txBody>
          <a:bodyPr>
            <a:normAutofit/>
          </a:bodyPr>
          <a:lstStyle/>
          <a:p>
            <a:pPr marL="114300" indent="0">
              <a:buNone/>
            </a:pPr>
            <a:r>
              <a:rPr lang="en-US" sz="2400" b="1" dirty="0"/>
              <a:t>Regional Knowledge Sharing and Learning Workshop on Sustainable </a:t>
            </a:r>
            <a:r>
              <a:rPr lang="en-US" sz="2400" b="1" dirty="0" err="1"/>
              <a:t>Agri</a:t>
            </a:r>
            <a:r>
              <a:rPr lang="en-US" sz="2400" b="1" dirty="0"/>
              <a:t>-Enterprise Models and Strategies of National FOs Programs and Services to Members</a:t>
            </a:r>
            <a:endParaRPr lang="fr-BE" sz="2400" dirty="0"/>
          </a:p>
          <a:p>
            <a:pPr marL="114300" indent="0">
              <a:buNone/>
            </a:pPr>
            <a:r>
              <a:rPr lang="en-PH" sz="1800" b="1" i="1" dirty="0"/>
              <a:t> </a:t>
            </a:r>
          </a:p>
          <a:p>
            <a:pPr marL="114300" indent="0">
              <a:buNone/>
            </a:pPr>
            <a:r>
              <a:rPr lang="en-PH" sz="1800" i="1" dirty="0"/>
              <a:t>Date: 6-8 September 2015</a:t>
            </a:r>
            <a:endParaRPr lang="fr-BE" sz="1800" dirty="0"/>
          </a:p>
          <a:p>
            <a:pPr marL="400050" lvl="1" indent="0">
              <a:buNone/>
            </a:pPr>
            <a:endParaRPr lang="en-GB" b="1" dirty="0">
              <a:solidFill>
                <a:schemeClr val="tx2"/>
              </a:solidFill>
            </a:endParaRPr>
          </a:p>
          <a:p>
            <a:pPr marL="400050" lvl="1" indent="0">
              <a:buNone/>
            </a:pPr>
            <a:endParaRPr lang="en-US" b="1" dirty="0">
              <a:solidFill>
                <a:schemeClr val="tx2"/>
              </a:solidFill>
            </a:endParaRPr>
          </a:p>
          <a:p>
            <a:pPr marL="400050" lvl="1" indent="0">
              <a:buNone/>
            </a:pPr>
            <a:endParaRPr lang="en-US" b="1" dirty="0" smtClean="0">
              <a:solidFill>
                <a:schemeClr val="tx2"/>
              </a:solidFill>
            </a:endParaRPr>
          </a:p>
          <a:p>
            <a:pPr marL="400050" lvl="1" indent="0" algn="r">
              <a:buNone/>
            </a:pPr>
            <a:endParaRPr lang="en-US" b="1" dirty="0" smtClean="0">
              <a:solidFill>
                <a:schemeClr val="tx2"/>
              </a:solidFill>
            </a:endParaRPr>
          </a:p>
          <a:p>
            <a:pPr marL="400050" lvl="1" indent="0">
              <a:buNone/>
            </a:pPr>
            <a:endParaRPr lang="en-US" b="1" u="sng" dirty="0"/>
          </a:p>
          <a:p>
            <a:pPr marL="0" indent="0">
              <a:buNone/>
            </a:pPr>
            <a:endParaRPr lang="fr-FR" sz="2400" dirty="0"/>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descr="Description : Description : Description : http://www.csa-be.org/dist/images/en_tete1.gif">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905080" y="5722408"/>
            <a:ext cx="2752725" cy="695325"/>
          </a:xfrm>
          <a:prstGeom prst="rect">
            <a:avLst/>
          </a:prstGeom>
          <a:noFill/>
          <a:ln>
            <a:noFill/>
          </a:ln>
        </p:spPr>
      </p:pic>
    </p:spTree>
    <p:extLst>
      <p:ext uri="{BB962C8B-B14F-4D97-AF65-F5344CB8AC3E}">
        <p14:creationId xmlns:p14="http://schemas.microsoft.com/office/powerpoint/2010/main" val="2151778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2569" y="748322"/>
            <a:ext cx="7682668" cy="5949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838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fontScale="40000" lnSpcReduction="20000"/>
          </a:bodyPr>
          <a:lstStyle/>
          <a:p>
            <a:pPr marL="914400" lvl="1" indent="-514350">
              <a:buFont typeface="+mj-lt"/>
              <a:buAutoNum type="arabicPeriod" startAt="2"/>
            </a:pPr>
            <a:r>
              <a:rPr lang="en-US" sz="6000" b="1" dirty="0">
                <a:solidFill>
                  <a:schemeClr val="accent2"/>
                </a:solidFill>
              </a:rPr>
              <a:t>Isolation of a group on a segment of a mass market</a:t>
            </a:r>
          </a:p>
          <a:p>
            <a:pPr marL="0" indent="0">
              <a:buNone/>
            </a:pPr>
            <a:r>
              <a:rPr lang="en-US" sz="4500" dirty="0">
                <a:solidFill>
                  <a:schemeClr val="tx2"/>
                </a:solidFill>
              </a:rPr>
              <a:t>Direct united sale (A3, but here in a collective way; Ex: </a:t>
            </a:r>
            <a:r>
              <a:rPr lang="en-US" sz="4500" dirty="0" err="1">
                <a:solidFill>
                  <a:schemeClr val="tx2"/>
                </a:solidFill>
              </a:rPr>
              <a:t>Coprosain</a:t>
            </a:r>
            <a:r>
              <a:rPr lang="en-US" sz="4500" dirty="0">
                <a:solidFill>
                  <a:schemeClr val="tx2"/>
                </a:solidFill>
              </a:rPr>
              <a:t>,…; quantitatively far less important than A3)</a:t>
            </a:r>
          </a:p>
          <a:p>
            <a:pPr marL="0" indent="0">
              <a:buNone/>
            </a:pPr>
            <a:r>
              <a:rPr lang="en-US" sz="4500" dirty="0">
                <a:solidFill>
                  <a:schemeClr val="tx2"/>
                </a:solidFill>
              </a:rPr>
              <a:t>Seal of approval, AOC (Product of Controlled Origin),…</a:t>
            </a:r>
          </a:p>
          <a:p>
            <a:pPr marL="0" indent="0">
              <a:buNone/>
            </a:pPr>
            <a:endParaRPr lang="en-US" sz="4500" dirty="0">
              <a:solidFill>
                <a:schemeClr val="tx2"/>
              </a:solidFill>
            </a:endParaRPr>
          </a:p>
          <a:p>
            <a:pPr marL="0" indent="0">
              <a:buNone/>
            </a:pPr>
            <a:r>
              <a:rPr lang="en-US" sz="4500" dirty="0">
                <a:solidFill>
                  <a:schemeClr val="tx2"/>
                </a:solidFill>
              </a:rPr>
              <a:t>Creation of a niche (product with well defined particularities, regional or organic product,…) standing out a larger market</a:t>
            </a:r>
          </a:p>
          <a:p>
            <a:pPr marL="0" indent="0">
              <a:buNone/>
            </a:pPr>
            <a:endParaRPr lang="en-US" dirty="0" smtClean="0">
              <a:solidFill>
                <a:schemeClr val="tx2"/>
              </a:solidFill>
            </a:endParaRPr>
          </a:p>
          <a:p>
            <a:pPr marL="1314450" lvl="1" indent="-914400">
              <a:buFont typeface="+mj-lt"/>
              <a:buAutoNum type="arabicPeriod" startAt="3"/>
            </a:pPr>
            <a:r>
              <a:rPr lang="en-US" sz="6000" b="1" dirty="0">
                <a:solidFill>
                  <a:schemeClr val="accent2"/>
                </a:solidFill>
              </a:rPr>
              <a:t>Supply chain action</a:t>
            </a:r>
          </a:p>
          <a:p>
            <a:pPr marL="0" indent="0">
              <a:buNone/>
            </a:pPr>
            <a:r>
              <a:rPr lang="en-US" sz="4500" i="1" dirty="0">
                <a:solidFill>
                  <a:schemeClr val="accent2"/>
                </a:solidFill>
              </a:rPr>
              <a:t>Action concerning the different sectors of the value chain: from the farmer’s link until the link of the important buying groups of the alimentary distribution firms, passing through the transformation industries,…</a:t>
            </a:r>
          </a:p>
          <a:p>
            <a:pPr marL="0" indent="0">
              <a:buNone/>
            </a:pPr>
            <a:endParaRPr lang="en-US" sz="3800" dirty="0">
              <a:solidFill>
                <a:schemeClr val="tx2"/>
              </a:solidFill>
            </a:endParaRPr>
          </a:p>
          <a:p>
            <a:pPr marL="0" indent="0">
              <a:buNone/>
            </a:pPr>
            <a:r>
              <a:rPr lang="en-US" sz="4500" dirty="0">
                <a:solidFill>
                  <a:schemeClr val="tx2"/>
                </a:solidFill>
              </a:rPr>
              <a:t>Ex: Price Reporting, Consultation and agreement, Marketing Boards…</a:t>
            </a:r>
          </a:p>
          <a:p>
            <a:pPr marL="0" indent="0">
              <a:buNone/>
            </a:pPr>
            <a:endParaRPr lang="en-US" sz="4500" dirty="0">
              <a:solidFill>
                <a:schemeClr val="tx2"/>
              </a:solidFill>
            </a:endParaRPr>
          </a:p>
          <a:p>
            <a:pPr marL="0" indent="0">
              <a:buNone/>
            </a:pPr>
            <a:r>
              <a:rPr lang="en-US" sz="4500" dirty="0">
                <a:solidFill>
                  <a:schemeClr val="tx2"/>
                </a:solidFill>
              </a:rPr>
              <a:t>Implication of the Public authorities is often necessary</a:t>
            </a:r>
          </a:p>
          <a:p>
            <a:pPr marL="0" indent="0">
              <a:buNone/>
            </a:pPr>
            <a:r>
              <a:rPr lang="en-US" sz="4500" dirty="0">
                <a:solidFill>
                  <a:schemeClr val="tx2"/>
                </a:solidFill>
              </a:rPr>
              <a:t>Price Reporting: utility! (knowledge of the situation; role of the PA)</a:t>
            </a:r>
          </a:p>
          <a:p>
            <a:pPr marL="0" indent="0">
              <a:buNone/>
            </a:pPr>
            <a:r>
              <a:rPr lang="en-US" sz="4500" dirty="0">
                <a:solidFill>
                  <a:schemeClr val="tx2"/>
                </a:solidFill>
              </a:rPr>
              <a:t>Action with incidence on the price </a:t>
            </a:r>
            <a:r>
              <a:rPr lang="en-US" sz="4500" dirty="0">
                <a:solidFill>
                  <a:srgbClr val="FF0000"/>
                </a:solidFill>
              </a:rPr>
              <a:t>-&gt; agreement!</a:t>
            </a:r>
          </a:p>
          <a:p>
            <a:pPr marL="0" indent="0">
              <a:buNone/>
            </a:pPr>
            <a:r>
              <a:rPr lang="en-US" sz="4500" dirty="0">
                <a:solidFill>
                  <a:schemeClr val="tx2"/>
                </a:solidFill>
              </a:rPr>
              <a:t>Necessity of an </a:t>
            </a:r>
            <a:r>
              <a:rPr lang="en-US" sz="4500" dirty="0" err="1">
                <a:solidFill>
                  <a:schemeClr val="tx2"/>
                </a:solidFill>
              </a:rPr>
              <a:t>authorisation</a:t>
            </a:r>
            <a:r>
              <a:rPr lang="en-US" sz="4500" dirty="0">
                <a:solidFill>
                  <a:schemeClr val="tx2"/>
                </a:solidFill>
              </a:rPr>
              <a:t> to the competition rules</a:t>
            </a: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8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fontScale="92500"/>
          </a:bodyPr>
          <a:lstStyle/>
          <a:p>
            <a:pPr marL="914400" lvl="1" indent="-514350">
              <a:buFont typeface="+mj-lt"/>
              <a:buAutoNum type="arabicPeriod" startAt="4"/>
            </a:pPr>
            <a:r>
              <a:rPr lang="en-US" sz="2400" b="1" dirty="0">
                <a:solidFill>
                  <a:schemeClr val="accent2"/>
                </a:solidFill>
              </a:rPr>
              <a:t>Market ’s regulation</a:t>
            </a:r>
          </a:p>
          <a:p>
            <a:pPr marL="0" indent="0">
              <a:buNone/>
            </a:pPr>
            <a:r>
              <a:rPr lang="en-US" b="1" i="1" dirty="0">
                <a:solidFill>
                  <a:schemeClr val="accent2"/>
                </a:solidFill>
              </a:rPr>
              <a:t>E</a:t>
            </a:r>
            <a:r>
              <a:rPr lang="en-US" b="1" i="1" dirty="0" smtClean="0">
                <a:solidFill>
                  <a:schemeClr val="accent2"/>
                </a:solidFill>
              </a:rPr>
              <a:t>xternal </a:t>
            </a:r>
            <a:r>
              <a:rPr lang="en-US" b="1" i="1" dirty="0">
                <a:solidFill>
                  <a:schemeClr val="accent2"/>
                </a:solidFill>
              </a:rPr>
              <a:t>protection, </a:t>
            </a:r>
            <a:r>
              <a:rPr lang="en-US" b="1" i="1" dirty="0" smtClean="0">
                <a:solidFill>
                  <a:schemeClr val="accent2"/>
                </a:solidFill>
              </a:rPr>
              <a:t>supply management</a:t>
            </a:r>
            <a:r>
              <a:rPr lang="en-US" b="1" i="1" dirty="0">
                <a:solidFill>
                  <a:schemeClr val="accent2"/>
                </a:solidFill>
              </a:rPr>
              <a:t>, support of the </a:t>
            </a:r>
            <a:r>
              <a:rPr lang="en-US" b="1" i="1" dirty="0" smtClean="0">
                <a:solidFill>
                  <a:schemeClr val="accent2"/>
                </a:solidFill>
              </a:rPr>
              <a:t>demand</a:t>
            </a:r>
            <a:endParaRPr lang="en-US" b="1" i="1" dirty="0">
              <a:solidFill>
                <a:schemeClr val="accent2"/>
              </a:solidFill>
            </a:endParaRPr>
          </a:p>
          <a:p>
            <a:pPr marL="0" indent="0">
              <a:buNone/>
            </a:pPr>
            <a:r>
              <a:rPr lang="en-US" dirty="0">
                <a:solidFill>
                  <a:schemeClr val="tx2"/>
                </a:solidFill>
              </a:rPr>
              <a:t>Competence of the public power!</a:t>
            </a:r>
          </a:p>
          <a:p>
            <a:pPr marL="0" indent="0">
              <a:buNone/>
            </a:pPr>
            <a:r>
              <a:rPr lang="en-US" dirty="0">
                <a:solidFill>
                  <a:schemeClr val="tx2"/>
                </a:solidFill>
              </a:rPr>
              <a:t>Response to the 2 types of problems:</a:t>
            </a:r>
          </a:p>
          <a:p>
            <a:pPr marL="457200" indent="-457200">
              <a:buAutoNum type="arabicParenR"/>
            </a:pPr>
            <a:r>
              <a:rPr lang="en-US" dirty="0" smtClean="0">
                <a:solidFill>
                  <a:schemeClr val="tx2"/>
                </a:solidFill>
              </a:rPr>
              <a:t>Imbalance </a:t>
            </a:r>
            <a:r>
              <a:rPr lang="en-US" dirty="0">
                <a:solidFill>
                  <a:schemeClr val="tx2"/>
                </a:solidFill>
              </a:rPr>
              <a:t>of the market power between actors (farmers </a:t>
            </a:r>
            <a:r>
              <a:rPr lang="en-US" dirty="0" err="1">
                <a:solidFill>
                  <a:schemeClr val="tx2"/>
                </a:solidFill>
              </a:rPr>
              <a:t>vàv</a:t>
            </a:r>
            <a:r>
              <a:rPr lang="en-US" dirty="0">
                <a:solidFill>
                  <a:schemeClr val="tx2"/>
                </a:solidFill>
              </a:rPr>
              <a:t> </a:t>
            </a:r>
            <a:r>
              <a:rPr lang="en-US" dirty="0" err="1">
                <a:solidFill>
                  <a:schemeClr val="tx2"/>
                </a:solidFill>
              </a:rPr>
              <a:t>oligopsony</a:t>
            </a:r>
            <a:r>
              <a:rPr lang="en-US" dirty="0">
                <a:solidFill>
                  <a:schemeClr val="tx2"/>
                </a:solidFill>
              </a:rPr>
              <a:t>) </a:t>
            </a:r>
            <a:endParaRPr lang="en-US" dirty="0" smtClean="0">
              <a:solidFill>
                <a:schemeClr val="tx2"/>
              </a:solidFill>
            </a:endParaRPr>
          </a:p>
          <a:p>
            <a:pPr marL="457200" indent="-457200">
              <a:buAutoNum type="arabicParenR"/>
            </a:pPr>
            <a:r>
              <a:rPr lang="en-US" dirty="0" smtClean="0">
                <a:solidFill>
                  <a:schemeClr val="tx2"/>
                </a:solidFill>
              </a:rPr>
              <a:t>general </a:t>
            </a:r>
            <a:r>
              <a:rPr lang="en-US" dirty="0">
                <a:solidFill>
                  <a:schemeClr val="tx2"/>
                </a:solidFill>
              </a:rPr>
              <a:t>imperfections of the </a:t>
            </a:r>
            <a:r>
              <a:rPr lang="en-US" dirty="0" smtClean="0">
                <a:solidFill>
                  <a:schemeClr val="tx2"/>
                </a:solidFill>
              </a:rPr>
              <a:t>agricultural markets </a:t>
            </a:r>
            <a:r>
              <a:rPr lang="en-US" dirty="0">
                <a:solidFill>
                  <a:schemeClr val="tx2"/>
                </a:solidFill>
              </a:rPr>
              <a:t>(volatility, structural weakness of the prices via the world market)</a:t>
            </a:r>
          </a:p>
          <a:p>
            <a:pPr marL="0" indent="0">
              <a:buNone/>
            </a:pPr>
            <a:r>
              <a:rPr lang="en-US" b="1" dirty="0" smtClean="0">
                <a:solidFill>
                  <a:schemeClr val="tx2"/>
                </a:solidFill>
              </a:rPr>
              <a:t>External </a:t>
            </a:r>
            <a:r>
              <a:rPr lang="en-US" b="1" dirty="0">
                <a:solidFill>
                  <a:schemeClr val="tx2"/>
                </a:solidFill>
              </a:rPr>
              <a:t>protection</a:t>
            </a:r>
            <a:r>
              <a:rPr lang="en-US" dirty="0">
                <a:solidFill>
                  <a:schemeClr val="tx2"/>
                </a:solidFill>
              </a:rPr>
              <a:t>: either linked to the nature of the product, or via the exchange rate (important general effect) or via the custom fares,…</a:t>
            </a:r>
          </a:p>
          <a:p>
            <a:pPr marL="0" indent="0">
              <a:buNone/>
            </a:pPr>
            <a:r>
              <a:rPr lang="en-US" b="1" dirty="0">
                <a:solidFill>
                  <a:schemeClr val="tx2"/>
                </a:solidFill>
              </a:rPr>
              <a:t>Internal market’s regulation</a:t>
            </a:r>
            <a:r>
              <a:rPr lang="en-US" dirty="0">
                <a:solidFill>
                  <a:schemeClr val="tx2"/>
                </a:solidFill>
              </a:rPr>
              <a:t>: via the management of the </a:t>
            </a:r>
            <a:r>
              <a:rPr lang="en-US" dirty="0" smtClean="0">
                <a:solidFill>
                  <a:schemeClr val="tx2"/>
                </a:solidFill>
              </a:rPr>
              <a:t>supply (quotas</a:t>
            </a:r>
            <a:r>
              <a:rPr lang="en-US" dirty="0">
                <a:solidFill>
                  <a:schemeClr val="tx2"/>
                </a:solidFill>
              </a:rPr>
              <a:t>,…) or via the support of the demand (purchase of interventions, outlet,…)</a:t>
            </a:r>
          </a:p>
          <a:p>
            <a:pPr marL="0" indent="0">
              <a:buNone/>
            </a:pPr>
            <a:r>
              <a:rPr lang="en-US" dirty="0">
                <a:solidFill>
                  <a:schemeClr val="tx2"/>
                </a:solidFill>
              </a:rPr>
              <a:t>Action at the most effective level</a:t>
            </a:r>
          </a:p>
          <a:p>
            <a:pPr marL="0" indent="0">
              <a:buNone/>
            </a:pPr>
            <a:r>
              <a:rPr lang="en-US" sz="1900" dirty="0">
                <a:solidFill>
                  <a:schemeClr val="tx2"/>
                </a:solidFill>
              </a:rPr>
              <a:t>NB: corollary of the globalization -&gt; in the future, limited effort of regulation at the world level?</a:t>
            </a: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744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p:spPr>
        <p:txBody>
          <a:bodyPr/>
          <a:lstStyle/>
          <a:p>
            <a:pPr lvl="1" algn="l" defTabSz="457200" rtl="0">
              <a:spcBef>
                <a:spcPct val="0"/>
              </a:spcBef>
            </a:pPr>
            <a:r>
              <a:rPr lang="fr-BE" sz="3000" b="1" kern="1200" dirty="0" smtClean="0">
                <a:solidFill>
                  <a:schemeClr val="tx2"/>
                </a:solidFill>
                <a:latin typeface="+mn-lt"/>
                <a:ea typeface="+mn-ea"/>
                <a:cs typeface="+mn-cs"/>
              </a:rPr>
              <a:t>Observations</a:t>
            </a:r>
            <a:endParaRPr lang="fr-BE" sz="3000" b="1" kern="1200" dirty="0">
              <a:solidFill>
                <a:schemeClr val="tx2"/>
              </a:solidFill>
              <a:latin typeface="+mn-lt"/>
              <a:ea typeface="+mn-ea"/>
              <a:cs typeface="+mn-cs"/>
            </a:endParaRPr>
          </a:p>
        </p:txBody>
      </p:sp>
      <p:sp>
        <p:nvSpPr>
          <p:cNvPr id="3" name="Espace réservé du contenu 2"/>
          <p:cNvSpPr>
            <a:spLocks noGrp="1"/>
          </p:cNvSpPr>
          <p:nvPr>
            <p:ph idx="1"/>
          </p:nvPr>
        </p:nvSpPr>
        <p:spPr/>
        <p:txBody>
          <a:bodyPr>
            <a:normAutofit/>
          </a:bodyPr>
          <a:lstStyle/>
          <a:p>
            <a:pPr marL="0" indent="0">
              <a:spcBef>
                <a:spcPts val="0"/>
              </a:spcBef>
              <a:spcAft>
                <a:spcPts val="600"/>
              </a:spcAft>
              <a:defRPr/>
            </a:pPr>
            <a:r>
              <a:rPr lang="fr-BE" b="1" u="sng" dirty="0" smtClean="0"/>
              <a:t>  </a:t>
            </a:r>
            <a:r>
              <a:rPr lang="fr-BE" b="1" u="sng" dirty="0"/>
              <a:t>Rôle des associations agricoles</a:t>
            </a:r>
          </a:p>
          <a:p>
            <a:pPr>
              <a:spcBef>
                <a:spcPts val="0"/>
              </a:spcBef>
              <a:buFontTx/>
              <a:buChar char="-"/>
              <a:defRPr/>
            </a:pPr>
            <a:r>
              <a:rPr lang="fr-BE" dirty="0"/>
              <a:t>Associations à buts généraux  vs  Organisations spécifiques  ?</a:t>
            </a:r>
          </a:p>
          <a:p>
            <a:pPr>
              <a:spcBef>
                <a:spcPts val="0"/>
              </a:spcBef>
              <a:buFontTx/>
              <a:buChar char="-"/>
              <a:defRPr/>
            </a:pPr>
            <a:r>
              <a:rPr lang="fr-BE" dirty="0"/>
              <a:t>Organisations à buts spécifiques:</a:t>
            </a:r>
            <a:r>
              <a:rPr lang="fr-BE" sz="2800" dirty="0"/>
              <a:t> </a:t>
            </a:r>
            <a:r>
              <a:rPr lang="fr-BE" sz="2400" dirty="0"/>
              <a:t>très diverses;  Ex : </a:t>
            </a:r>
            <a:r>
              <a:rPr lang="fr-BE" sz="2000" dirty="0"/>
              <a:t>associations locales de producteurs vendant sous contrat à un acheteur , … , coopérative de transformation, …</a:t>
            </a:r>
          </a:p>
          <a:p>
            <a:pPr>
              <a:spcBef>
                <a:spcPts val="0"/>
              </a:spcBef>
              <a:buFontTx/>
              <a:buChar char="-"/>
              <a:defRPr/>
            </a:pPr>
            <a:r>
              <a:rPr lang="fr-BE" sz="1800" dirty="0"/>
              <a:t>Complémentarité</a:t>
            </a:r>
          </a:p>
          <a:p>
            <a:pPr>
              <a:spcBef>
                <a:spcPts val="0"/>
              </a:spcBef>
              <a:buFontTx/>
              <a:buChar char="-"/>
              <a:defRPr/>
            </a:pPr>
            <a:r>
              <a:rPr lang="fr-BE" sz="1800" dirty="0"/>
              <a:t>Utilité de relations +/- régulières </a:t>
            </a:r>
            <a:r>
              <a:rPr lang="fr-BE" sz="2000" dirty="0"/>
              <a:t>entre </a:t>
            </a:r>
            <a:r>
              <a:rPr lang="fr-BE" sz="2000" dirty="0" err="1"/>
              <a:t>Ass</a:t>
            </a:r>
            <a:r>
              <a:rPr lang="fr-BE" sz="2000" dirty="0"/>
              <a:t>. à buts généraux et </a:t>
            </a:r>
            <a:r>
              <a:rPr lang="fr-BE" sz="2000" dirty="0" err="1"/>
              <a:t>Org</a:t>
            </a:r>
            <a:r>
              <a:rPr lang="fr-BE" sz="2000" dirty="0"/>
              <a:t>. Spécifiques</a:t>
            </a:r>
          </a:p>
          <a:p>
            <a:pPr marL="0" indent="0">
              <a:spcBef>
                <a:spcPts val="0"/>
              </a:spcBef>
              <a:defRPr/>
            </a:pPr>
            <a:r>
              <a:rPr lang="fr-BE" b="1" dirty="0"/>
              <a:t> </a:t>
            </a:r>
            <a:r>
              <a:rPr lang="fr-BE" b="1" u="sng" dirty="0" smtClean="0"/>
              <a:t>Complémentarité </a:t>
            </a:r>
            <a:r>
              <a:rPr lang="fr-BE" b="1" u="sng" dirty="0"/>
              <a:t>des instruments</a:t>
            </a:r>
          </a:p>
          <a:p>
            <a:pPr marL="0" indent="0">
              <a:spcBef>
                <a:spcPts val="0"/>
              </a:spcBef>
              <a:defRPr/>
            </a:pPr>
            <a:r>
              <a:rPr lang="fr-BE" sz="2000" dirty="0"/>
              <a:t>Les instruments examinés peuvent être utilisés en les combinant entre eux. Le secteur du sucre et  celui du lait en Belgique ou dans l’UE en donnent un bon exemple.</a:t>
            </a:r>
          </a:p>
          <a:p>
            <a:pPr marL="514350" indent="-514350">
              <a:buAutoNum type="arabicPeriod"/>
            </a:pPr>
            <a:endParaRPr lang="en-GB" b="1" u="sng" dirty="0" smtClean="0"/>
          </a:p>
          <a:p>
            <a:pPr marL="0" indent="0">
              <a:buNone/>
            </a:pPr>
            <a:endParaRPr lang="fr-BE" dirty="0"/>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446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38921039"/>
              </p:ext>
            </p:extLst>
          </p:nvPr>
        </p:nvGraphicFramePr>
        <p:xfrm>
          <a:off x="457200" y="1600200"/>
          <a:ext cx="7620000" cy="370840"/>
        </p:xfrm>
        <a:graphic>
          <a:graphicData uri="http://schemas.openxmlformats.org/drawingml/2006/table">
            <a:tbl>
              <a:tblPr firstRow="1" bandRow="1">
                <a:tableStyleId>{5C22544A-7EE6-4342-B048-85BDC9FD1C3A}</a:tableStyleId>
              </a:tblPr>
              <a:tblGrid>
                <a:gridCol w="3810000"/>
                <a:gridCol w="3810000"/>
              </a:tblGrid>
              <a:tr h="370840">
                <a:tc>
                  <a:txBody>
                    <a:bodyPr/>
                    <a:lstStyle/>
                    <a:p>
                      <a:endParaRPr lang="fr-FR" dirty="0"/>
                    </a:p>
                  </a:txBody>
                  <a:tcPr/>
                </a:tc>
                <a:tc>
                  <a:txBody>
                    <a:bodyPr/>
                    <a:lstStyle/>
                    <a:p>
                      <a:endParaRPr lang="fr-FR" dirty="0"/>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952909315"/>
              </p:ext>
            </p:extLst>
          </p:nvPr>
        </p:nvGraphicFramePr>
        <p:xfrm>
          <a:off x="795867" y="1600200"/>
          <a:ext cx="6096000" cy="2575081"/>
        </p:xfrm>
        <a:graphic>
          <a:graphicData uri="http://schemas.openxmlformats.org/drawingml/2006/table">
            <a:tbl>
              <a:tblPr firstRow="1" bandRow="1"/>
              <a:tblGrid>
                <a:gridCol w="3048000"/>
                <a:gridCol w="3048000"/>
              </a:tblGrid>
              <a:tr h="37070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r-BE" sz="1800" dirty="0" smtClean="0">
                          <a:solidFill>
                            <a:schemeClr val="tx1"/>
                          </a:solidFill>
                        </a:rPr>
                        <a:t>Sucre</a:t>
                      </a:r>
                      <a:r>
                        <a:rPr lang="fr-BE" sz="1800" baseline="0" dirty="0" smtClean="0">
                          <a:solidFill>
                            <a:schemeClr val="tx1"/>
                          </a:solidFill>
                        </a:rPr>
                        <a:t> et Betteraves</a:t>
                      </a:r>
                      <a:endParaRPr lang="fr-BE" sz="1800" dirty="0">
                        <a:solidFill>
                          <a:schemeClr val="tx1"/>
                        </a:solidFill>
                      </a:endParaRPr>
                    </a:p>
                  </a:txBody>
                  <a:tcPr marT="45703" marB="45703">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r-BE" sz="1800" dirty="0" smtClean="0"/>
                        <a:t>           </a:t>
                      </a:r>
                      <a:r>
                        <a:rPr lang="fr-BE" sz="1800" dirty="0" smtClean="0">
                          <a:solidFill>
                            <a:schemeClr val="tx1"/>
                          </a:solidFill>
                        </a:rPr>
                        <a:t>Lait</a:t>
                      </a:r>
                      <a:endParaRPr lang="fr-BE" sz="1800" dirty="0"/>
                    </a:p>
                  </a:txBody>
                  <a:tcPr marT="45703" marB="45703">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63997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fr-BE" sz="1800" dirty="0" smtClean="0">
                          <a:solidFill>
                            <a:schemeClr val="tx1"/>
                          </a:solidFill>
                        </a:rPr>
                        <a:t>B1 : contrats </a:t>
                      </a:r>
                      <a:r>
                        <a:rPr lang="fr-BE" sz="1800" dirty="0" err="1" smtClean="0">
                          <a:solidFill>
                            <a:schemeClr val="tx1"/>
                          </a:solidFill>
                        </a:rPr>
                        <a:t>indiv</a:t>
                      </a:r>
                      <a:r>
                        <a:rPr lang="fr-BE" sz="1800" dirty="0" smtClean="0">
                          <a:solidFill>
                            <a:schemeClr val="tx1"/>
                          </a:solidFill>
                        </a:rPr>
                        <a:t>.</a:t>
                      </a:r>
                    </a:p>
                    <a:p>
                      <a:r>
                        <a:rPr lang="fr-BE" sz="1800" dirty="0" smtClean="0">
                          <a:solidFill>
                            <a:schemeClr val="tx1"/>
                          </a:solidFill>
                        </a:rPr>
                        <a:t>B2 : accords </a:t>
                      </a:r>
                      <a:r>
                        <a:rPr lang="fr-BE" sz="1800" dirty="0" err="1" smtClean="0">
                          <a:solidFill>
                            <a:schemeClr val="tx1"/>
                          </a:solidFill>
                        </a:rPr>
                        <a:t>interprofes</a:t>
                      </a:r>
                      <a:r>
                        <a:rPr lang="fr-BE" sz="1800" dirty="0" smtClean="0">
                          <a:solidFill>
                            <a:schemeClr val="tx1"/>
                          </a:solidFill>
                        </a:rPr>
                        <a:t>.</a:t>
                      </a:r>
                      <a:endParaRPr lang="fr-BE" sz="1800" dirty="0">
                        <a:solidFill>
                          <a:schemeClr val="tx1"/>
                        </a:solidFill>
                      </a:endParaRPr>
                    </a:p>
                  </a:txBody>
                  <a:tcPr marT="45703" marB="45703">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dirty="0" smtClean="0">
                          <a:solidFill>
                            <a:schemeClr val="tx1"/>
                          </a:solidFill>
                        </a:rPr>
                        <a:t>B1 : contrats </a:t>
                      </a:r>
                      <a:r>
                        <a:rPr lang="fr-BE" sz="1800" dirty="0" err="1" smtClean="0">
                          <a:solidFill>
                            <a:schemeClr val="tx1"/>
                          </a:solidFill>
                        </a:rPr>
                        <a:t>indiv</a:t>
                      </a:r>
                      <a:r>
                        <a:rPr lang="fr-BE" sz="1800" dirty="0" smtClean="0">
                          <a:solidFill>
                            <a:schemeClr val="tx1"/>
                          </a:solidFill>
                        </a:rPr>
                        <a:t>.</a:t>
                      </a:r>
                    </a:p>
                    <a:p>
                      <a:r>
                        <a:rPr lang="fr-BE" sz="1800" dirty="0" smtClean="0"/>
                        <a:t>C1 : (Coop.)</a:t>
                      </a:r>
                      <a:endParaRPr lang="fr-BE" sz="1800" dirty="0"/>
                    </a:p>
                  </a:txBody>
                  <a:tcPr marT="45703" marB="45703">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7070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fr-BE" sz="1800" dirty="0" smtClean="0"/>
                        <a:t>C1 : (Coop.)</a:t>
                      </a:r>
                      <a:endParaRPr lang="fr-BE" sz="18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BE" sz="1800" dirty="0" smtClean="0"/>
                        <a:t>C3 : (accord par filière; </a:t>
                      </a:r>
                      <a:r>
                        <a:rPr lang="fr-BE" sz="1600" dirty="0" smtClean="0"/>
                        <a:t>FR?</a:t>
                      </a:r>
                      <a:r>
                        <a:rPr lang="fr-BE" sz="1800" dirty="0" smtClean="0"/>
                        <a:t>)</a:t>
                      </a:r>
                      <a:endParaRPr lang="fr-BE" sz="18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7070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fr-BE" sz="1800" dirty="0" smtClean="0"/>
                        <a:t>C4 : Quotas *</a:t>
                      </a:r>
                      <a:endParaRPr lang="fr-BE" sz="18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fr-BE" sz="1800" dirty="0" smtClean="0"/>
                        <a:t>C4 : Quotas *</a:t>
                      </a:r>
                      <a:endParaRPr lang="fr-BE" sz="18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82283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fr-BE" sz="1800" dirty="0" smtClean="0"/>
                        <a:t>* </a:t>
                      </a:r>
                      <a:r>
                        <a:rPr lang="fr-BE" sz="1200" dirty="0" smtClean="0"/>
                        <a:t>Possible grâce à passage</a:t>
                      </a:r>
                      <a:r>
                        <a:rPr lang="fr-BE" sz="1200" baseline="0" dirty="0" smtClean="0"/>
                        <a:t> obligé en usine, point de contrôle</a:t>
                      </a:r>
                      <a:endParaRPr lang="fr-BE" sz="12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dirty="0" smtClean="0"/>
                        <a:t>* </a:t>
                      </a:r>
                      <a:r>
                        <a:rPr lang="fr-BE" sz="1200" dirty="0" smtClean="0"/>
                        <a:t>Possible grâce à passage</a:t>
                      </a:r>
                      <a:r>
                        <a:rPr lang="fr-BE" sz="1200" baseline="0" dirty="0" smtClean="0"/>
                        <a:t> obligé en usine, point de contrôle</a:t>
                      </a:r>
                      <a:endParaRPr lang="fr-BE" sz="1200" dirty="0" smtClean="0"/>
                    </a:p>
                    <a:p>
                      <a:endParaRPr lang="fr-BE" sz="1800" dirty="0"/>
                    </a:p>
                  </a:txBody>
                  <a:tcPr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pic>
        <p:nvPicPr>
          <p:cNvPr id="6"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50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661" y="613318"/>
            <a:ext cx="8154845" cy="5804416"/>
          </a:xfrm>
        </p:spPr>
        <p:txBody>
          <a:bodyPr>
            <a:normAutofit fontScale="62500" lnSpcReduction="20000"/>
          </a:bodyPr>
          <a:lstStyle/>
          <a:p>
            <a:pPr marL="0" indent="0">
              <a:buNone/>
            </a:pPr>
            <a:r>
              <a:rPr lang="en-US" sz="4000" b="1" dirty="0" smtClean="0">
                <a:solidFill>
                  <a:schemeClr val="tx2"/>
                </a:solidFill>
              </a:rPr>
              <a:t>Collective actions and service to the members</a:t>
            </a:r>
            <a:endParaRPr lang="en-US" sz="4000" dirty="0" smtClean="0"/>
          </a:p>
          <a:p>
            <a:pPr marL="0" indent="0">
              <a:spcBef>
                <a:spcPts val="600"/>
              </a:spcBef>
              <a:buNone/>
            </a:pPr>
            <a:r>
              <a:rPr lang="en-US" sz="3400" dirty="0"/>
              <a:t>Farmers are often isolated physically, economically and institutionally from services, inputs, markets and innovations, but farmers’ organizations can help to break this isolation. </a:t>
            </a:r>
          </a:p>
          <a:p>
            <a:pPr marL="0" indent="0">
              <a:spcBef>
                <a:spcPts val="600"/>
              </a:spcBef>
              <a:buNone/>
            </a:pPr>
            <a:r>
              <a:rPr lang="en-US" sz="3400" dirty="0"/>
              <a:t>They can provide members with services or help them establish new services themselves. They can also improve links with existing service providers, and access to markets and innovations. The development and improvement of agricultural services increase productivity, improves incomes and creates rural employment</a:t>
            </a:r>
          </a:p>
          <a:p>
            <a:pPr marL="0" indent="0">
              <a:spcBef>
                <a:spcPts val="600"/>
              </a:spcBef>
              <a:buNone/>
            </a:pPr>
            <a:endParaRPr lang="en-US" sz="2800" b="1" dirty="0" smtClean="0">
              <a:solidFill>
                <a:schemeClr val="tx2"/>
              </a:solidFill>
            </a:endParaRPr>
          </a:p>
          <a:p>
            <a:pPr marL="0" indent="0">
              <a:spcBef>
                <a:spcPts val="600"/>
              </a:spcBef>
              <a:buNone/>
            </a:pPr>
            <a:r>
              <a:rPr lang="en-US" sz="4000" b="1" dirty="0">
                <a:solidFill>
                  <a:schemeClr val="tx2"/>
                </a:solidFill>
              </a:rPr>
              <a:t>Family</a:t>
            </a:r>
            <a:r>
              <a:rPr lang="en-US" sz="2800" b="1" dirty="0" smtClean="0">
                <a:solidFill>
                  <a:schemeClr val="tx2"/>
                </a:solidFill>
              </a:rPr>
              <a:t> </a:t>
            </a:r>
            <a:r>
              <a:rPr lang="en-US" sz="4000" b="1" dirty="0">
                <a:solidFill>
                  <a:schemeClr val="tx2"/>
                </a:solidFill>
              </a:rPr>
              <a:t>farms are in an extremely weak position when they have  to sell their products</a:t>
            </a:r>
          </a:p>
          <a:p>
            <a:pPr marL="0" indent="0">
              <a:spcBef>
                <a:spcPts val="600"/>
              </a:spcBef>
              <a:buNone/>
            </a:pPr>
            <a:r>
              <a:rPr lang="en-US" sz="3400" dirty="0"/>
              <a:t>This issue of the market power of producers is a strategic issue, as family farming, regardless of the continent where it is observed, and regardless even the size of the family farm small medium and even large, is in an extremely weak position when it has to sell its production.</a:t>
            </a:r>
          </a:p>
          <a:p>
            <a:pPr marL="0" indent="0">
              <a:spcBef>
                <a:spcPts val="600"/>
              </a:spcBef>
              <a:buNone/>
            </a:pPr>
            <a:endParaRPr lang="fr-BE" sz="3400" dirty="0" smtClean="0"/>
          </a:p>
          <a:p>
            <a:pPr marL="0" indent="0">
              <a:spcBef>
                <a:spcPts val="600"/>
              </a:spcBef>
              <a:buNone/>
            </a:pPr>
            <a:r>
              <a:rPr lang="fr-BE" sz="3400" dirty="0" smtClean="0"/>
              <a:t>The </a:t>
            </a:r>
            <a:r>
              <a:rPr lang="fr-BE" sz="3400" dirty="0" err="1"/>
              <a:t>disparity</a:t>
            </a:r>
            <a:r>
              <a:rPr lang="fr-BE" sz="3400" dirty="0"/>
              <a:t> of the </a:t>
            </a:r>
            <a:r>
              <a:rPr lang="fr-BE" sz="3400" dirty="0" err="1"/>
              <a:t>market</a:t>
            </a:r>
            <a:r>
              <a:rPr lang="fr-BE" sz="3400" dirty="0"/>
              <a:t> power </a:t>
            </a:r>
            <a:r>
              <a:rPr lang="fr-BE" sz="3400" dirty="0" err="1"/>
              <a:t>among</a:t>
            </a:r>
            <a:r>
              <a:rPr lang="fr-BE" sz="3400" dirty="0"/>
              <a:t> </a:t>
            </a:r>
            <a:r>
              <a:rPr lang="fr-BE" sz="3400" dirty="0" err="1"/>
              <a:t>actors</a:t>
            </a:r>
            <a:r>
              <a:rPr lang="fr-BE" sz="3400" dirty="0"/>
              <a:t> </a:t>
            </a:r>
            <a:r>
              <a:rPr lang="fr-BE" sz="3400" dirty="0" err="1"/>
              <a:t>explain</a:t>
            </a:r>
            <a:r>
              <a:rPr lang="fr-BE" sz="3400" dirty="0"/>
              <a:t> </a:t>
            </a:r>
            <a:r>
              <a:rPr lang="en-GB" sz="3400" dirty="0"/>
              <a:t>why collective action a</a:t>
            </a:r>
            <a:r>
              <a:rPr lang="fr-FR" sz="3400" dirty="0" err="1"/>
              <a:t>iming</a:t>
            </a:r>
            <a:r>
              <a:rPr lang="fr-FR" sz="3400" dirty="0"/>
              <a:t> at a </a:t>
            </a:r>
            <a:r>
              <a:rPr lang="fr-FR" sz="3400" dirty="0" err="1"/>
              <a:t>market</a:t>
            </a:r>
            <a:r>
              <a:rPr lang="fr-FR" sz="3400" dirty="0"/>
              <a:t> </a:t>
            </a:r>
            <a:r>
              <a:rPr lang="fr-FR" sz="3400" dirty="0" err="1"/>
              <a:t>empowerment</a:t>
            </a:r>
            <a:r>
              <a:rPr lang="en-GB" sz="3400" dirty="0"/>
              <a:t> farmers are needed</a:t>
            </a:r>
            <a:endParaRPr lang="en-US" sz="3400" dirty="0"/>
          </a:p>
          <a:p>
            <a:pPr marL="0" indent="0">
              <a:spcBef>
                <a:spcPts val="600"/>
              </a:spcBef>
              <a:buNone/>
            </a:pPr>
            <a:endParaRPr lang="en-US" sz="3400" dirty="0"/>
          </a:p>
          <a:p>
            <a:pPr marL="0" indent="0">
              <a:spcBef>
                <a:spcPts val="600"/>
              </a:spcBef>
              <a:buNone/>
            </a:pPr>
            <a:endParaRPr lang="en-GB" sz="3400" dirty="0"/>
          </a:p>
          <a:p>
            <a:pPr marL="800100" lvl="2" indent="0">
              <a:buNone/>
            </a:pPr>
            <a:endParaRPr lang="en-US" dirty="0"/>
          </a:p>
          <a:p>
            <a:pPr marL="800100" lvl="2" indent="0">
              <a:buNone/>
            </a:pPr>
            <a:endParaRPr lang="en-US" dirty="0" smtClean="0"/>
          </a:p>
          <a:p>
            <a:pPr marL="914400" lvl="1" indent="-514350"/>
            <a:endParaRPr lang="en-GB" b="1" u="sng" dirty="0" smtClean="0"/>
          </a:p>
          <a:p>
            <a:pPr marL="0" indent="0">
              <a:buNone/>
            </a:pPr>
            <a:endParaRPr lang="fr-FR" sz="2400" dirty="0"/>
          </a:p>
        </p:txBody>
      </p:sp>
      <p:pic>
        <p:nvPicPr>
          <p:cNvPr id="6"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120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24829"/>
            <a:ext cx="7620000" cy="5675971"/>
          </a:xfrm>
        </p:spPr>
        <p:txBody>
          <a:bodyPr>
            <a:normAutofit fontScale="25000" lnSpcReduction="20000"/>
          </a:bodyPr>
          <a:lstStyle/>
          <a:p>
            <a:pPr marL="0" indent="0">
              <a:buNone/>
            </a:pPr>
            <a:r>
              <a:rPr lang="en-GB" sz="11200" b="1" dirty="0">
                <a:solidFill>
                  <a:schemeClr val="tx2"/>
                </a:solidFill>
              </a:rPr>
              <a:t>Utility </a:t>
            </a:r>
            <a:r>
              <a:rPr lang="en-GB" sz="11200" b="1" dirty="0" smtClean="0">
                <a:solidFill>
                  <a:schemeClr val="tx2"/>
                </a:solidFill>
              </a:rPr>
              <a:t>and limits of </a:t>
            </a:r>
            <a:r>
              <a:rPr lang="en-GB" sz="11200" b="1" dirty="0">
                <a:solidFill>
                  <a:schemeClr val="tx2"/>
                </a:solidFill>
              </a:rPr>
              <a:t>Collective </a:t>
            </a:r>
            <a:r>
              <a:rPr lang="en-GB" sz="11200" b="1" dirty="0" smtClean="0">
                <a:solidFill>
                  <a:schemeClr val="tx2"/>
                </a:solidFill>
              </a:rPr>
              <a:t>Action </a:t>
            </a:r>
            <a:r>
              <a:rPr lang="en-US" sz="11200" b="1" dirty="0">
                <a:solidFill>
                  <a:schemeClr val="tx2"/>
                </a:solidFill>
              </a:rPr>
              <a:t>to organize the marketing of production </a:t>
            </a:r>
            <a:r>
              <a:rPr lang="en-GB" sz="11200" b="1" dirty="0" smtClean="0">
                <a:solidFill>
                  <a:schemeClr val="tx2"/>
                </a:solidFill>
              </a:rPr>
              <a:t>:</a:t>
            </a:r>
            <a:endParaRPr lang="en-GB" sz="8600" dirty="0" smtClean="0">
              <a:solidFill>
                <a:schemeClr val="tx2"/>
              </a:solidFill>
            </a:endParaRPr>
          </a:p>
          <a:p>
            <a:pPr marL="0" indent="0">
              <a:buNone/>
            </a:pPr>
            <a:r>
              <a:rPr lang="en-GB" sz="9600" dirty="0" smtClean="0">
                <a:solidFill>
                  <a:schemeClr val="tx2"/>
                </a:solidFill>
              </a:rPr>
              <a:t>Together</a:t>
            </a:r>
            <a:r>
              <a:rPr lang="en-GB" sz="9600" dirty="0">
                <a:solidFill>
                  <a:schemeClr val="tx2"/>
                </a:solidFill>
              </a:rPr>
              <a:t>, farmers have an important commercial weight, </a:t>
            </a:r>
            <a:r>
              <a:rPr lang="en-GB" sz="9600" dirty="0" smtClean="0">
                <a:solidFill>
                  <a:schemeClr val="tx2"/>
                </a:solidFill>
              </a:rPr>
              <a:t>which alone </a:t>
            </a:r>
            <a:r>
              <a:rPr lang="en-GB" sz="9600" dirty="0">
                <a:solidFill>
                  <a:schemeClr val="tx2"/>
                </a:solidFill>
              </a:rPr>
              <a:t>they do not have</a:t>
            </a:r>
            <a:r>
              <a:rPr lang="en-GB" sz="9600" dirty="0" smtClean="0">
                <a:solidFill>
                  <a:schemeClr val="tx2"/>
                </a:solidFill>
              </a:rPr>
              <a:t>.</a:t>
            </a:r>
          </a:p>
          <a:p>
            <a:pPr marL="0" indent="0">
              <a:buNone/>
            </a:pPr>
            <a:r>
              <a:rPr lang="en-GB" sz="9600" dirty="0" smtClean="0">
                <a:solidFill>
                  <a:schemeClr val="tx2"/>
                </a:solidFill>
              </a:rPr>
              <a:t>A </a:t>
            </a:r>
            <a:r>
              <a:rPr lang="en-GB" sz="9600" dirty="0">
                <a:solidFill>
                  <a:schemeClr val="tx2"/>
                </a:solidFill>
              </a:rPr>
              <a:t>CA allows farmers to decrease the differences between market powers which is bad for them (determination of prices</a:t>
            </a:r>
            <a:r>
              <a:rPr lang="en-GB" sz="9600" dirty="0" smtClean="0">
                <a:solidFill>
                  <a:schemeClr val="tx2"/>
                </a:solidFill>
              </a:rPr>
              <a:t>,…)</a:t>
            </a:r>
          </a:p>
          <a:p>
            <a:pPr marL="0" indent="0">
              <a:buNone/>
            </a:pPr>
            <a:r>
              <a:rPr lang="en-GB" sz="9600" dirty="0" smtClean="0">
                <a:solidFill>
                  <a:schemeClr val="tx2"/>
                </a:solidFill>
              </a:rPr>
              <a:t>The </a:t>
            </a:r>
            <a:r>
              <a:rPr lang="en-GB" sz="9600" dirty="0">
                <a:solidFill>
                  <a:schemeClr val="tx2"/>
                </a:solidFill>
              </a:rPr>
              <a:t>CA can be an efficient way to farmers Market Empowerment</a:t>
            </a:r>
          </a:p>
          <a:p>
            <a:pPr marL="0" indent="0">
              <a:buNone/>
            </a:pPr>
            <a:endParaRPr lang="en-GB" sz="9600" dirty="0">
              <a:solidFill>
                <a:schemeClr val="tx2"/>
              </a:solidFill>
            </a:endParaRPr>
          </a:p>
          <a:p>
            <a:pPr marL="0" indent="0">
              <a:buNone/>
            </a:pPr>
            <a:r>
              <a:rPr lang="en-GB" sz="9600" dirty="0">
                <a:solidFill>
                  <a:schemeClr val="tx2"/>
                </a:solidFill>
              </a:rPr>
              <a:t>The CA must respond to a need (i.e. when individual actions aren’t working or are inappropriate) and bring benefits to the </a:t>
            </a:r>
            <a:r>
              <a:rPr lang="en-GB" sz="9600" dirty="0" smtClean="0">
                <a:solidFill>
                  <a:schemeClr val="tx2"/>
                </a:solidFill>
              </a:rPr>
              <a:t>participants</a:t>
            </a:r>
          </a:p>
          <a:p>
            <a:pPr marL="0" indent="0">
              <a:buNone/>
            </a:pPr>
            <a:r>
              <a:rPr lang="en-GB" sz="9600" dirty="0" smtClean="0">
                <a:solidFill>
                  <a:schemeClr val="tx2"/>
                </a:solidFill>
              </a:rPr>
              <a:t>Compared </a:t>
            </a:r>
            <a:r>
              <a:rPr lang="en-GB" sz="9600" dirty="0">
                <a:solidFill>
                  <a:schemeClr val="tx2"/>
                </a:solidFill>
              </a:rPr>
              <a:t>to a number of individual actions, a CA can bring up lots of  benefits but it represents a cost as well. This cost is a need for discipline and overtaking individuals </a:t>
            </a:r>
            <a:r>
              <a:rPr lang="en-GB" sz="9600" dirty="0" err="1">
                <a:solidFill>
                  <a:schemeClr val="tx2"/>
                </a:solidFill>
              </a:rPr>
              <a:t>reticences</a:t>
            </a:r>
            <a:r>
              <a:rPr lang="en-GB" sz="9600" dirty="0">
                <a:latin typeface="Arial"/>
                <a:cs typeface="Arial"/>
              </a:rPr>
              <a:t>.</a:t>
            </a:r>
          </a:p>
          <a:p>
            <a:pPr marL="0" indent="0">
              <a:buNone/>
            </a:pPr>
            <a:endParaRPr lang="en-GB" sz="9600" dirty="0">
              <a:latin typeface="Arial"/>
              <a:cs typeface="Arial"/>
            </a:endParaRPr>
          </a:p>
          <a:p>
            <a:pPr marL="0" indent="0">
              <a:buNone/>
            </a:pPr>
            <a:endParaRPr lang="en-GB" sz="9600" dirty="0">
              <a:latin typeface="Arial"/>
              <a:cs typeface="Arial"/>
            </a:endParaRPr>
          </a:p>
          <a:p>
            <a:endParaRPr lang="fr-FR" dirty="0"/>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287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349"/>
            <a:ext cx="7538225" cy="928168"/>
          </a:xfrm>
          <a:solidFill>
            <a:schemeClr val="bg2"/>
          </a:solidFill>
        </p:spPr>
        <p:txBody>
          <a:bodyPr>
            <a:normAutofit/>
          </a:bodyPr>
          <a:lstStyle/>
          <a:p>
            <a:pPr lvl="1" algn="l" defTabSz="457200" rtl="0">
              <a:spcBef>
                <a:spcPct val="0"/>
              </a:spcBef>
            </a:pPr>
            <a:r>
              <a:rPr lang="fr-FR" sz="3200" dirty="0" smtClean="0"/>
              <a:t> </a:t>
            </a:r>
            <a:r>
              <a:rPr lang="en-GB" sz="3000" b="1" kern="1200" dirty="0">
                <a:solidFill>
                  <a:schemeClr val="tx2"/>
                </a:solidFill>
                <a:latin typeface="+mn-lt"/>
                <a:ea typeface="+mn-ea"/>
                <a:cs typeface="+mn-cs"/>
              </a:rPr>
              <a:t>Levels of actions and Instruments</a:t>
            </a:r>
          </a:p>
        </p:txBody>
      </p:sp>
      <p:sp>
        <p:nvSpPr>
          <p:cNvPr id="3" name="Espace réservé du contenu 2"/>
          <p:cNvSpPr>
            <a:spLocks noGrp="1"/>
          </p:cNvSpPr>
          <p:nvPr>
            <p:ph idx="1"/>
          </p:nvPr>
        </p:nvSpPr>
        <p:spPr>
          <a:xfrm>
            <a:off x="457200" y="1201714"/>
            <a:ext cx="8011458" cy="5522471"/>
          </a:xfrm>
        </p:spPr>
        <p:txBody>
          <a:bodyPr>
            <a:normAutofit fontScale="92500" lnSpcReduction="20000"/>
          </a:bodyPr>
          <a:lstStyle/>
          <a:p>
            <a:pPr marL="457200" indent="-457200">
              <a:buAutoNum type="alphaUcPeriod"/>
            </a:pPr>
            <a:r>
              <a:rPr lang="en-GB" sz="2100" b="1" u="sng" dirty="0">
                <a:solidFill>
                  <a:schemeClr val="tx2"/>
                </a:solidFill>
              </a:rPr>
              <a:t>A farmer in his farm (individual instruments)</a:t>
            </a:r>
          </a:p>
          <a:p>
            <a:pPr marL="857250" lvl="1" indent="-457200">
              <a:buFont typeface="+mj-lt"/>
              <a:buAutoNum type="arabicPeriod"/>
            </a:pPr>
            <a:endParaRPr lang="en-GB" sz="2100" b="1" u="sng" dirty="0">
              <a:solidFill>
                <a:schemeClr val="tx2"/>
              </a:solidFill>
            </a:endParaRPr>
          </a:p>
          <a:p>
            <a:pPr marL="857250" lvl="1" indent="-457200">
              <a:buFont typeface="+mj-lt"/>
              <a:buAutoNum type="arabicPeriod"/>
            </a:pPr>
            <a:r>
              <a:rPr lang="en-GB" sz="1700" dirty="0" smtClean="0">
                <a:solidFill>
                  <a:schemeClr val="accent3">
                    <a:lumMod val="50000"/>
                  </a:schemeClr>
                </a:solidFill>
              </a:rPr>
              <a:t>Knowledge of the market</a:t>
            </a:r>
          </a:p>
          <a:p>
            <a:pPr marL="857250" lvl="1" indent="-457200">
              <a:buFont typeface="+mj-lt"/>
              <a:buAutoNum type="arabicPeriod"/>
            </a:pPr>
            <a:r>
              <a:rPr lang="en-GB" sz="1700" dirty="0" smtClean="0">
                <a:solidFill>
                  <a:schemeClr val="accent3">
                    <a:lumMod val="50000"/>
                  </a:schemeClr>
                </a:solidFill>
              </a:rPr>
              <a:t>Adaptation of his products to the demand (quality, norms,…)</a:t>
            </a:r>
          </a:p>
          <a:p>
            <a:pPr marL="857250" lvl="1" indent="-457200">
              <a:buFont typeface="+mj-lt"/>
              <a:buAutoNum type="arabicPeriod"/>
            </a:pPr>
            <a:r>
              <a:rPr lang="en-GB" sz="1700" dirty="0" smtClean="0">
                <a:solidFill>
                  <a:schemeClr val="accent3">
                    <a:lumMod val="50000"/>
                  </a:schemeClr>
                </a:solidFill>
              </a:rPr>
              <a:t>Individual isolation on a market segment of large market (direct sales, niche market,…)</a:t>
            </a:r>
          </a:p>
          <a:p>
            <a:pPr marL="400050" lvl="1" indent="0">
              <a:buNone/>
            </a:pPr>
            <a:r>
              <a:rPr lang="en-GB" sz="1700" dirty="0" smtClean="0">
                <a:solidFill>
                  <a:schemeClr val="accent3">
                    <a:lumMod val="50000"/>
                  </a:schemeClr>
                </a:solidFill>
              </a:rPr>
              <a:t>He do it individually but can be helped by a CA: information, extension, certification</a:t>
            </a:r>
          </a:p>
          <a:p>
            <a:pPr marL="457200" indent="-457200">
              <a:buFont typeface="+mj-lt"/>
              <a:buAutoNum type="alphaUcPeriod"/>
            </a:pPr>
            <a:r>
              <a:rPr lang="en-GB" sz="2000" b="1" u="sng" dirty="0" smtClean="0">
                <a:solidFill>
                  <a:schemeClr val="tx2"/>
                </a:solidFill>
              </a:rPr>
              <a:t>Farmers in front of a firm (bilateral approach, collective ?)</a:t>
            </a:r>
          </a:p>
          <a:p>
            <a:pPr marL="857250" lvl="1" indent="-457200">
              <a:buFont typeface="+mj-lt"/>
              <a:buAutoNum type="arabicPeriod"/>
            </a:pPr>
            <a:r>
              <a:rPr lang="en-GB" sz="1700" dirty="0" smtClean="0">
                <a:solidFill>
                  <a:schemeClr val="tx2"/>
                </a:solidFill>
              </a:rPr>
              <a:t>Contract agreements</a:t>
            </a:r>
          </a:p>
          <a:p>
            <a:pPr marL="857250" lvl="1" indent="-457200">
              <a:buFont typeface="+mj-lt"/>
              <a:buAutoNum type="arabicPeriod"/>
            </a:pPr>
            <a:r>
              <a:rPr lang="en-GB" sz="1700" dirty="0" smtClean="0">
                <a:solidFill>
                  <a:schemeClr val="tx2"/>
                </a:solidFill>
              </a:rPr>
              <a:t>Intertrade agreements</a:t>
            </a:r>
          </a:p>
          <a:p>
            <a:pPr marL="457200" indent="-457200">
              <a:buFont typeface="+mj-lt"/>
              <a:buAutoNum type="alphaUcPeriod"/>
            </a:pPr>
            <a:r>
              <a:rPr lang="en-GB" sz="2000" b="1" u="sng" dirty="0" smtClean="0">
                <a:solidFill>
                  <a:schemeClr val="tx2"/>
                </a:solidFill>
              </a:rPr>
              <a:t>Farmers in front of the market </a:t>
            </a:r>
          </a:p>
          <a:p>
            <a:pPr marL="857250" lvl="1" indent="-457200">
              <a:buFont typeface="+mj-lt"/>
              <a:buAutoNum type="arabicPeriod"/>
            </a:pPr>
            <a:r>
              <a:rPr lang="en-GB" sz="1700" dirty="0">
                <a:solidFill>
                  <a:schemeClr val="tx2"/>
                </a:solidFill>
              </a:rPr>
              <a:t>Cooperatives (upstream: inputs buying, credit,…: downstream : collect, processing, marketing of products -&gt; Market access + price objectives)</a:t>
            </a:r>
          </a:p>
          <a:p>
            <a:pPr marL="857250" lvl="1" indent="-457200">
              <a:buFont typeface="+mj-lt"/>
              <a:buAutoNum type="arabicPeriod"/>
            </a:pPr>
            <a:r>
              <a:rPr lang="en-GB" sz="1700" dirty="0">
                <a:solidFill>
                  <a:schemeClr val="tx2"/>
                </a:solidFill>
              </a:rPr>
              <a:t>Isolation of a group on a market segment of a larger market (grouped direct sale, AOC, labels,…)</a:t>
            </a:r>
            <a:r>
              <a:rPr lang="en-GB" sz="1700" dirty="0">
                <a:solidFill>
                  <a:srgbClr val="FF0000"/>
                </a:solidFill>
              </a:rPr>
              <a:t>*</a:t>
            </a:r>
          </a:p>
          <a:p>
            <a:pPr marL="857250" lvl="1" indent="-457200">
              <a:buFont typeface="+mj-lt"/>
              <a:buAutoNum type="arabicPeriod"/>
            </a:pPr>
            <a:r>
              <a:rPr lang="en-GB" sz="1700" dirty="0">
                <a:solidFill>
                  <a:schemeClr val="tx2"/>
                </a:solidFill>
              </a:rPr>
              <a:t>Value chain actions (price reporting, consultation-agreement, Marketing Board,…)</a:t>
            </a:r>
          </a:p>
          <a:p>
            <a:pPr marL="857250" lvl="1" indent="-457200">
              <a:buFont typeface="+mj-lt"/>
              <a:buAutoNum type="arabicPeriod"/>
            </a:pPr>
            <a:r>
              <a:rPr lang="en-GB" sz="1700" dirty="0">
                <a:solidFill>
                  <a:schemeClr val="tx2"/>
                </a:solidFill>
              </a:rPr>
              <a:t>Market regulation (external protection, supply management, support to demand,…)</a:t>
            </a:r>
            <a:r>
              <a:rPr lang="en-GB" sz="1700" dirty="0">
                <a:solidFill>
                  <a:srgbClr val="FF0000"/>
                </a:solidFill>
              </a:rPr>
              <a:t>**</a:t>
            </a:r>
          </a:p>
          <a:p>
            <a:pPr marL="857250" lvl="1" indent="-457200">
              <a:buFont typeface="+mj-lt"/>
              <a:buAutoNum type="arabicPeriod"/>
            </a:pPr>
            <a:r>
              <a:rPr lang="en-GB" sz="1700" dirty="0">
                <a:solidFill>
                  <a:schemeClr val="tx2"/>
                </a:solidFill>
              </a:rPr>
              <a:t>Cartel, inter firms agreements  </a:t>
            </a:r>
            <a:r>
              <a:rPr lang="en-GB" sz="1700" dirty="0" smtClean="0">
                <a:solidFill>
                  <a:srgbClr val="FF0000"/>
                </a:solidFill>
              </a:rPr>
              <a:t>FORBIDDEN</a:t>
            </a:r>
          </a:p>
          <a:p>
            <a:pPr lvl="1" indent="-342900">
              <a:buFont typeface="+mj-lt"/>
              <a:buAutoNum type="arabicPeriod"/>
            </a:pPr>
            <a:endParaRPr lang="en-GB" sz="1600" dirty="0" smtClean="0">
              <a:solidFill>
                <a:srgbClr val="FF0000"/>
              </a:solidFill>
            </a:endParaRPr>
          </a:p>
          <a:p>
            <a:pPr marL="0" indent="0">
              <a:buNone/>
            </a:pPr>
            <a:r>
              <a:rPr lang="en-GB" sz="1700" dirty="0" smtClean="0">
                <a:solidFill>
                  <a:srgbClr val="FF0000"/>
                </a:solidFill>
              </a:rPr>
              <a:t>* Following derogation to competition rules</a:t>
            </a:r>
          </a:p>
          <a:p>
            <a:pPr marL="0" indent="0">
              <a:buNone/>
            </a:pPr>
            <a:r>
              <a:rPr lang="en-GB" sz="1700" dirty="0" smtClean="0">
                <a:solidFill>
                  <a:srgbClr val="FF0000"/>
                </a:solidFill>
              </a:rPr>
              <a:t>** Public authorities intervention/support</a:t>
            </a: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289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8975"/>
            <a:ext cx="8011458" cy="6403697"/>
          </a:xfrm>
        </p:spPr>
        <p:txBody>
          <a:bodyPr>
            <a:normAutofit/>
          </a:bodyPr>
          <a:lstStyle/>
          <a:p>
            <a:pPr marL="114300" indent="0">
              <a:buNone/>
            </a:pPr>
            <a:r>
              <a:rPr lang="fr-FR" sz="2800" b="1" u="sng" dirty="0">
                <a:solidFill>
                  <a:schemeClr val="accent5"/>
                </a:solidFill>
              </a:rPr>
              <a:t>B.</a:t>
            </a:r>
            <a:r>
              <a:rPr lang="en-GB" sz="2800" b="1" u="sng" dirty="0">
                <a:solidFill>
                  <a:schemeClr val="accent5"/>
                </a:solidFill>
              </a:rPr>
              <a:t> Farmers in front of a </a:t>
            </a:r>
            <a:r>
              <a:rPr lang="en-GB" sz="2800" b="1" u="sng" dirty="0" smtClean="0">
                <a:solidFill>
                  <a:schemeClr val="accent5"/>
                </a:solidFill>
              </a:rPr>
              <a:t>firm</a:t>
            </a:r>
            <a:endParaRPr lang="en-GB" b="1" dirty="0" smtClean="0">
              <a:solidFill>
                <a:schemeClr val="accent2"/>
              </a:solidFill>
            </a:endParaRPr>
          </a:p>
          <a:p>
            <a:pPr marL="914400" lvl="1" indent="-514350">
              <a:buFont typeface="+mj-lt"/>
              <a:buAutoNum type="arabicPeriod"/>
            </a:pPr>
            <a:r>
              <a:rPr lang="en-GB" sz="2400" b="1" dirty="0" smtClean="0">
                <a:solidFill>
                  <a:schemeClr val="accent2"/>
                </a:solidFill>
              </a:rPr>
              <a:t>Contracts (individual : Farmer sales- Buyer)</a:t>
            </a:r>
          </a:p>
          <a:p>
            <a:pPr marL="400050" lvl="1" indent="0">
              <a:buNone/>
            </a:pPr>
            <a:r>
              <a:rPr lang="en-GB" i="1" dirty="0" smtClean="0">
                <a:solidFill>
                  <a:schemeClr val="tx2"/>
                </a:solidFill>
              </a:rPr>
              <a:t>Bilateral Approach: </a:t>
            </a:r>
            <a:r>
              <a:rPr lang="en-GB" dirty="0" smtClean="0">
                <a:solidFill>
                  <a:schemeClr val="tx2"/>
                </a:solidFill>
              </a:rPr>
              <a:t>every farmer individually facing the buyer: possibility of different individual contracts</a:t>
            </a:r>
          </a:p>
          <a:p>
            <a:pPr marL="400050" lvl="1" indent="0">
              <a:buNone/>
            </a:pPr>
            <a:r>
              <a:rPr lang="en-US" dirty="0">
                <a:solidFill>
                  <a:schemeClr val="tx2"/>
                </a:solidFill>
              </a:rPr>
              <a:t>The contract always contains a </a:t>
            </a:r>
            <a:r>
              <a:rPr lang="en-US" dirty="0" smtClean="0">
                <a:solidFill>
                  <a:schemeClr val="tx2"/>
                </a:solidFill>
              </a:rPr>
              <a:t>price clause.</a:t>
            </a:r>
            <a:r>
              <a:rPr lang="en-US" dirty="0">
                <a:solidFill>
                  <a:schemeClr val="tx2"/>
                </a:solidFill>
              </a:rPr>
              <a:t/>
            </a:r>
            <a:br>
              <a:rPr lang="en-US" dirty="0">
                <a:solidFill>
                  <a:schemeClr val="tx2"/>
                </a:solidFill>
              </a:rPr>
            </a:br>
            <a:r>
              <a:rPr lang="en-US" dirty="0">
                <a:solidFill>
                  <a:schemeClr val="tx2"/>
                </a:solidFill>
              </a:rPr>
              <a:t>The production </a:t>
            </a:r>
            <a:r>
              <a:rPr lang="en-US" dirty="0" smtClean="0">
                <a:solidFill>
                  <a:schemeClr val="tx2"/>
                </a:solidFill>
              </a:rPr>
              <a:t>on contract </a:t>
            </a:r>
            <a:r>
              <a:rPr lang="en-US" dirty="0">
                <a:solidFill>
                  <a:schemeClr val="tx2"/>
                </a:solidFill>
              </a:rPr>
              <a:t>can sometimes go up to an integration of the farmer in the trading system of the firm.</a:t>
            </a:r>
            <a:endParaRPr lang="en-GB" dirty="0" smtClean="0">
              <a:solidFill>
                <a:schemeClr val="tx2"/>
              </a:solidFill>
            </a:endParaRPr>
          </a:p>
          <a:p>
            <a:pPr marL="400050" lvl="1" indent="0">
              <a:buNone/>
            </a:pPr>
            <a:endParaRPr lang="en-GB" dirty="0" smtClean="0">
              <a:solidFill>
                <a:schemeClr val="tx2"/>
              </a:solidFill>
            </a:endParaRPr>
          </a:p>
          <a:p>
            <a:pPr marL="400050" lvl="1" indent="0">
              <a:buNone/>
            </a:pPr>
            <a:r>
              <a:rPr lang="en-GB" dirty="0" smtClean="0">
                <a:solidFill>
                  <a:schemeClr val="tx2"/>
                </a:solidFill>
              </a:rPr>
              <a:t>Use :</a:t>
            </a:r>
          </a:p>
          <a:p>
            <a:pPr marL="400050" lvl="1" indent="0">
              <a:buNone/>
            </a:pPr>
            <a:r>
              <a:rPr lang="en-GB" dirty="0" smtClean="0">
                <a:solidFill>
                  <a:schemeClr val="tx2"/>
                </a:solidFill>
              </a:rPr>
              <a:t>Solution -&gt; Mutual research of </a:t>
            </a:r>
            <a:r>
              <a:rPr lang="en-GB" dirty="0" err="1" smtClean="0">
                <a:solidFill>
                  <a:schemeClr val="tx2"/>
                </a:solidFill>
              </a:rPr>
              <a:t>previsibility</a:t>
            </a:r>
            <a:r>
              <a:rPr lang="en-GB" dirty="0" smtClean="0">
                <a:solidFill>
                  <a:schemeClr val="tx2"/>
                </a:solidFill>
              </a:rPr>
              <a:t> (Firm)</a:t>
            </a:r>
          </a:p>
          <a:p>
            <a:pPr marL="400050" lvl="1" indent="0">
              <a:buNone/>
            </a:pPr>
            <a:r>
              <a:rPr lang="en-GB" dirty="0" smtClean="0">
                <a:solidFill>
                  <a:schemeClr val="tx2"/>
                </a:solidFill>
              </a:rPr>
              <a:t>0 Solution -&gt; Unbalanced market power</a:t>
            </a:r>
          </a:p>
          <a:p>
            <a:pPr marL="400050" lvl="1" indent="0">
              <a:buNone/>
            </a:pPr>
            <a:r>
              <a:rPr lang="en-GB" dirty="0" smtClean="0">
                <a:solidFill>
                  <a:schemeClr val="tx2"/>
                </a:solidFill>
              </a:rPr>
              <a:t>0 solution -&gt; Supply management on the market</a:t>
            </a:r>
          </a:p>
          <a:p>
            <a:pPr marL="400050" lvl="1" indent="0">
              <a:buNone/>
            </a:pPr>
            <a:endParaRPr lang="en-US" i="1" dirty="0" smtClean="0">
              <a:solidFill>
                <a:schemeClr val="tx2"/>
              </a:solidFill>
            </a:endParaRPr>
          </a:p>
          <a:p>
            <a:pPr marL="400050" lvl="1" indent="0">
              <a:buNone/>
            </a:pPr>
            <a:r>
              <a:rPr lang="en-US" i="1" dirty="0" smtClean="0">
                <a:solidFill>
                  <a:schemeClr val="tx2"/>
                </a:solidFill>
              </a:rPr>
              <a:t>Possible </a:t>
            </a:r>
            <a:r>
              <a:rPr lang="en-US" i="1" dirty="0">
                <a:solidFill>
                  <a:schemeClr val="tx2"/>
                </a:solidFill>
              </a:rPr>
              <a:t>role of </a:t>
            </a:r>
            <a:r>
              <a:rPr lang="en-US" i="1" dirty="0" smtClean="0">
                <a:solidFill>
                  <a:schemeClr val="tx2"/>
                </a:solidFill>
              </a:rPr>
              <a:t>a CA (and </a:t>
            </a:r>
            <a:r>
              <a:rPr lang="en-US" i="1" dirty="0">
                <a:solidFill>
                  <a:schemeClr val="tx2"/>
                </a:solidFill>
              </a:rPr>
              <a:t>public authorities) to establish a framework for the content of contracts; define the minimum requirements ...</a:t>
            </a:r>
            <a:endParaRPr lang="en-GB" i="1"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735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011458" cy="6453336"/>
          </a:xfrm>
        </p:spPr>
        <p:txBody>
          <a:bodyPr>
            <a:noAutofit/>
          </a:bodyPr>
          <a:lstStyle/>
          <a:p>
            <a:pPr marL="114300" indent="0">
              <a:buNone/>
            </a:pPr>
            <a:r>
              <a:rPr lang="fr-FR" sz="2800" b="1" u="sng" dirty="0">
                <a:solidFill>
                  <a:schemeClr val="accent5"/>
                </a:solidFill>
              </a:rPr>
              <a:t>B.</a:t>
            </a:r>
            <a:r>
              <a:rPr lang="en-GB" sz="2800" b="1" u="sng" dirty="0">
                <a:solidFill>
                  <a:schemeClr val="accent5"/>
                </a:solidFill>
              </a:rPr>
              <a:t> Farmers in front of a </a:t>
            </a:r>
            <a:r>
              <a:rPr lang="en-GB" sz="2800" b="1" u="sng" dirty="0" smtClean="0">
                <a:solidFill>
                  <a:schemeClr val="accent5"/>
                </a:solidFill>
              </a:rPr>
              <a:t>firm</a:t>
            </a:r>
            <a:endParaRPr lang="en-GB" dirty="0"/>
          </a:p>
          <a:p>
            <a:pPr marL="857250" lvl="1" indent="-457200">
              <a:buFont typeface="+mj-lt"/>
              <a:buAutoNum type="arabicPeriod" startAt="2"/>
            </a:pPr>
            <a:r>
              <a:rPr lang="en-GB" sz="2400" b="1" dirty="0" err="1" smtClean="0">
                <a:solidFill>
                  <a:schemeClr val="accent2"/>
                </a:solidFill>
              </a:rPr>
              <a:t>Intertrade</a:t>
            </a:r>
            <a:r>
              <a:rPr lang="en-GB" sz="2400" b="1" dirty="0" smtClean="0">
                <a:solidFill>
                  <a:schemeClr val="accent2"/>
                </a:solidFill>
              </a:rPr>
              <a:t> </a:t>
            </a:r>
            <a:r>
              <a:rPr lang="en-GB" sz="2400" b="1" dirty="0">
                <a:solidFill>
                  <a:schemeClr val="accent2"/>
                </a:solidFill>
              </a:rPr>
              <a:t>agreements (IA) </a:t>
            </a:r>
          </a:p>
          <a:p>
            <a:pPr marL="0" lvl="1" indent="0">
              <a:buClr>
                <a:schemeClr val="accent1"/>
              </a:buClr>
              <a:buNone/>
            </a:pPr>
            <a:r>
              <a:rPr lang="en-GB" sz="2000" dirty="0" smtClean="0">
                <a:solidFill>
                  <a:schemeClr val="tx2"/>
                </a:solidFill>
              </a:rPr>
              <a:t>	(group of farmers and 1 buyer)</a:t>
            </a:r>
          </a:p>
          <a:p>
            <a:pPr marL="0" lvl="1" indent="0">
              <a:buClr>
                <a:schemeClr val="accent1"/>
              </a:buClr>
              <a:buNone/>
            </a:pPr>
            <a:r>
              <a:rPr lang="en-GB" sz="2400" dirty="0" smtClean="0">
                <a:solidFill>
                  <a:schemeClr val="tx2"/>
                </a:solidFill>
              </a:rPr>
              <a:t>Possibility </a:t>
            </a:r>
            <a:r>
              <a:rPr lang="en-GB" sz="2400" dirty="0">
                <a:solidFill>
                  <a:schemeClr val="tx2"/>
                </a:solidFill>
              </a:rPr>
              <a:t>of collective negotiation of the purchase conditions </a:t>
            </a:r>
          </a:p>
          <a:p>
            <a:pPr marL="400050" lvl="1" indent="0">
              <a:buNone/>
            </a:pPr>
            <a:r>
              <a:rPr lang="en-GB" sz="1600" dirty="0" smtClean="0">
                <a:solidFill>
                  <a:schemeClr val="tx2"/>
                </a:solidFill>
              </a:rPr>
              <a:t>(content of the contracts, price, conditions for the product’s reception, control of the fabric’s reception, organisation of the sector, research, promotion of the outlet,…)</a:t>
            </a:r>
          </a:p>
          <a:p>
            <a:pPr marL="102870" indent="0">
              <a:buNone/>
            </a:pPr>
            <a:r>
              <a:rPr lang="en-GB" sz="2400" b="1" dirty="0" smtClean="0">
                <a:solidFill>
                  <a:schemeClr val="tx2"/>
                </a:solidFill>
              </a:rPr>
              <a:t>IA </a:t>
            </a:r>
            <a:r>
              <a:rPr lang="en-GB" sz="2400" dirty="0" smtClean="0">
                <a:solidFill>
                  <a:schemeClr val="tx2"/>
                </a:solidFill>
              </a:rPr>
              <a:t>(with price agreement) </a:t>
            </a:r>
            <a:r>
              <a:rPr lang="en-GB" sz="2400" dirty="0" smtClean="0">
                <a:solidFill>
                  <a:srgbClr val="FF0000"/>
                </a:solidFill>
              </a:rPr>
              <a:t>= </a:t>
            </a:r>
            <a:r>
              <a:rPr lang="fr-FR" sz="2400" dirty="0" smtClean="0">
                <a:solidFill>
                  <a:srgbClr val="FF0000"/>
                </a:solidFill>
              </a:rPr>
              <a:t>violation </a:t>
            </a:r>
            <a:r>
              <a:rPr lang="fr-FR" sz="2400" dirty="0">
                <a:solidFill>
                  <a:srgbClr val="FF0000"/>
                </a:solidFill>
              </a:rPr>
              <a:t>of </a:t>
            </a:r>
            <a:r>
              <a:rPr lang="fr-FR" sz="2400" dirty="0" err="1">
                <a:solidFill>
                  <a:srgbClr val="FF0000"/>
                </a:solidFill>
              </a:rPr>
              <a:t>competition</a:t>
            </a:r>
            <a:r>
              <a:rPr lang="fr-FR" sz="2400" dirty="0">
                <a:solidFill>
                  <a:srgbClr val="FF0000"/>
                </a:solidFill>
              </a:rPr>
              <a:t> </a:t>
            </a:r>
            <a:r>
              <a:rPr lang="fr-FR" sz="2400" dirty="0" err="1">
                <a:solidFill>
                  <a:srgbClr val="FF0000"/>
                </a:solidFill>
              </a:rPr>
              <a:t>rules</a:t>
            </a:r>
            <a:r>
              <a:rPr lang="fr-FR" sz="2400" dirty="0">
                <a:solidFill>
                  <a:srgbClr val="FF0000"/>
                </a:solidFill>
              </a:rPr>
              <a:t>!</a:t>
            </a:r>
            <a:r>
              <a:rPr lang="en-GB" sz="2400" dirty="0" smtClean="0">
                <a:solidFill>
                  <a:srgbClr val="FF0000"/>
                </a:solidFill>
              </a:rPr>
              <a:t>!</a:t>
            </a:r>
          </a:p>
          <a:p>
            <a:pPr marL="102870" indent="0">
              <a:buNone/>
            </a:pPr>
            <a:r>
              <a:rPr lang="en-GB" sz="2400" dirty="0" smtClean="0">
                <a:solidFill>
                  <a:schemeClr val="tx2"/>
                </a:solidFill>
                <a:sym typeface="Wingdings" pitchFamily="2" charset="2"/>
              </a:rPr>
              <a:t> </a:t>
            </a:r>
            <a:r>
              <a:rPr lang="en-GB" sz="2400" dirty="0" smtClean="0">
                <a:solidFill>
                  <a:schemeClr val="tx2"/>
                </a:solidFill>
              </a:rPr>
              <a:t>Necessity of an authorisation for the competition policies (explicit and limitative list of the exemptions)</a:t>
            </a:r>
            <a:endParaRPr lang="en-GB" sz="2000" dirty="0" smtClean="0">
              <a:solidFill>
                <a:schemeClr val="tx2"/>
              </a:solidFill>
            </a:endParaRPr>
          </a:p>
          <a:p>
            <a:pPr marL="0" indent="0">
              <a:buNone/>
            </a:pPr>
            <a:r>
              <a:rPr lang="en-GB" sz="2400" dirty="0" smtClean="0">
                <a:solidFill>
                  <a:schemeClr val="tx2"/>
                </a:solidFill>
              </a:rPr>
              <a:t>Role of the public powers: possible exemptions, with IA under their control or supervision. The exemption makes a IA possible, it does not impose it (the buyer may refuse the IA and get his supplies on a contractual basis)</a:t>
            </a:r>
          </a:p>
          <a:p>
            <a:pPr marL="0" indent="0">
              <a:buNone/>
            </a:pPr>
            <a:r>
              <a:rPr lang="en-GB" sz="2400" dirty="0">
                <a:solidFill>
                  <a:schemeClr val="tx2"/>
                </a:solidFill>
                <a:sym typeface="Wingdings" pitchFamily="2" charset="2"/>
              </a:rPr>
              <a:t> </a:t>
            </a:r>
            <a:r>
              <a:rPr lang="en-GB" sz="2400" dirty="0">
                <a:solidFill>
                  <a:schemeClr val="tx2"/>
                </a:solidFill>
              </a:rPr>
              <a:t>The possibility of a IA do not eliminate the impact of the competition</a:t>
            </a: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525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457200" y="1417638"/>
            <a:ext cx="8011458" cy="5251722"/>
          </a:xfrm>
        </p:spPr>
        <p:txBody>
          <a:bodyPr>
            <a:normAutofit/>
          </a:bodyPr>
          <a:lstStyle/>
          <a:p>
            <a:pPr marL="914400" lvl="1" indent="-514350">
              <a:buFont typeface="+mj-lt"/>
              <a:buAutoNum type="arabicPeriod"/>
            </a:pPr>
            <a:r>
              <a:rPr lang="en-GB" sz="2400" b="1" dirty="0">
                <a:solidFill>
                  <a:schemeClr val="accent2"/>
                </a:solidFill>
              </a:rPr>
              <a:t>Cooperatives </a:t>
            </a:r>
            <a:r>
              <a:rPr lang="en-GB" sz="2400" b="1" dirty="0" smtClean="0">
                <a:solidFill>
                  <a:schemeClr val="accent2"/>
                </a:solidFill>
              </a:rPr>
              <a:t>(1)</a:t>
            </a:r>
            <a:endParaRPr lang="en-GB" sz="2400" b="1" dirty="0">
              <a:solidFill>
                <a:schemeClr val="accent2"/>
              </a:solidFill>
            </a:endParaRPr>
          </a:p>
          <a:p>
            <a:pPr marL="0" indent="0">
              <a:buNone/>
            </a:pPr>
            <a:r>
              <a:rPr lang="en-GB" b="1" dirty="0" smtClean="0">
                <a:solidFill>
                  <a:schemeClr val="tx2"/>
                </a:solidFill>
              </a:rPr>
              <a:t>Collective approach</a:t>
            </a:r>
            <a:r>
              <a:rPr lang="en-GB" dirty="0" smtClean="0">
                <a:solidFill>
                  <a:schemeClr val="tx2"/>
                </a:solidFill>
              </a:rPr>
              <a:t>: firm in the hands of the farmers</a:t>
            </a:r>
          </a:p>
          <a:p>
            <a:pPr marL="0" indent="0">
              <a:buNone/>
            </a:pPr>
            <a:r>
              <a:rPr lang="en-GB" b="1" dirty="0" smtClean="0">
                <a:solidFill>
                  <a:schemeClr val="tx2"/>
                </a:solidFill>
              </a:rPr>
              <a:t>Utility: </a:t>
            </a:r>
          </a:p>
          <a:p>
            <a:r>
              <a:rPr lang="en-GB" dirty="0" smtClean="0">
                <a:solidFill>
                  <a:schemeClr val="tx2"/>
                </a:solidFill>
              </a:rPr>
              <a:t>Access to market : to begin: creation of missing or inadequate commercial structures; later, control of the tool facing the delocalisation risk (cf. globalization) </a:t>
            </a:r>
          </a:p>
          <a:p>
            <a:r>
              <a:rPr lang="en-GB" dirty="0" smtClean="0">
                <a:solidFill>
                  <a:schemeClr val="tx2"/>
                </a:solidFill>
              </a:rPr>
              <a:t>Influence at the price level (+ incidence, sometimes difficult to observe; minimum result: fixation of a very low price, reference for the private sector)</a:t>
            </a:r>
          </a:p>
          <a:p>
            <a:pPr marL="0" indent="0">
              <a:buNone/>
            </a:pPr>
            <a:r>
              <a:rPr lang="en-GB" b="1" dirty="0" err="1" smtClean="0">
                <a:solidFill>
                  <a:schemeClr val="tx2"/>
                </a:solidFill>
              </a:rPr>
              <a:t>Avantages</a:t>
            </a:r>
            <a:r>
              <a:rPr lang="en-GB" b="1" dirty="0" smtClean="0">
                <a:solidFill>
                  <a:schemeClr val="tx2"/>
                </a:solidFill>
              </a:rPr>
              <a:t>:</a:t>
            </a:r>
          </a:p>
          <a:p>
            <a:r>
              <a:rPr lang="en-GB" dirty="0" smtClean="0">
                <a:solidFill>
                  <a:schemeClr val="tx2"/>
                </a:solidFill>
              </a:rPr>
              <a:t>Instrument in compliance with the competition rules, but necessity of a favourable legal (and fiscal) frame</a:t>
            </a:r>
          </a:p>
          <a:p>
            <a:r>
              <a:rPr lang="en-GB" dirty="0" smtClean="0">
                <a:solidFill>
                  <a:schemeClr val="tx2"/>
                </a:solidFill>
              </a:rPr>
              <a:t>Multiplicity of the cooperatives (specific to a product, a service,…)</a:t>
            </a:r>
            <a:endParaRPr lang="en-GB"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46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14300">
              <a:spcBef>
                <a:spcPct val="20000"/>
              </a:spcBef>
              <a:buClr>
                <a:schemeClr val="accent1"/>
              </a:buClr>
            </a:pPr>
            <a:r>
              <a:rPr lang="fr-BE" sz="2800" b="1" u="sng" dirty="0">
                <a:solidFill>
                  <a:schemeClr val="accent5"/>
                </a:solidFill>
                <a:latin typeface="+mn-lt"/>
                <a:ea typeface="+mn-ea"/>
                <a:cs typeface="+mn-cs"/>
              </a:rPr>
              <a:t>C. </a:t>
            </a:r>
            <a:r>
              <a:rPr lang="en-GB" sz="2800" b="1" u="sng" dirty="0">
                <a:solidFill>
                  <a:schemeClr val="accent5"/>
                </a:solidFill>
                <a:latin typeface="+mn-lt"/>
                <a:ea typeface="+mn-ea"/>
                <a:cs typeface="+mn-cs"/>
              </a:rPr>
              <a:t>The farmers coping with the market</a:t>
            </a:r>
          </a:p>
        </p:txBody>
      </p:sp>
      <p:sp>
        <p:nvSpPr>
          <p:cNvPr id="3" name="Espace réservé du contenu 2"/>
          <p:cNvSpPr>
            <a:spLocks noGrp="1"/>
          </p:cNvSpPr>
          <p:nvPr>
            <p:ph idx="1"/>
          </p:nvPr>
        </p:nvSpPr>
        <p:spPr>
          <a:xfrm>
            <a:off x="363196" y="1263814"/>
            <a:ext cx="8011458" cy="5251722"/>
          </a:xfrm>
        </p:spPr>
        <p:txBody>
          <a:bodyPr>
            <a:normAutofit fontScale="85000" lnSpcReduction="10000"/>
          </a:bodyPr>
          <a:lstStyle/>
          <a:p>
            <a:pPr marL="0" indent="0">
              <a:buNone/>
            </a:pPr>
            <a:r>
              <a:rPr lang="en-US" b="1" dirty="0" smtClean="0">
                <a:solidFill>
                  <a:schemeClr val="accent3">
                    <a:lumMod val="50000"/>
                  </a:schemeClr>
                </a:solidFill>
              </a:rPr>
              <a:t>Cooperatives</a:t>
            </a:r>
            <a:r>
              <a:rPr lang="en-US" sz="2400" b="1" dirty="0" smtClean="0">
                <a:solidFill>
                  <a:schemeClr val="accent3">
                    <a:lumMod val="50000"/>
                  </a:schemeClr>
                </a:solidFill>
              </a:rPr>
              <a:t> </a:t>
            </a:r>
            <a:r>
              <a:rPr lang="en-US" sz="2400" b="1" dirty="0">
                <a:solidFill>
                  <a:schemeClr val="accent3">
                    <a:lumMod val="50000"/>
                  </a:schemeClr>
                </a:solidFill>
              </a:rPr>
              <a:t>add </a:t>
            </a:r>
            <a:r>
              <a:rPr lang="en-US" b="1" dirty="0">
                <a:solidFill>
                  <a:schemeClr val="accent3">
                    <a:lumMod val="50000"/>
                  </a:schemeClr>
                </a:solidFill>
              </a:rPr>
              <a:t>value</a:t>
            </a:r>
            <a:r>
              <a:rPr lang="en-US" sz="2400" b="1" dirty="0">
                <a:solidFill>
                  <a:schemeClr val="accent3">
                    <a:lumMod val="50000"/>
                  </a:schemeClr>
                </a:solidFill>
              </a:rPr>
              <a:t> in different ways: </a:t>
            </a:r>
            <a:br>
              <a:rPr lang="en-US" sz="2400" b="1" dirty="0">
                <a:solidFill>
                  <a:schemeClr val="accent3">
                    <a:lumMod val="50000"/>
                  </a:schemeClr>
                </a:solidFill>
              </a:rPr>
            </a:br>
            <a:endParaRPr lang="en-US" b="1" dirty="0">
              <a:solidFill>
                <a:schemeClr val="accent3">
                  <a:lumMod val="50000"/>
                </a:schemeClr>
              </a:solidFill>
            </a:endParaRPr>
          </a:p>
          <a:p>
            <a:r>
              <a:rPr lang="en-US" sz="2100" dirty="0"/>
              <a:t>Farmers’ cooperatives play an important role in helping farmers to capture a higher share of the value added in the food supply chain in all Member States. </a:t>
            </a:r>
            <a:endParaRPr lang="fr-BE" sz="2100" dirty="0"/>
          </a:p>
          <a:p>
            <a:r>
              <a:rPr lang="en-US" sz="2100" dirty="0"/>
              <a:t>The key functions of all marketing cooperatives are improving the bargaining power of their members and letting members benefit from economies of scale. </a:t>
            </a:r>
            <a:endParaRPr lang="fr-BE" sz="2100" dirty="0"/>
          </a:p>
          <a:p>
            <a:r>
              <a:rPr lang="en-US" sz="2100" dirty="0"/>
              <a:t>In addition, cooperatives are reducing market risks, reducing transaction costs, providing access to resources, and strengthening their competitive position through product innovation and guaranteeing food quality and safety. </a:t>
            </a:r>
            <a:endParaRPr lang="fr-BE" sz="2100" dirty="0"/>
          </a:p>
          <a:p>
            <a:r>
              <a:rPr lang="en-US" sz="2100" dirty="0"/>
              <a:t>A large number of cooperatives have expanded their activities in downstream stages of the food chain, thus strengthening their customer and consumer orientation.  </a:t>
            </a:r>
          </a:p>
          <a:p>
            <a:pPr marL="0" indent="0">
              <a:buNone/>
            </a:pPr>
            <a:endParaRPr lang="en-US" sz="2100" b="1" dirty="0" smtClean="0">
              <a:solidFill>
                <a:schemeClr val="tx2"/>
              </a:solidFill>
            </a:endParaRPr>
          </a:p>
          <a:p>
            <a:pPr marL="0" indent="0">
              <a:buNone/>
            </a:pPr>
            <a:r>
              <a:rPr lang="en-US" b="1" dirty="0" smtClean="0">
                <a:solidFill>
                  <a:schemeClr val="tx2"/>
                </a:solidFill>
              </a:rPr>
              <a:t>Risks (Two contrary risks):</a:t>
            </a:r>
          </a:p>
          <a:p>
            <a:pPr marL="0" indent="0">
              <a:buNone/>
            </a:pPr>
            <a:r>
              <a:rPr lang="en-US" dirty="0" smtClean="0">
                <a:solidFill>
                  <a:schemeClr val="tx2"/>
                </a:solidFill>
              </a:rPr>
              <a:t>- Insufficient management and development effort (bankruptcy, resumption,…)</a:t>
            </a:r>
          </a:p>
          <a:p>
            <a:pPr marL="0" indent="0">
              <a:buNone/>
            </a:pPr>
            <a:r>
              <a:rPr lang="en-US" dirty="0" smtClean="0">
                <a:solidFill>
                  <a:schemeClr val="tx2"/>
                </a:solidFill>
              </a:rPr>
              <a:t>- Development of the company but degeneration of the cooperative mind (Ex: private branch, discrimination towards foreign farmers,…)</a:t>
            </a:r>
            <a:endParaRPr lang="en-US" dirty="0">
              <a:solidFill>
                <a:schemeClr val="tx2"/>
              </a:solidFill>
            </a:endParaRPr>
          </a:p>
        </p:txBody>
      </p:sp>
      <p:pic>
        <p:nvPicPr>
          <p:cNvPr id="5" name="Picture 2" descr="N:\administration\Liste, formulaires ,logos\LOGO CSA- transparent brun olive2 co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58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2930" t="15664" r="8984" b="14175"/>
          <a:stretch/>
        </p:blipFill>
        <p:spPr bwMode="auto">
          <a:xfrm>
            <a:off x="457200" y="497521"/>
            <a:ext cx="5029200" cy="6222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N:\administration\Liste, formulaires ,logos\LOGO CSA- transparent brun olive2 cop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657" y="5541987"/>
            <a:ext cx="675341" cy="57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634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2882</TotalTime>
  <Words>1386</Words>
  <Application>Microsoft Office PowerPoint</Application>
  <PresentationFormat>On-screen Show (4:3)</PresentationFormat>
  <Paragraphs>185</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Berlin Sans FB Demi</vt:lpstr>
      <vt:lpstr>Calibri</vt:lpstr>
      <vt:lpstr>Cambria</vt:lpstr>
      <vt:lpstr>Times New Roman</vt:lpstr>
      <vt:lpstr>Wingdings</vt:lpstr>
      <vt:lpstr>Wingdings 2</vt:lpstr>
      <vt:lpstr>Contiguïté</vt:lpstr>
      <vt:lpstr>FO’s support for increasing Farmer Market Power:  Europe &amp; Africa Experience</vt:lpstr>
      <vt:lpstr>PowerPoint Presentation</vt:lpstr>
      <vt:lpstr>PowerPoint Presentation</vt:lpstr>
      <vt:lpstr> Levels of actions and Instruments</vt:lpstr>
      <vt:lpstr>PowerPoint Presentation</vt:lpstr>
      <vt:lpstr>PowerPoint Presentation</vt:lpstr>
      <vt:lpstr>C. The farmers coping with the market</vt:lpstr>
      <vt:lpstr>C. The farmers coping with the market</vt:lpstr>
      <vt:lpstr>PowerPoint Presentation</vt:lpstr>
      <vt:lpstr>PowerPoint Presentation</vt:lpstr>
      <vt:lpstr>C. The farmers coping with the market</vt:lpstr>
      <vt:lpstr>C. The farmers coping with the market</vt:lpstr>
      <vt:lpstr>Observations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power and agriculture Possible instruments and collective action</dc:title>
  <dc:creator>Caroline Amrom</dc:creator>
  <cp:lastModifiedBy>Personal</cp:lastModifiedBy>
  <cp:revision>88</cp:revision>
  <cp:lastPrinted>2013-04-11T12:47:05Z</cp:lastPrinted>
  <dcterms:created xsi:type="dcterms:W3CDTF">2013-04-11T10:48:44Z</dcterms:created>
  <dcterms:modified xsi:type="dcterms:W3CDTF">2015-09-08T05:22:48Z</dcterms:modified>
</cp:coreProperties>
</file>