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70" r:id="rId6"/>
    <p:sldId id="269" r:id="rId7"/>
    <p:sldId id="268" r:id="rId8"/>
    <p:sldId id="267" r:id="rId9"/>
    <p:sldId id="266" r:id="rId10"/>
    <p:sldId id="265" r:id="rId11"/>
    <p:sldId id="264" r:id="rId1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97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E88F35B7-6BB8-4884-AA23-E9A9A11EABA2}" type="datetimeFigureOut">
              <a:rPr lang="id-ID" smtClean="0"/>
              <a:t>05/03/2012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5D4981-AF22-4A53-9846-36286FEFA74A}" type="slidenum">
              <a:rPr lang="id-ID" smtClean="0"/>
              <a:t>‹#›</a:t>
            </a:fld>
            <a:endParaRPr lang="id-ID"/>
          </a:p>
        </p:txBody>
      </p:sp>
    </p:spTree>
    <p:extLst>
      <p:ext uri="{BB962C8B-B14F-4D97-AF65-F5344CB8AC3E}">
        <p14:creationId xmlns:p14="http://schemas.microsoft.com/office/powerpoint/2010/main" val="280346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88F35B7-6BB8-4884-AA23-E9A9A11EABA2}" type="datetimeFigureOut">
              <a:rPr lang="id-ID" smtClean="0"/>
              <a:t>05/03/2012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5D4981-AF22-4A53-9846-36286FEFA74A}" type="slidenum">
              <a:rPr lang="id-ID" smtClean="0"/>
              <a:t>‹#›</a:t>
            </a:fld>
            <a:endParaRPr lang="id-ID"/>
          </a:p>
        </p:txBody>
      </p:sp>
    </p:spTree>
    <p:extLst>
      <p:ext uri="{BB962C8B-B14F-4D97-AF65-F5344CB8AC3E}">
        <p14:creationId xmlns:p14="http://schemas.microsoft.com/office/powerpoint/2010/main" val="3392555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88F35B7-6BB8-4884-AA23-E9A9A11EABA2}" type="datetimeFigureOut">
              <a:rPr lang="id-ID" smtClean="0"/>
              <a:t>05/03/2012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5D4981-AF22-4A53-9846-36286FEFA74A}" type="slidenum">
              <a:rPr lang="id-ID" smtClean="0"/>
              <a:t>‹#›</a:t>
            </a:fld>
            <a:endParaRPr lang="id-ID"/>
          </a:p>
        </p:txBody>
      </p:sp>
    </p:spTree>
    <p:extLst>
      <p:ext uri="{BB962C8B-B14F-4D97-AF65-F5344CB8AC3E}">
        <p14:creationId xmlns:p14="http://schemas.microsoft.com/office/powerpoint/2010/main" val="148373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88F35B7-6BB8-4884-AA23-E9A9A11EABA2}" type="datetimeFigureOut">
              <a:rPr lang="id-ID" smtClean="0"/>
              <a:t>05/03/2012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5D4981-AF22-4A53-9846-36286FEFA74A}" type="slidenum">
              <a:rPr lang="id-ID" smtClean="0"/>
              <a:t>‹#›</a:t>
            </a:fld>
            <a:endParaRPr lang="id-ID"/>
          </a:p>
        </p:txBody>
      </p:sp>
    </p:spTree>
    <p:extLst>
      <p:ext uri="{BB962C8B-B14F-4D97-AF65-F5344CB8AC3E}">
        <p14:creationId xmlns:p14="http://schemas.microsoft.com/office/powerpoint/2010/main" val="199307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8F35B7-6BB8-4884-AA23-E9A9A11EABA2}" type="datetimeFigureOut">
              <a:rPr lang="id-ID" smtClean="0"/>
              <a:t>05/03/2012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5D4981-AF22-4A53-9846-36286FEFA74A}" type="slidenum">
              <a:rPr lang="id-ID" smtClean="0"/>
              <a:t>‹#›</a:t>
            </a:fld>
            <a:endParaRPr lang="id-ID"/>
          </a:p>
        </p:txBody>
      </p:sp>
    </p:spTree>
    <p:extLst>
      <p:ext uri="{BB962C8B-B14F-4D97-AF65-F5344CB8AC3E}">
        <p14:creationId xmlns:p14="http://schemas.microsoft.com/office/powerpoint/2010/main" val="210450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E88F35B7-6BB8-4884-AA23-E9A9A11EABA2}" type="datetimeFigureOut">
              <a:rPr lang="id-ID" smtClean="0"/>
              <a:t>05/03/2012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C5D4981-AF22-4A53-9846-36286FEFA74A}" type="slidenum">
              <a:rPr lang="id-ID" smtClean="0"/>
              <a:t>‹#›</a:t>
            </a:fld>
            <a:endParaRPr lang="id-ID"/>
          </a:p>
        </p:txBody>
      </p:sp>
    </p:spTree>
    <p:extLst>
      <p:ext uri="{BB962C8B-B14F-4D97-AF65-F5344CB8AC3E}">
        <p14:creationId xmlns:p14="http://schemas.microsoft.com/office/powerpoint/2010/main" val="285081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E88F35B7-6BB8-4884-AA23-E9A9A11EABA2}" type="datetimeFigureOut">
              <a:rPr lang="id-ID" smtClean="0"/>
              <a:t>05/03/2012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C5D4981-AF22-4A53-9846-36286FEFA74A}" type="slidenum">
              <a:rPr lang="id-ID" smtClean="0"/>
              <a:t>‹#›</a:t>
            </a:fld>
            <a:endParaRPr lang="id-ID"/>
          </a:p>
        </p:txBody>
      </p:sp>
    </p:spTree>
    <p:extLst>
      <p:ext uri="{BB962C8B-B14F-4D97-AF65-F5344CB8AC3E}">
        <p14:creationId xmlns:p14="http://schemas.microsoft.com/office/powerpoint/2010/main" val="17271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88F35B7-6BB8-4884-AA23-E9A9A11EABA2}" type="datetimeFigureOut">
              <a:rPr lang="id-ID" smtClean="0"/>
              <a:t>05/03/2012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C5D4981-AF22-4A53-9846-36286FEFA74A}" type="slidenum">
              <a:rPr lang="id-ID" smtClean="0"/>
              <a:t>‹#›</a:t>
            </a:fld>
            <a:endParaRPr lang="id-ID"/>
          </a:p>
        </p:txBody>
      </p:sp>
    </p:spTree>
    <p:extLst>
      <p:ext uri="{BB962C8B-B14F-4D97-AF65-F5344CB8AC3E}">
        <p14:creationId xmlns:p14="http://schemas.microsoft.com/office/powerpoint/2010/main" val="139992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F35B7-6BB8-4884-AA23-E9A9A11EABA2}" type="datetimeFigureOut">
              <a:rPr lang="id-ID" smtClean="0"/>
              <a:t>05/03/2012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C5D4981-AF22-4A53-9846-36286FEFA74A}" type="slidenum">
              <a:rPr lang="id-ID" smtClean="0"/>
              <a:t>‹#›</a:t>
            </a:fld>
            <a:endParaRPr lang="id-ID"/>
          </a:p>
        </p:txBody>
      </p:sp>
    </p:spTree>
    <p:extLst>
      <p:ext uri="{BB962C8B-B14F-4D97-AF65-F5344CB8AC3E}">
        <p14:creationId xmlns:p14="http://schemas.microsoft.com/office/powerpoint/2010/main" val="415387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8F35B7-6BB8-4884-AA23-E9A9A11EABA2}" type="datetimeFigureOut">
              <a:rPr lang="id-ID" smtClean="0"/>
              <a:t>05/03/2012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C5D4981-AF22-4A53-9846-36286FEFA74A}" type="slidenum">
              <a:rPr lang="id-ID" smtClean="0"/>
              <a:t>‹#›</a:t>
            </a:fld>
            <a:endParaRPr lang="id-ID"/>
          </a:p>
        </p:txBody>
      </p:sp>
    </p:spTree>
    <p:extLst>
      <p:ext uri="{BB962C8B-B14F-4D97-AF65-F5344CB8AC3E}">
        <p14:creationId xmlns:p14="http://schemas.microsoft.com/office/powerpoint/2010/main" val="359635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8F35B7-6BB8-4884-AA23-E9A9A11EABA2}" type="datetimeFigureOut">
              <a:rPr lang="id-ID" smtClean="0"/>
              <a:t>05/03/2012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C5D4981-AF22-4A53-9846-36286FEFA74A}" type="slidenum">
              <a:rPr lang="id-ID" smtClean="0"/>
              <a:t>‹#›</a:t>
            </a:fld>
            <a:endParaRPr lang="id-ID"/>
          </a:p>
        </p:txBody>
      </p:sp>
    </p:spTree>
    <p:extLst>
      <p:ext uri="{BB962C8B-B14F-4D97-AF65-F5344CB8AC3E}">
        <p14:creationId xmlns:p14="http://schemas.microsoft.com/office/powerpoint/2010/main" val="81881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8F35B7-6BB8-4884-AA23-E9A9A11EABA2}" type="datetimeFigureOut">
              <a:rPr lang="id-ID" smtClean="0"/>
              <a:t>05/03/2012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D4981-AF22-4A53-9846-36286FEFA74A}" type="slidenum">
              <a:rPr lang="id-ID" smtClean="0"/>
              <a:t>‹#›</a:t>
            </a:fld>
            <a:endParaRPr lang="id-ID"/>
          </a:p>
        </p:txBody>
      </p:sp>
    </p:spTree>
    <p:extLst>
      <p:ext uri="{BB962C8B-B14F-4D97-AF65-F5344CB8AC3E}">
        <p14:creationId xmlns:p14="http://schemas.microsoft.com/office/powerpoint/2010/main" val="3584814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6"/>
            <a:ext cx="7772400" cy="1296144"/>
          </a:xfrm>
        </p:spPr>
        <p:txBody>
          <a:bodyPr>
            <a:noAutofit/>
          </a:bodyPr>
          <a:lstStyle/>
          <a:p>
            <a:r>
              <a:rPr lang="id-ID" sz="3200" dirty="0" smtClean="0">
                <a:latin typeface="Times New Roman" pitchFamily="18" charset="0"/>
                <a:cs typeface="Times New Roman" pitchFamily="18" charset="0"/>
              </a:rPr>
              <a:t>Report on</a:t>
            </a:r>
            <a:br>
              <a:rPr lang="id-ID" sz="3200" dirty="0" smtClean="0">
                <a:latin typeface="Times New Roman" pitchFamily="18" charset="0"/>
                <a:cs typeface="Times New Roman" pitchFamily="18" charset="0"/>
              </a:rPr>
            </a:br>
            <a:r>
              <a:rPr lang="id-ID" sz="3200" b="1" dirty="0" smtClean="0">
                <a:latin typeface="Times New Roman" pitchFamily="18" charset="0"/>
                <a:cs typeface="Times New Roman" pitchFamily="18" charset="0"/>
              </a:rPr>
              <a:t>Study on Organic Rice </a:t>
            </a:r>
            <a:r>
              <a:rPr lang="id-ID" sz="3200" b="1" dirty="0" smtClean="0">
                <a:latin typeface="Times New Roman" pitchFamily="18" charset="0"/>
                <a:cs typeface="Times New Roman" pitchFamily="18" charset="0"/>
              </a:rPr>
              <a:t>Industry </a:t>
            </a:r>
            <a:br>
              <a:rPr lang="id-ID" sz="3200" b="1" dirty="0" smtClean="0">
                <a:latin typeface="Times New Roman" pitchFamily="18" charset="0"/>
                <a:cs typeface="Times New Roman" pitchFamily="18" charset="0"/>
              </a:rPr>
            </a:br>
            <a:r>
              <a:rPr lang="id-ID" sz="3200" b="1" dirty="0" smtClean="0">
                <a:latin typeface="Times New Roman" pitchFamily="18" charset="0"/>
                <a:cs typeface="Times New Roman" pitchFamily="18" charset="0"/>
              </a:rPr>
              <a:t>in </a:t>
            </a:r>
            <a:r>
              <a:rPr lang="id-ID" sz="3200" b="1" dirty="0" smtClean="0">
                <a:latin typeface="Times New Roman" pitchFamily="18" charset="0"/>
                <a:cs typeface="Times New Roman" pitchFamily="18" charset="0"/>
              </a:rPr>
              <a:t>Indonesia</a:t>
            </a:r>
            <a:endParaRPr lang="id-ID" sz="3200" b="1" dirty="0">
              <a:latin typeface="Times New Roman" pitchFamily="18" charset="0"/>
              <a:cs typeface="Times New Roman" pitchFamily="18" charset="0"/>
            </a:endParaRPr>
          </a:p>
        </p:txBody>
      </p:sp>
      <p:sp>
        <p:nvSpPr>
          <p:cNvPr id="3" name="Subtitle 2"/>
          <p:cNvSpPr>
            <a:spLocks noGrp="1"/>
          </p:cNvSpPr>
          <p:nvPr>
            <p:ph type="subTitle" idx="1"/>
          </p:nvPr>
        </p:nvSpPr>
        <p:spPr>
          <a:xfrm>
            <a:off x="3653036" y="3356992"/>
            <a:ext cx="1909936" cy="432048"/>
          </a:xfrm>
        </p:spPr>
        <p:txBody>
          <a:bodyPr>
            <a:normAutofit fontScale="70000" lnSpcReduction="20000"/>
          </a:bodyPr>
          <a:lstStyle/>
          <a:p>
            <a:r>
              <a:rPr lang="id-ID" dirty="0" smtClean="0">
                <a:solidFill>
                  <a:schemeClr val="tx1"/>
                </a:solidFill>
              </a:rPr>
              <a:t>Written by </a:t>
            </a:r>
            <a:r>
              <a:rPr lang="id-ID" dirty="0" smtClean="0">
                <a:solidFill>
                  <a:schemeClr val="tx1"/>
                </a:solidFill>
              </a:rPr>
              <a:t>API</a:t>
            </a:r>
            <a:endParaRPr lang="id-ID"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2204864"/>
            <a:ext cx="64807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33056"/>
            <a:ext cx="9144000" cy="2924944"/>
          </a:xfrm>
          <a:prstGeom prst="rect">
            <a:avLst/>
          </a:prstGeom>
        </p:spPr>
      </p:pic>
    </p:spTree>
    <p:extLst>
      <p:ext uri="{BB962C8B-B14F-4D97-AF65-F5344CB8AC3E}">
        <p14:creationId xmlns:p14="http://schemas.microsoft.com/office/powerpoint/2010/main" val="39259079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455888"/>
            <a:ext cx="3610744" cy="922114"/>
          </a:xfrm>
        </p:spPr>
        <p:txBody>
          <a:bodyPr>
            <a:normAutofit fontScale="90000"/>
          </a:bodyPr>
          <a:lstStyle/>
          <a:p>
            <a:r>
              <a:rPr lang="id-ID" b="1" dirty="0" smtClean="0">
                <a:latin typeface="Times New Roman" pitchFamily="18" charset="0"/>
                <a:cs typeface="Times New Roman" pitchFamily="18" charset="0"/>
              </a:rPr>
              <a:t>Action Plan</a:t>
            </a:r>
            <a:r>
              <a:rPr lang="id-ID" dirty="0"/>
              <a:t/>
            </a:r>
            <a:br>
              <a:rPr lang="id-ID" dirty="0"/>
            </a:br>
            <a:endParaRPr lang="id-ID" dirty="0"/>
          </a:p>
        </p:txBody>
      </p:sp>
      <p:sp>
        <p:nvSpPr>
          <p:cNvPr id="3" name="Content Placeholder 2"/>
          <p:cNvSpPr>
            <a:spLocks noGrp="1"/>
          </p:cNvSpPr>
          <p:nvPr>
            <p:ph idx="1"/>
          </p:nvPr>
        </p:nvSpPr>
        <p:spPr>
          <a:xfrm>
            <a:off x="395536" y="526368"/>
            <a:ext cx="4536504" cy="6331632"/>
          </a:xfrm>
        </p:spPr>
        <p:txBody>
          <a:bodyPr>
            <a:normAutofit fontScale="55000" lnSpcReduction="20000"/>
          </a:bodyPr>
          <a:lstStyle/>
          <a:p>
            <a:pPr lvl="0"/>
            <a:r>
              <a:rPr lang="en-US" sz="3600" dirty="0">
                <a:latin typeface="Times New Roman" pitchFamily="18" charset="0"/>
                <a:cs typeface="Times New Roman" pitchFamily="18" charset="0"/>
              </a:rPr>
              <a:t>There is potential for technological supports from the national government. </a:t>
            </a:r>
            <a:endParaRPr lang="id-ID" sz="3600" dirty="0">
              <a:latin typeface="Times New Roman" pitchFamily="18" charset="0"/>
              <a:cs typeface="Times New Roman" pitchFamily="18" charset="0"/>
            </a:endParaRPr>
          </a:p>
          <a:p>
            <a:pPr lvl="0"/>
            <a:r>
              <a:rPr lang="en-US" sz="3600" dirty="0">
                <a:latin typeface="Times New Roman" pitchFamily="18" charset="0"/>
                <a:cs typeface="Times New Roman" pitchFamily="18" charset="0"/>
              </a:rPr>
              <a:t>Information gap between producers and consumers should be reduced. </a:t>
            </a:r>
            <a:endParaRPr lang="id-ID" sz="3600" dirty="0">
              <a:latin typeface="Times New Roman" pitchFamily="18" charset="0"/>
              <a:cs typeface="Times New Roman" pitchFamily="18" charset="0"/>
            </a:endParaRPr>
          </a:p>
          <a:p>
            <a:pPr lvl="0"/>
            <a:r>
              <a:rPr lang="en-US" sz="3600" dirty="0">
                <a:latin typeface="Times New Roman" pitchFamily="18" charset="0"/>
                <a:cs typeface="Times New Roman" pitchFamily="18" charset="0"/>
              </a:rPr>
              <a:t>Organization and economic management of producers should be strengthened.</a:t>
            </a:r>
            <a:endParaRPr lang="id-ID" sz="3600" dirty="0">
              <a:latin typeface="Times New Roman" pitchFamily="18" charset="0"/>
              <a:cs typeface="Times New Roman" pitchFamily="18" charset="0"/>
            </a:endParaRPr>
          </a:p>
          <a:p>
            <a:pPr lvl="0"/>
            <a:r>
              <a:rPr lang="en-US" sz="3600" dirty="0">
                <a:latin typeface="Times New Roman" pitchFamily="18" charset="0"/>
                <a:cs typeface="Times New Roman" pitchFamily="18" charset="0"/>
              </a:rPr>
              <a:t>More selling points should be developed to improve consumers’ access to supply.</a:t>
            </a:r>
            <a:endParaRPr lang="id-ID" sz="3600" dirty="0">
              <a:latin typeface="Times New Roman" pitchFamily="18" charset="0"/>
              <a:cs typeface="Times New Roman" pitchFamily="18" charset="0"/>
            </a:endParaRPr>
          </a:p>
          <a:p>
            <a:pPr lvl="0"/>
            <a:r>
              <a:rPr lang="en-US" sz="3600" dirty="0">
                <a:latin typeface="Times New Roman" pitchFamily="18" charset="0"/>
                <a:cs typeface="Times New Roman" pitchFamily="18" charset="0"/>
              </a:rPr>
              <a:t>Reserve funds for </a:t>
            </a:r>
            <a:r>
              <a:rPr lang="id-ID" sz="3600" dirty="0">
                <a:latin typeface="Times New Roman" pitchFamily="18" charset="0"/>
                <a:cs typeface="Times New Roman" pitchFamily="18" charset="0"/>
              </a:rPr>
              <a:t>small </a:t>
            </a:r>
            <a:r>
              <a:rPr lang="en-US" sz="3600" dirty="0">
                <a:latin typeface="Times New Roman" pitchFamily="18" charset="0"/>
                <a:cs typeface="Times New Roman" pitchFamily="18" charset="0"/>
              </a:rPr>
              <a:t>producers (farmers) should be raised and maintained.</a:t>
            </a:r>
            <a:endParaRPr lang="id-ID" sz="3600" dirty="0">
              <a:latin typeface="Times New Roman" pitchFamily="18" charset="0"/>
              <a:cs typeface="Times New Roman" pitchFamily="18" charset="0"/>
            </a:endParaRPr>
          </a:p>
          <a:p>
            <a:pPr lvl="0"/>
            <a:r>
              <a:rPr lang="en-US" sz="3600" dirty="0">
                <a:latin typeface="Times New Roman" pitchFamily="18" charset="0"/>
                <a:cs typeface="Times New Roman" pitchFamily="18" charset="0"/>
              </a:rPr>
              <a:t>Information regarding consumer preference on organic rice is essential for producers.</a:t>
            </a:r>
            <a:endParaRPr lang="id-ID" sz="3600" dirty="0">
              <a:latin typeface="Times New Roman" pitchFamily="18" charset="0"/>
              <a:cs typeface="Times New Roman" pitchFamily="18" charset="0"/>
            </a:endParaRPr>
          </a:p>
          <a:p>
            <a:pPr lvl="0"/>
            <a:r>
              <a:rPr lang="en-US" sz="3600" dirty="0">
                <a:latin typeface="Times New Roman" pitchFamily="18" charset="0"/>
                <a:cs typeface="Times New Roman" pitchFamily="18" charset="0"/>
              </a:rPr>
              <a:t>Cooperation between farmers and main stakeholders as identified in the report should be </a:t>
            </a:r>
            <a:r>
              <a:rPr lang="en-US" sz="3600" dirty="0" smtClean="0">
                <a:latin typeface="Times New Roman" pitchFamily="18" charset="0"/>
                <a:cs typeface="Times New Roman" pitchFamily="18" charset="0"/>
              </a:rPr>
              <a:t>established</a:t>
            </a:r>
            <a:r>
              <a:rPr lang="id-ID" sz="3600" dirty="0" smtClean="0">
                <a:latin typeface="Times New Roman" pitchFamily="18" charset="0"/>
                <a:cs typeface="Times New Roman" pitchFamily="18" charset="0"/>
              </a:rPr>
              <a:t> (consumers education, the engagement of consumers in a working group of organic rice task force at government office)</a:t>
            </a:r>
            <a:endParaRPr lang="id-ID" sz="3600" dirty="0">
              <a:latin typeface="Times New Roman" pitchFamily="18" charset="0"/>
              <a:cs typeface="Times New Roman" pitchFamily="18" charset="0"/>
            </a:endParaRPr>
          </a:p>
          <a:p>
            <a:pPr marL="0" indent="0">
              <a:buNone/>
            </a:pPr>
            <a:endParaRPr lang="id-ID"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412776"/>
            <a:ext cx="3672408" cy="23762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3933056"/>
            <a:ext cx="3672408" cy="2456095"/>
          </a:xfrm>
          <a:prstGeom prst="rect">
            <a:avLst/>
          </a:prstGeom>
        </p:spPr>
      </p:pic>
    </p:spTree>
    <p:extLst>
      <p:ext uri="{BB962C8B-B14F-4D97-AF65-F5344CB8AC3E}">
        <p14:creationId xmlns:p14="http://schemas.microsoft.com/office/powerpoint/2010/main" val="25560106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lstStyle/>
          <a:p>
            <a:r>
              <a:rPr lang="id-ID" dirty="0" smtClean="0">
                <a:latin typeface="Times New Roman" pitchFamily="18" charset="0"/>
                <a:cs typeface="Times New Roman" pitchFamily="18" charset="0"/>
              </a:rPr>
              <a:t>Thank You</a:t>
            </a:r>
            <a:endParaRPr lang="id-ID" dirty="0">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3" y="2088025"/>
            <a:ext cx="9144000" cy="4780279"/>
          </a:xfrm>
          <a:prstGeom prst="rect">
            <a:avLst/>
          </a:prstGeom>
        </p:spPr>
      </p:pic>
    </p:spTree>
    <p:extLst>
      <p:ext uri="{BB962C8B-B14F-4D97-AF65-F5344CB8AC3E}">
        <p14:creationId xmlns:p14="http://schemas.microsoft.com/office/powerpoint/2010/main" val="35552368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3"/>
            <a:ext cx="7772400" cy="936103"/>
          </a:xfrm>
        </p:spPr>
        <p:txBody>
          <a:bodyPr>
            <a:noAutofit/>
          </a:bodyPr>
          <a:lstStyle/>
          <a:p>
            <a:r>
              <a:rPr lang="id-ID" sz="4000" b="1" dirty="0" smtClean="0">
                <a:latin typeface="Times New Roman" pitchFamily="18" charset="0"/>
                <a:cs typeface="Times New Roman" pitchFamily="18" charset="0"/>
              </a:rPr>
              <a:t>An Overview: </a:t>
            </a:r>
            <a:br>
              <a:rPr lang="id-ID" sz="4000" b="1" dirty="0" smtClean="0">
                <a:latin typeface="Times New Roman" pitchFamily="18" charset="0"/>
                <a:cs typeface="Times New Roman" pitchFamily="18" charset="0"/>
              </a:rPr>
            </a:br>
            <a:r>
              <a:rPr lang="id-ID" sz="3200" b="1" dirty="0" smtClean="0">
                <a:latin typeface="Times New Roman" pitchFamily="18" charset="0"/>
                <a:cs typeface="Times New Roman" pitchFamily="18" charset="0"/>
              </a:rPr>
              <a:t>Organic </a:t>
            </a:r>
            <a:r>
              <a:rPr lang="id-ID" sz="3200" b="1" dirty="0" smtClean="0">
                <a:latin typeface="Times New Roman" pitchFamily="18" charset="0"/>
                <a:cs typeface="Times New Roman" pitchFamily="18" charset="0"/>
              </a:rPr>
              <a:t>Agriculture </a:t>
            </a:r>
            <a:r>
              <a:rPr lang="id-ID" sz="3200" b="1" dirty="0" smtClean="0">
                <a:latin typeface="Times New Roman" pitchFamily="18" charset="0"/>
                <a:cs typeface="Times New Roman" pitchFamily="18" charset="0"/>
              </a:rPr>
              <a:t>Situation in </a:t>
            </a:r>
            <a:r>
              <a:rPr lang="id-ID" sz="3200" b="1" dirty="0" smtClean="0">
                <a:latin typeface="Times New Roman" pitchFamily="18" charset="0"/>
                <a:cs typeface="Times New Roman" pitchFamily="18" charset="0"/>
              </a:rPr>
              <a:t>Indonesia</a:t>
            </a:r>
            <a:endParaRPr lang="id-ID" sz="3200" b="1" dirty="0">
              <a:latin typeface="Times New Roman" pitchFamily="18" charset="0"/>
              <a:cs typeface="Times New Roman" pitchFamily="18" charset="0"/>
            </a:endParaRPr>
          </a:p>
        </p:txBody>
      </p:sp>
      <p:sp>
        <p:nvSpPr>
          <p:cNvPr id="3" name="Subtitle 2"/>
          <p:cNvSpPr>
            <a:spLocks noGrp="1"/>
          </p:cNvSpPr>
          <p:nvPr>
            <p:ph type="subTitle" idx="1"/>
          </p:nvPr>
        </p:nvSpPr>
        <p:spPr>
          <a:xfrm>
            <a:off x="683568" y="1988840"/>
            <a:ext cx="7776864" cy="2448272"/>
          </a:xfrm>
        </p:spPr>
        <p:txBody>
          <a:bodyPr>
            <a:normAutofit fontScale="62500" lnSpcReduction="20000"/>
          </a:bodyPr>
          <a:lstStyle/>
          <a:p>
            <a:pPr algn="l"/>
            <a:r>
              <a:rPr lang="en-US" dirty="0">
                <a:solidFill>
                  <a:schemeClr val="tx1"/>
                </a:solidFill>
                <a:latin typeface="Times New Roman" pitchFamily="18" charset="0"/>
                <a:cs typeface="Times New Roman" pitchFamily="18" charset="0"/>
              </a:rPr>
              <a:t>The total area of organic farming in Indonesia in 2010 was 238,846.14 hectares, an increase of 10% from the previous year. This includes: </a:t>
            </a:r>
            <a:r>
              <a:rPr lang="id-ID" dirty="0" smtClean="0">
                <a:solidFill>
                  <a:schemeClr val="tx1"/>
                </a:solidFill>
                <a:latin typeface="Times New Roman" pitchFamily="18" charset="0"/>
                <a:cs typeface="Times New Roman" pitchFamily="18" charset="0"/>
              </a:rPr>
              <a:t> </a:t>
            </a:r>
            <a:endParaRPr lang="id-ID" dirty="0" smtClean="0">
              <a:solidFill>
                <a:schemeClr val="tx1"/>
              </a:solidFill>
              <a:latin typeface="Times New Roman" pitchFamily="18" charset="0"/>
              <a:cs typeface="Times New Roman" pitchFamily="18" charset="0"/>
            </a:endParaRPr>
          </a:p>
          <a:p>
            <a:pPr marL="457200" indent="-457200" algn="l">
              <a:buFont typeface="Arial" pitchFamily="34" charset="0"/>
              <a:buChar char="•"/>
            </a:pPr>
            <a:r>
              <a:rPr lang="en-US" dirty="0" smtClean="0">
                <a:solidFill>
                  <a:schemeClr val="tx1"/>
                </a:solidFill>
                <a:latin typeface="Times New Roman" pitchFamily="18" charset="0"/>
                <a:cs typeface="Times New Roman" pitchFamily="18" charset="0"/>
              </a:rPr>
              <a:t>the certified (organic and conversion)</a:t>
            </a:r>
            <a:r>
              <a:rPr lang="id-ID" dirty="0" smtClean="0">
                <a:solidFill>
                  <a:schemeClr val="tx1"/>
                </a:solidFill>
                <a:latin typeface="Times New Roman" pitchFamily="18" charset="0"/>
                <a:cs typeface="Times New Roman" pitchFamily="18" charset="0"/>
              </a:rPr>
              <a:t> - 103,908.09 hectares</a:t>
            </a:r>
          </a:p>
          <a:p>
            <a:pPr marL="457200" indent="-457200" algn="l">
              <a:buFont typeface="Arial" pitchFamily="34" charset="0"/>
              <a:buChar char="•"/>
            </a:pPr>
            <a:r>
              <a:rPr lang="en-US" dirty="0" smtClean="0">
                <a:solidFill>
                  <a:schemeClr val="tx1"/>
                </a:solidFill>
                <a:latin typeface="Times New Roman" pitchFamily="18" charset="0"/>
                <a:cs typeface="Times New Roman" pitchFamily="18" charset="0"/>
              </a:rPr>
              <a:t>in certification</a:t>
            </a:r>
            <a:r>
              <a:rPr lang="id-ID"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Process</a:t>
            </a:r>
            <a:r>
              <a:rPr lang="id-ID" dirty="0" smtClean="0">
                <a:solidFill>
                  <a:schemeClr val="tx1"/>
                </a:solidFill>
                <a:latin typeface="Times New Roman" pitchFamily="18" charset="0"/>
                <a:cs typeface="Times New Roman" pitchFamily="18" charset="0"/>
              </a:rPr>
              <a:t> - 14.50 hectares</a:t>
            </a:r>
          </a:p>
          <a:p>
            <a:pPr marL="457200" indent="-457200" algn="l">
              <a:buFont typeface="Arial" pitchFamily="34" charset="0"/>
              <a:buChar char="•"/>
            </a:pPr>
            <a:r>
              <a:rPr lang="en-US" dirty="0" smtClean="0">
                <a:solidFill>
                  <a:schemeClr val="tx1"/>
                </a:solidFill>
                <a:latin typeface="Times New Roman" pitchFamily="18" charset="0"/>
                <a:cs typeface="Times New Roman" pitchFamily="18" charset="0"/>
              </a:rPr>
              <a:t>PAMOR-certified</a:t>
            </a:r>
            <a:r>
              <a:rPr lang="id-ID" dirty="0" smtClean="0">
                <a:solidFill>
                  <a:schemeClr val="tx1"/>
                </a:solidFill>
                <a:latin typeface="Times New Roman" pitchFamily="18" charset="0"/>
                <a:cs typeface="Times New Roman" pitchFamily="18" charset="0"/>
              </a:rPr>
              <a:t> (PGS) - 5.89 hectares</a:t>
            </a:r>
            <a:r>
              <a:rPr lang="en-US" dirty="0" smtClean="0">
                <a:solidFill>
                  <a:schemeClr val="tx1"/>
                </a:solidFill>
                <a:latin typeface="Times New Roman" pitchFamily="18" charset="0"/>
                <a:cs typeface="Times New Roman" pitchFamily="18" charset="0"/>
              </a:rPr>
              <a:t> </a:t>
            </a:r>
            <a:endParaRPr lang="id-ID" dirty="0" smtClean="0">
              <a:solidFill>
                <a:schemeClr val="tx1"/>
              </a:solidFill>
              <a:latin typeface="Times New Roman" pitchFamily="18" charset="0"/>
              <a:cs typeface="Times New Roman" pitchFamily="18" charset="0"/>
            </a:endParaRPr>
          </a:p>
          <a:p>
            <a:pPr marL="457200" indent="-457200" algn="l">
              <a:buFont typeface="Arial" pitchFamily="34" charset="0"/>
              <a:buChar char="•"/>
            </a:pPr>
            <a:r>
              <a:rPr lang="en-US" dirty="0" smtClean="0">
                <a:solidFill>
                  <a:schemeClr val="tx1"/>
                </a:solidFill>
                <a:latin typeface="Times New Roman" pitchFamily="18" charset="0"/>
                <a:cs typeface="Times New Roman" pitchFamily="18" charset="0"/>
              </a:rPr>
              <a:t>uncertified organic agriculture areas</a:t>
            </a:r>
            <a:r>
              <a:rPr lang="id-ID" dirty="0" smtClean="0">
                <a:solidFill>
                  <a:schemeClr val="tx1"/>
                </a:solidFill>
                <a:latin typeface="Times New Roman" pitchFamily="18" charset="0"/>
                <a:cs typeface="Times New Roman" pitchFamily="18" charset="0"/>
              </a:rPr>
              <a:t> - 134,917.66 hectares     </a:t>
            </a:r>
            <a:endParaRPr lang="id-ID" dirty="0" smtClean="0">
              <a:solidFill>
                <a:schemeClr val="tx1"/>
              </a:solidFill>
              <a:latin typeface="Times New Roman" pitchFamily="18" charset="0"/>
              <a:cs typeface="Times New Roman" pitchFamily="18" charset="0"/>
            </a:endParaRPr>
          </a:p>
          <a:p>
            <a:pPr algn="l"/>
            <a:r>
              <a:rPr lang="id-ID" sz="2600" dirty="0" smtClean="0">
                <a:solidFill>
                  <a:schemeClr val="tx1"/>
                </a:solidFill>
              </a:rPr>
              <a:t>(</a:t>
            </a:r>
            <a:r>
              <a:rPr lang="id-ID" sz="2600" i="1" dirty="0" smtClean="0">
                <a:solidFill>
                  <a:schemeClr val="tx1"/>
                </a:solidFill>
              </a:rPr>
              <a:t>source: Indonesia Organic Alliance, 2010</a:t>
            </a:r>
            <a:r>
              <a:rPr lang="id-ID" sz="2600" dirty="0" smtClean="0">
                <a:solidFill>
                  <a:schemeClr val="tx1"/>
                </a:solidFill>
              </a:rPr>
              <a:t>)</a:t>
            </a:r>
            <a:r>
              <a:rPr lang="en-US" sz="2600" dirty="0" smtClean="0">
                <a:solidFill>
                  <a:schemeClr val="tx1"/>
                </a:solidFill>
                <a:latin typeface="Times New Roman" pitchFamily="18" charset="0"/>
                <a:cs typeface="Times New Roman" pitchFamily="18" charset="0"/>
              </a:rPr>
              <a:t>.</a:t>
            </a:r>
            <a:endParaRPr lang="id-ID" sz="2600" dirty="0" smtClean="0">
              <a:solidFill>
                <a:schemeClr val="tx1"/>
              </a:solidFill>
              <a:latin typeface="Times New Roman" pitchFamily="18" charset="0"/>
              <a:cs typeface="Times New Roman" pitchFamily="18" charset="0"/>
            </a:endParaRPr>
          </a:p>
          <a:p>
            <a:pPr algn="l"/>
            <a:endParaRPr lang="id-ID" dirty="0" smtClean="0">
              <a:solidFill>
                <a:schemeClr val="tx1"/>
              </a:solidFill>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49080"/>
            <a:ext cx="9144000" cy="2708920"/>
          </a:xfrm>
          <a:prstGeom prst="rect">
            <a:avLst/>
          </a:prstGeom>
        </p:spPr>
      </p:pic>
    </p:spTree>
    <p:extLst>
      <p:ext uri="{BB962C8B-B14F-4D97-AF65-F5344CB8AC3E}">
        <p14:creationId xmlns:p14="http://schemas.microsoft.com/office/powerpoint/2010/main" val="16008871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b="1" dirty="0" smtClean="0">
                <a:latin typeface="Times New Roman" pitchFamily="18" charset="0"/>
                <a:cs typeface="Times New Roman" pitchFamily="18" charset="0"/>
              </a:rPr>
              <a:t>Situation of Organic Rice Industry</a:t>
            </a:r>
            <a:endParaRPr lang="id-ID"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67544" y="1628800"/>
            <a:ext cx="5410944" cy="4392488"/>
          </a:xfrm>
        </p:spPr>
        <p:txBody>
          <a:bodyPr>
            <a:normAutofit fontScale="92500" lnSpcReduction="20000"/>
          </a:bodyPr>
          <a:lstStyle/>
          <a:p>
            <a:r>
              <a:rPr lang="en-US" sz="2400" dirty="0">
                <a:latin typeface="Times New Roman" pitchFamily="18" charset="0"/>
                <a:cs typeface="Times New Roman" pitchFamily="18" charset="0"/>
              </a:rPr>
              <a:t>The dynamics of food </a:t>
            </a:r>
            <a:r>
              <a:rPr lang="id-ID" sz="2400" dirty="0" smtClean="0">
                <a:latin typeface="Times New Roman" pitchFamily="18" charset="0"/>
                <a:cs typeface="Times New Roman" pitchFamily="18" charset="0"/>
              </a:rPr>
              <a:t>(rice) </a:t>
            </a:r>
            <a:r>
              <a:rPr lang="en-US" sz="2400" dirty="0" smtClean="0">
                <a:latin typeface="Times New Roman" pitchFamily="18" charset="0"/>
                <a:cs typeface="Times New Roman" pitchFamily="18" charset="0"/>
              </a:rPr>
              <a:t>access </a:t>
            </a:r>
            <a:r>
              <a:rPr lang="en-US" sz="2400" dirty="0">
                <a:latin typeface="Times New Roman" pitchFamily="18" charset="0"/>
                <a:cs typeface="Times New Roman" pitchFamily="18" charset="0"/>
              </a:rPr>
              <a:t>by </a:t>
            </a:r>
            <a:r>
              <a:rPr lang="en-US" sz="2400" dirty="0" smtClean="0">
                <a:latin typeface="Times New Roman" pitchFamily="18" charset="0"/>
                <a:cs typeface="Times New Roman" pitchFamily="18" charset="0"/>
              </a:rPr>
              <a:t>Indonesians </a:t>
            </a:r>
            <a:r>
              <a:rPr lang="id-ID" sz="2400" dirty="0" smtClean="0">
                <a:latin typeface="Times New Roman" pitchFamily="18" charset="0"/>
                <a:cs typeface="Times New Roman" pitchFamily="18" charset="0"/>
              </a:rPr>
              <a:t>(farmers and general population)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affected by the production, distribution/trade, and consumption </a:t>
            </a:r>
            <a:r>
              <a:rPr lang="en-US" sz="2400" dirty="0" smtClean="0">
                <a:latin typeface="Times New Roman" pitchFamily="18" charset="0"/>
                <a:cs typeface="Times New Roman" pitchFamily="18" charset="0"/>
              </a:rPr>
              <a:t>aspects. </a:t>
            </a:r>
            <a:endParaRPr lang="id-ID" sz="2400" dirty="0" smtClean="0">
              <a:latin typeface="Times New Roman" pitchFamily="18" charset="0"/>
              <a:cs typeface="Times New Roman" pitchFamily="18" charset="0"/>
            </a:endParaRPr>
          </a:p>
          <a:p>
            <a:r>
              <a:rPr lang="id-ID" sz="2400" dirty="0">
                <a:latin typeface="Times New Roman" pitchFamily="18" charset="0"/>
                <a:cs typeface="Times New Roman" pitchFamily="18" charset="0"/>
              </a:rPr>
              <a:t>I</a:t>
            </a:r>
            <a:r>
              <a:rPr lang="en-US" sz="2400" dirty="0" err="1" smtClean="0">
                <a:latin typeface="Times New Roman" pitchFamily="18" charset="0"/>
                <a:cs typeface="Times New Roman" pitchFamily="18" charset="0"/>
              </a:rPr>
              <a:t>ncreasing</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public awareness on healthy food intake, </a:t>
            </a:r>
            <a:r>
              <a:rPr lang="en-US" sz="2400" dirty="0" smtClean="0">
                <a:latin typeface="Times New Roman" pitchFamily="18" charset="0"/>
                <a:cs typeface="Times New Roman" pitchFamily="18" charset="0"/>
              </a:rPr>
              <a:t>environmentally-friendly </a:t>
            </a:r>
            <a:r>
              <a:rPr lang="en-US" sz="2400" dirty="0">
                <a:latin typeface="Times New Roman" pitchFamily="18" charset="0"/>
                <a:cs typeface="Times New Roman" pitchFamily="18" charset="0"/>
              </a:rPr>
              <a:t>food production, and farmers’ welfare, the demand on organic rice has also </a:t>
            </a:r>
            <a:r>
              <a:rPr lang="en-US" sz="2400" dirty="0" smtClean="0">
                <a:latin typeface="Times New Roman" pitchFamily="18" charset="0"/>
                <a:cs typeface="Times New Roman" pitchFamily="18" charset="0"/>
              </a:rPr>
              <a:t>steady </a:t>
            </a:r>
            <a:r>
              <a:rPr lang="en-US" sz="2400" dirty="0">
                <a:latin typeface="Times New Roman" pitchFamily="18" charset="0"/>
                <a:cs typeface="Times New Roman" pitchFamily="18" charset="0"/>
              </a:rPr>
              <a:t>growth. People with special nutritional needs </a:t>
            </a:r>
            <a:r>
              <a:rPr lang="en-US" sz="2400" dirty="0" smtClean="0">
                <a:latin typeface="Times New Roman" pitchFamily="18" charset="0"/>
                <a:cs typeface="Times New Roman" pitchFamily="18" charset="0"/>
              </a:rPr>
              <a:t>represent </a:t>
            </a:r>
            <a:r>
              <a:rPr lang="en-US" sz="2400" dirty="0">
                <a:latin typeface="Times New Roman" pitchFamily="18" charset="0"/>
                <a:cs typeface="Times New Roman" pitchFamily="18" charset="0"/>
              </a:rPr>
              <a:t>the largest demand </a:t>
            </a:r>
            <a:r>
              <a:rPr lang="en-US" sz="2400" dirty="0" smtClean="0">
                <a:latin typeface="Times New Roman" pitchFamily="18" charset="0"/>
                <a:cs typeface="Times New Roman" pitchFamily="18" charset="0"/>
              </a:rPr>
              <a:t>of </a:t>
            </a:r>
            <a:r>
              <a:rPr lang="en-US" sz="2400" dirty="0">
                <a:latin typeface="Times New Roman" pitchFamily="18" charset="0"/>
                <a:cs typeface="Times New Roman" pitchFamily="18" charset="0"/>
              </a:rPr>
              <a:t>organic rice. </a:t>
            </a:r>
            <a:endParaRPr lang="id-ID" sz="2400" dirty="0" smtClean="0">
              <a:latin typeface="Times New Roman" pitchFamily="18" charset="0"/>
              <a:cs typeface="Times New Roman" pitchFamily="18" charset="0"/>
            </a:endParaRPr>
          </a:p>
          <a:p>
            <a:pPr marL="0" indent="0">
              <a:buNone/>
            </a:pPr>
            <a:endParaRPr lang="id-ID" sz="2400" i="1" dirty="0" smtClean="0"/>
          </a:p>
          <a:p>
            <a:pPr marL="0" indent="0">
              <a:buNone/>
            </a:pPr>
            <a:r>
              <a:rPr lang="id-ID" sz="1600" i="1" dirty="0" smtClean="0">
                <a:latin typeface="Times New Roman" pitchFamily="18" charset="0"/>
                <a:cs typeface="Times New Roman" pitchFamily="18" charset="0"/>
              </a:rPr>
              <a:t>Pictures</a:t>
            </a:r>
            <a:r>
              <a:rPr lang="id-ID" sz="1600" i="1" dirty="0">
                <a:latin typeface="Times New Roman" pitchFamily="18" charset="0"/>
                <a:cs typeface="Times New Roman" pitchFamily="18" charset="0"/>
              </a:rPr>
              <a:t>: women take the lead in organic practices in Central Java (“Istiqomah group”).</a:t>
            </a:r>
          </a:p>
          <a:p>
            <a:pPr marL="0" indent="0">
              <a:buNone/>
            </a:pPr>
            <a:endParaRPr lang="id-ID" sz="2400" dirty="0">
              <a:latin typeface="Times New Roman" pitchFamily="18" charset="0"/>
              <a:cs typeface="Times New Roman" pitchFamily="18" charset="0"/>
            </a:endParaRPr>
          </a:p>
          <a:p>
            <a:pPr marL="0" indent="0">
              <a:buNone/>
            </a:pPr>
            <a:endParaRPr lang="id-ID"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060848"/>
            <a:ext cx="239781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9837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5338936" cy="4176464"/>
          </a:xfrm>
        </p:spPr>
        <p:txBody>
          <a:bodyPr>
            <a:normAutofit fontScale="40000" lnSpcReduction="20000"/>
          </a:bodyPr>
          <a:lstStyle/>
          <a:p>
            <a:r>
              <a:rPr lang="en-US" sz="5000" dirty="0" smtClean="0">
                <a:latin typeface="Times New Roman" pitchFamily="18" charset="0"/>
                <a:cs typeface="Times New Roman" pitchFamily="18" charset="0"/>
              </a:rPr>
              <a:t>The </a:t>
            </a:r>
            <a:r>
              <a:rPr lang="en-US" sz="5000" dirty="0">
                <a:latin typeface="Times New Roman" pitchFamily="18" charset="0"/>
                <a:cs typeface="Times New Roman" pitchFamily="18" charset="0"/>
              </a:rPr>
              <a:t>organic agriculture area in Indonesia in 2010 is managed by thousands</a:t>
            </a:r>
            <a:r>
              <a:rPr lang="id-ID" sz="5000" dirty="0">
                <a:latin typeface="Times New Roman" pitchFamily="18" charset="0"/>
                <a:cs typeface="Times New Roman" pitchFamily="18" charset="0"/>
              </a:rPr>
              <a:t> </a:t>
            </a:r>
            <a:r>
              <a:rPr lang="en-US" sz="5000" dirty="0">
                <a:latin typeface="Times New Roman" pitchFamily="18" charset="0"/>
                <a:cs typeface="Times New Roman" pitchFamily="18" charset="0"/>
              </a:rPr>
              <a:t>of </a:t>
            </a:r>
            <a:r>
              <a:rPr lang="id-ID" sz="5000" dirty="0">
                <a:latin typeface="Times New Roman" pitchFamily="18" charset="0"/>
                <a:cs typeface="Times New Roman" pitchFamily="18" charset="0"/>
              </a:rPr>
              <a:t>p</a:t>
            </a:r>
            <a:r>
              <a:rPr lang="en-US" sz="5000" dirty="0" err="1">
                <a:latin typeface="Times New Roman" pitchFamily="18" charset="0"/>
                <a:cs typeface="Times New Roman" pitchFamily="18" charset="0"/>
              </a:rPr>
              <a:t>roducer</a:t>
            </a:r>
            <a:r>
              <a:rPr lang="id-ID" sz="5000" dirty="0">
                <a:latin typeface="Times New Roman" pitchFamily="18" charset="0"/>
                <a:cs typeface="Times New Roman" pitchFamily="18" charset="0"/>
              </a:rPr>
              <a:t>s</a:t>
            </a:r>
            <a:r>
              <a:rPr lang="en-US" sz="5000" dirty="0">
                <a:latin typeface="Times New Roman" pitchFamily="18" charset="0"/>
                <a:cs typeface="Times New Roman" pitchFamily="18" charset="0"/>
              </a:rPr>
              <a:t>, including the small farmers who are generally participated in</a:t>
            </a:r>
            <a:r>
              <a:rPr lang="id-ID" sz="5000" dirty="0">
                <a:latin typeface="Times New Roman" pitchFamily="18" charset="0"/>
                <a:cs typeface="Times New Roman" pitchFamily="18" charset="0"/>
              </a:rPr>
              <a:t> </a:t>
            </a:r>
            <a:r>
              <a:rPr lang="en-US" sz="5000" dirty="0">
                <a:latin typeface="Times New Roman" pitchFamily="18" charset="0"/>
                <a:cs typeface="Times New Roman" pitchFamily="18" charset="0"/>
              </a:rPr>
              <a:t>farmer group and who are certified by </a:t>
            </a:r>
            <a:r>
              <a:rPr lang="id-ID" sz="5000" dirty="0">
                <a:latin typeface="Times New Roman" pitchFamily="18" charset="0"/>
                <a:cs typeface="Times New Roman" pitchFamily="18" charset="0"/>
              </a:rPr>
              <a:t>various c</a:t>
            </a:r>
            <a:r>
              <a:rPr lang="en-US" sz="5000" dirty="0" err="1">
                <a:latin typeface="Times New Roman" pitchFamily="18" charset="0"/>
                <a:cs typeface="Times New Roman" pitchFamily="18" charset="0"/>
              </a:rPr>
              <a:t>ertification</a:t>
            </a:r>
            <a:r>
              <a:rPr lang="en-US" sz="5000" dirty="0">
                <a:latin typeface="Times New Roman" pitchFamily="18" charset="0"/>
                <a:cs typeface="Times New Roman" pitchFamily="18" charset="0"/>
              </a:rPr>
              <a:t> system. </a:t>
            </a:r>
            <a:r>
              <a:rPr lang="id-ID" sz="5000" dirty="0">
                <a:latin typeface="Times New Roman" pitchFamily="18" charset="0"/>
                <a:cs typeface="Times New Roman" pitchFamily="18" charset="0"/>
              </a:rPr>
              <a:t> </a:t>
            </a:r>
          </a:p>
          <a:p>
            <a:r>
              <a:rPr lang="en-US" sz="5000" dirty="0">
                <a:latin typeface="Times New Roman" pitchFamily="18" charset="0"/>
                <a:cs typeface="Times New Roman" pitchFamily="18" charset="0"/>
              </a:rPr>
              <a:t>Export has also been established. </a:t>
            </a:r>
            <a:endParaRPr lang="id-ID" sz="5000" dirty="0">
              <a:latin typeface="Times New Roman" pitchFamily="18" charset="0"/>
              <a:cs typeface="Times New Roman" pitchFamily="18" charset="0"/>
            </a:endParaRPr>
          </a:p>
          <a:p>
            <a:r>
              <a:rPr lang="id-ID" sz="5000" dirty="0">
                <a:latin typeface="Times New Roman" pitchFamily="18" charset="0"/>
                <a:cs typeface="Times New Roman" pitchFamily="18" charset="0"/>
              </a:rPr>
              <a:t>T</a:t>
            </a:r>
            <a:r>
              <a:rPr lang="en-US" sz="5000" dirty="0">
                <a:latin typeface="Times New Roman" pitchFamily="18" charset="0"/>
                <a:cs typeface="Times New Roman" pitchFamily="18" charset="0"/>
              </a:rPr>
              <a:t>rends are welcomed by rice farmers, the</a:t>
            </a:r>
            <a:r>
              <a:rPr lang="id-ID" sz="5000" dirty="0">
                <a:latin typeface="Times New Roman" pitchFamily="18" charset="0"/>
                <a:cs typeface="Times New Roman" pitchFamily="18" charset="0"/>
              </a:rPr>
              <a:t>y</a:t>
            </a:r>
            <a:r>
              <a:rPr lang="en-US" sz="5000" dirty="0">
                <a:latin typeface="Times New Roman" pitchFamily="18" charset="0"/>
                <a:cs typeface="Times New Roman" pitchFamily="18" charset="0"/>
              </a:rPr>
              <a:t> shift gradually from the chemicals-intensive conventional farming to the </a:t>
            </a:r>
            <a:r>
              <a:rPr lang="en-US" sz="5000" dirty="0" smtClean="0">
                <a:latin typeface="Times New Roman" pitchFamily="18" charset="0"/>
                <a:cs typeface="Times New Roman" pitchFamily="18" charset="0"/>
              </a:rPr>
              <a:t>environmentally-friendly</a:t>
            </a:r>
            <a:r>
              <a:rPr lang="id-ID" sz="5000" dirty="0" smtClean="0">
                <a:latin typeface="Times New Roman" pitchFamily="18" charset="0"/>
                <a:cs typeface="Times New Roman" pitchFamily="18" charset="0"/>
              </a:rPr>
              <a:t> (o</a:t>
            </a:r>
            <a:r>
              <a:rPr lang="en-US" sz="5000" dirty="0" err="1" smtClean="0">
                <a:latin typeface="Times New Roman" pitchFamily="18" charset="0"/>
                <a:cs typeface="Times New Roman" pitchFamily="18" charset="0"/>
              </a:rPr>
              <a:t>rganic</a:t>
            </a:r>
            <a:r>
              <a:rPr lang="id-ID" sz="5000" dirty="0" smtClean="0">
                <a:latin typeface="Times New Roman" pitchFamily="18" charset="0"/>
                <a:cs typeface="Times New Roman" pitchFamily="18" charset="0"/>
              </a:rPr>
              <a:t>)</a:t>
            </a:r>
            <a:r>
              <a:rPr lang="en-US" sz="5000" dirty="0" smtClean="0">
                <a:latin typeface="Times New Roman" pitchFamily="18" charset="0"/>
                <a:cs typeface="Times New Roman" pitchFamily="18" charset="0"/>
              </a:rPr>
              <a:t> </a:t>
            </a:r>
            <a:r>
              <a:rPr lang="en-US" sz="5000" dirty="0">
                <a:latin typeface="Times New Roman" pitchFamily="18" charset="0"/>
                <a:cs typeface="Times New Roman" pitchFamily="18" charset="0"/>
              </a:rPr>
              <a:t>farming which promotes the health of the producers</a:t>
            </a:r>
            <a:r>
              <a:rPr lang="id-ID" sz="5000" dirty="0">
                <a:latin typeface="Times New Roman" pitchFamily="18" charset="0"/>
                <a:cs typeface="Times New Roman" pitchFamily="18" charset="0"/>
              </a:rPr>
              <a:t> (farmers)</a:t>
            </a:r>
            <a:r>
              <a:rPr lang="en-US" sz="5000" dirty="0">
                <a:latin typeface="Times New Roman" pitchFamily="18" charset="0"/>
                <a:cs typeface="Times New Roman" pitchFamily="18" charset="0"/>
              </a:rPr>
              <a:t>, consumers, and the environment alike. </a:t>
            </a:r>
            <a:endParaRPr lang="id-ID" sz="5000" dirty="0">
              <a:latin typeface="Times New Roman" pitchFamily="18" charset="0"/>
              <a:cs typeface="Times New Roman" pitchFamily="18" charset="0"/>
            </a:endParaRPr>
          </a:p>
          <a:p>
            <a:pPr marL="0" indent="0">
              <a:buNone/>
            </a:pPr>
            <a:endParaRPr lang="id-ID" dirty="0" smtClean="0"/>
          </a:p>
          <a:p>
            <a:pPr marL="0" indent="0">
              <a:buNone/>
            </a:pPr>
            <a:endParaRPr lang="id-ID" dirty="0" smtClean="0"/>
          </a:p>
          <a:p>
            <a:pPr marL="0" indent="0">
              <a:buNone/>
            </a:pPr>
            <a:r>
              <a:rPr lang="id-ID" sz="4000" i="1" dirty="0" smtClean="0"/>
              <a:t>Pictures: women take the lead in organic practices in Central Java (“</a:t>
            </a:r>
            <a:r>
              <a:rPr lang="id-ID" sz="4000" i="1" dirty="0" smtClean="0"/>
              <a:t>Istiqomah group”).</a:t>
            </a:r>
            <a:endParaRPr lang="id-ID" sz="40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692696"/>
            <a:ext cx="2925763"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609866"/>
            <a:ext cx="2957551" cy="194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4365104"/>
            <a:ext cx="2915816" cy="1964942"/>
          </a:xfrm>
          <a:prstGeom prst="rect">
            <a:avLst/>
          </a:prstGeom>
        </p:spPr>
      </p:pic>
    </p:spTree>
    <p:extLst>
      <p:ext uri="{BB962C8B-B14F-4D97-AF65-F5344CB8AC3E}">
        <p14:creationId xmlns:p14="http://schemas.microsoft.com/office/powerpoint/2010/main" val="18345917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600" b="1" dirty="0">
                <a:latin typeface="Times New Roman" pitchFamily="18" charset="0"/>
                <a:cs typeface="Times New Roman" pitchFamily="18" charset="0"/>
              </a:rPr>
              <a:t>Issues </a:t>
            </a:r>
            <a:r>
              <a:rPr lang="id-ID" sz="3600" b="1" dirty="0" smtClean="0">
                <a:latin typeface="Times New Roman" pitchFamily="18" charset="0"/>
                <a:cs typeface="Times New Roman" pitchFamily="18" charset="0"/>
              </a:rPr>
              <a:t>and Challenges Faced by </a:t>
            </a:r>
            <a:br>
              <a:rPr lang="id-ID" sz="3600" b="1" dirty="0" smtClean="0">
                <a:latin typeface="Times New Roman" pitchFamily="18" charset="0"/>
                <a:cs typeface="Times New Roman" pitchFamily="18" charset="0"/>
              </a:rPr>
            </a:br>
            <a:r>
              <a:rPr lang="id-ID" sz="3600" b="1" dirty="0" smtClean="0">
                <a:latin typeface="Times New Roman" pitchFamily="18" charset="0"/>
                <a:cs typeface="Times New Roman" pitchFamily="18" charset="0"/>
              </a:rPr>
              <a:t>Key Stakeholders </a:t>
            </a:r>
            <a:endParaRPr lang="id-ID"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5194920" cy="4853136"/>
          </a:xfrm>
        </p:spPr>
        <p:txBody>
          <a:bodyPr>
            <a:normAutofit fontScale="92500" lnSpcReduction="10000"/>
          </a:bodyPr>
          <a:lstStyle/>
          <a:p>
            <a:pPr marL="457200" indent="-457200"/>
            <a:r>
              <a:rPr lang="id-ID" sz="2000" dirty="0" smtClean="0">
                <a:latin typeface="Times New Roman" pitchFamily="18" charset="0"/>
                <a:cs typeface="Times New Roman" pitchFamily="18" charset="0"/>
              </a:rPr>
              <a:t>Trust of the consumers</a:t>
            </a:r>
          </a:p>
          <a:p>
            <a:pPr marL="457200" indent="-457200"/>
            <a:r>
              <a:rPr lang="id-ID" sz="2000" dirty="0" smtClean="0">
                <a:latin typeface="Times New Roman" pitchFamily="18" charset="0"/>
                <a:cs typeface="Times New Roman" pitchFamily="18" charset="0"/>
              </a:rPr>
              <a:t>Quality </a:t>
            </a:r>
            <a:r>
              <a:rPr lang="id-ID" sz="2000" dirty="0">
                <a:latin typeface="Times New Roman" pitchFamily="18" charset="0"/>
                <a:cs typeface="Times New Roman" pitchFamily="18" charset="0"/>
              </a:rPr>
              <a:t>and continuity of the </a:t>
            </a:r>
            <a:r>
              <a:rPr lang="id-ID" sz="2000" dirty="0" smtClean="0">
                <a:latin typeface="Times New Roman" pitchFamily="18" charset="0"/>
                <a:cs typeface="Times New Roman" pitchFamily="18" charset="0"/>
              </a:rPr>
              <a:t>products supply</a:t>
            </a:r>
          </a:p>
          <a:p>
            <a:pPr marL="457200" indent="-457200"/>
            <a:r>
              <a:rPr lang="id-ID" sz="2000" dirty="0" smtClean="0">
                <a:latin typeface="Times New Roman" pitchFamily="18" charset="0"/>
                <a:cs typeface="Times New Roman" pitchFamily="18" charset="0"/>
              </a:rPr>
              <a:t>Accessibility of the products</a:t>
            </a:r>
            <a:endParaRPr lang="id-ID" sz="2000" dirty="0">
              <a:latin typeface="Times New Roman" pitchFamily="18" charset="0"/>
              <a:cs typeface="Times New Roman" pitchFamily="18" charset="0"/>
            </a:endParaRPr>
          </a:p>
          <a:p>
            <a:pPr marL="457200" indent="-457200"/>
            <a:r>
              <a:rPr lang="id-ID" sz="2000" dirty="0" smtClean="0">
                <a:latin typeface="Times New Roman" pitchFamily="18" charset="0"/>
                <a:cs typeface="Times New Roman" pitchFamily="18" charset="0"/>
              </a:rPr>
              <a:t>Distribution and Marketing </a:t>
            </a:r>
            <a:r>
              <a:rPr lang="id-ID" sz="2000" dirty="0">
                <a:latin typeface="Times New Roman" pitchFamily="18" charset="0"/>
                <a:cs typeface="Times New Roman" pitchFamily="18" charset="0"/>
              </a:rPr>
              <a:t>(price, </a:t>
            </a:r>
            <a:r>
              <a:rPr lang="id-ID" sz="2000" dirty="0" smtClean="0">
                <a:latin typeface="Times New Roman" pitchFamily="18" charset="0"/>
                <a:cs typeface="Times New Roman" pitchFamily="18" charset="0"/>
              </a:rPr>
              <a:t>promotion, networking)</a:t>
            </a:r>
          </a:p>
          <a:p>
            <a:pPr marL="457200" indent="-457200"/>
            <a:r>
              <a:rPr lang="id-ID" sz="2000" dirty="0" smtClean="0">
                <a:latin typeface="Times New Roman" pitchFamily="18" charset="0"/>
                <a:cs typeface="Times New Roman" pitchFamily="18" charset="0"/>
              </a:rPr>
              <a:t>Climate Change (pest and diseases outbreaks, storm, drought, flood)</a:t>
            </a:r>
          </a:p>
          <a:p>
            <a:pPr marL="457200" indent="-457200"/>
            <a:r>
              <a:rPr lang="id-ID" sz="2000" dirty="0" smtClean="0">
                <a:latin typeface="Times New Roman" pitchFamily="18" charset="0"/>
                <a:cs typeface="Times New Roman" pitchFamily="18" charset="0"/>
              </a:rPr>
              <a:t>Setting of fair price</a:t>
            </a:r>
            <a:endParaRPr lang="id-ID" sz="2000" dirty="0">
              <a:latin typeface="Times New Roman" pitchFamily="18" charset="0"/>
              <a:cs typeface="Times New Roman" pitchFamily="18" charset="0"/>
            </a:endParaRPr>
          </a:p>
          <a:p>
            <a:pPr marL="457200" indent="-457200"/>
            <a:r>
              <a:rPr lang="id-ID" sz="2000" dirty="0">
                <a:latin typeface="Times New Roman" pitchFamily="18" charset="0"/>
                <a:cs typeface="Times New Roman" pitchFamily="18" charset="0"/>
              </a:rPr>
              <a:t>Certification (PGS)</a:t>
            </a:r>
          </a:p>
          <a:p>
            <a:pPr marL="457200" indent="-457200"/>
            <a:r>
              <a:rPr lang="id-ID" sz="2000" dirty="0">
                <a:latin typeface="Times New Roman" pitchFamily="18" charset="0"/>
                <a:cs typeface="Times New Roman" pitchFamily="18" charset="0"/>
              </a:rPr>
              <a:t>Diversification of </a:t>
            </a:r>
            <a:r>
              <a:rPr lang="id-ID" sz="2000" dirty="0" smtClean="0">
                <a:latin typeface="Times New Roman" pitchFamily="18" charset="0"/>
                <a:cs typeface="Times New Roman" pitchFamily="18" charset="0"/>
              </a:rPr>
              <a:t>activities in farming (cattle</a:t>
            </a:r>
            <a:r>
              <a:rPr lang="id-ID" sz="2000" dirty="0">
                <a:latin typeface="Times New Roman" pitchFamily="18" charset="0"/>
                <a:cs typeface="Times New Roman" pitchFamily="18" charset="0"/>
              </a:rPr>
              <a:t>, poultry, fishery, etc</a:t>
            </a:r>
            <a:r>
              <a:rPr lang="id-ID" sz="2000" dirty="0" smtClean="0">
                <a:latin typeface="Times New Roman" pitchFamily="18" charset="0"/>
                <a:cs typeface="Times New Roman" pitchFamily="18" charset="0"/>
              </a:rPr>
              <a:t>)</a:t>
            </a:r>
          </a:p>
          <a:p>
            <a:pPr marL="457200" indent="-457200"/>
            <a:r>
              <a:rPr lang="id-ID" sz="2000" dirty="0" smtClean="0">
                <a:latin typeface="Times New Roman" pitchFamily="18" charset="0"/>
                <a:cs typeface="Times New Roman" pitchFamily="18" charset="0"/>
              </a:rPr>
              <a:t>Limited diversification of product (processed food, food for infants, the variety of rice, etc) </a:t>
            </a:r>
            <a:endParaRPr lang="id-ID" sz="2000" dirty="0">
              <a:latin typeface="Times New Roman" pitchFamily="18" charset="0"/>
              <a:cs typeface="Times New Roman" pitchFamily="18" charset="0"/>
            </a:endParaRPr>
          </a:p>
          <a:p>
            <a:pPr marL="457200" indent="-457200"/>
            <a:r>
              <a:rPr lang="id-ID" sz="2000" dirty="0">
                <a:latin typeface="Times New Roman" pitchFamily="18" charset="0"/>
                <a:cs typeface="Times New Roman" pitchFamily="18" charset="0"/>
              </a:rPr>
              <a:t>Organizational </a:t>
            </a:r>
            <a:r>
              <a:rPr lang="id-ID" sz="2000" dirty="0" smtClean="0">
                <a:latin typeface="Times New Roman" pitchFamily="18" charset="0"/>
                <a:cs typeface="Times New Roman" pitchFamily="18" charset="0"/>
              </a:rPr>
              <a:t>matters (small farmers, consumers)</a:t>
            </a:r>
            <a:endParaRPr lang="id-ID" sz="2000" dirty="0">
              <a:latin typeface="Times New Roman" pitchFamily="18" charset="0"/>
              <a:cs typeface="Times New Roman" pitchFamily="18" charset="0"/>
            </a:endParaRPr>
          </a:p>
          <a:p>
            <a:pPr marL="0" indent="0">
              <a:buNone/>
            </a:pPr>
            <a:endParaRPr lang="id-ID"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1628800"/>
            <a:ext cx="2965336" cy="237626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7410" y="4005064"/>
            <a:ext cx="2952328" cy="2348880"/>
          </a:xfrm>
          <a:prstGeom prst="rect">
            <a:avLst/>
          </a:prstGeom>
        </p:spPr>
      </p:pic>
    </p:spTree>
    <p:extLst>
      <p:ext uri="{BB962C8B-B14F-4D97-AF65-F5344CB8AC3E}">
        <p14:creationId xmlns:p14="http://schemas.microsoft.com/office/powerpoint/2010/main" val="22477691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
            </a:r>
            <a:br>
              <a:rPr lang="id-ID" b="1" dirty="0" smtClean="0"/>
            </a:br>
            <a:r>
              <a:rPr lang="id-ID" sz="4000" b="1" dirty="0" smtClean="0">
                <a:latin typeface="Times New Roman" pitchFamily="18" charset="0"/>
                <a:cs typeface="Times New Roman" pitchFamily="18" charset="0"/>
              </a:rPr>
              <a:t>The Impact of </a:t>
            </a:r>
            <a:r>
              <a:rPr lang="en-US" sz="4000" b="1" dirty="0" smtClean="0">
                <a:latin typeface="Times New Roman" pitchFamily="18" charset="0"/>
                <a:cs typeface="Times New Roman" pitchFamily="18" charset="0"/>
              </a:rPr>
              <a:t>Climate </a:t>
            </a:r>
            <a:r>
              <a:rPr lang="id-ID" sz="4000" b="1" dirty="0" smtClean="0">
                <a:latin typeface="Times New Roman" pitchFamily="18" charset="0"/>
                <a:cs typeface="Times New Roman" pitchFamily="18" charset="0"/>
              </a:rPr>
              <a:t>C</a:t>
            </a:r>
            <a:r>
              <a:rPr lang="en-US" sz="4000" b="1" dirty="0" err="1" smtClean="0">
                <a:latin typeface="Times New Roman" pitchFamily="18" charset="0"/>
                <a:cs typeface="Times New Roman" pitchFamily="18" charset="0"/>
              </a:rPr>
              <a:t>hange</a:t>
            </a:r>
            <a:r>
              <a:rPr lang="en-US" sz="4000" b="1" dirty="0" smtClean="0">
                <a:latin typeface="Times New Roman" pitchFamily="18" charset="0"/>
                <a:cs typeface="Times New Roman" pitchFamily="18" charset="0"/>
              </a:rPr>
              <a:t> </a:t>
            </a:r>
            <a:r>
              <a:rPr lang="id-ID" sz="4000" b="1" dirty="0" smtClean="0">
                <a:latin typeface="Times New Roman" pitchFamily="18" charset="0"/>
                <a:cs typeface="Times New Roman" pitchFamily="18" charset="0"/>
              </a:rPr>
              <a:t/>
            </a:r>
            <a:br>
              <a:rPr lang="id-ID" sz="4000" b="1" dirty="0" smtClean="0">
                <a:latin typeface="Times New Roman" pitchFamily="18" charset="0"/>
                <a:cs typeface="Times New Roman" pitchFamily="18" charset="0"/>
              </a:rPr>
            </a:br>
            <a:r>
              <a:rPr lang="id-ID" sz="4000" b="1" dirty="0" smtClean="0">
                <a:latin typeface="Times New Roman" pitchFamily="18" charset="0"/>
                <a:cs typeface="Times New Roman" pitchFamily="18" charset="0"/>
              </a:rPr>
              <a:t>to Small Farmers</a:t>
            </a:r>
            <a:r>
              <a:rPr lang="id-ID" sz="4000" dirty="0">
                <a:latin typeface="Times New Roman" pitchFamily="18" charset="0"/>
                <a:cs typeface="Times New Roman" pitchFamily="18" charset="0"/>
              </a:rPr>
              <a:t/>
            </a:r>
            <a:br>
              <a:rPr lang="id-ID" sz="4000" dirty="0">
                <a:latin typeface="Times New Roman" pitchFamily="18" charset="0"/>
                <a:cs typeface="Times New Roman" pitchFamily="18" charset="0"/>
              </a:rPr>
            </a:br>
            <a:endParaRPr lang="id-ID" sz="4000" dirty="0">
              <a:latin typeface="Times New Roman" pitchFamily="18" charset="0"/>
              <a:cs typeface="Times New Roman" pitchFamily="18" charset="0"/>
            </a:endParaRPr>
          </a:p>
        </p:txBody>
      </p:sp>
      <p:sp>
        <p:nvSpPr>
          <p:cNvPr id="3" name="Content Placeholder 2"/>
          <p:cNvSpPr>
            <a:spLocks noGrp="1"/>
          </p:cNvSpPr>
          <p:nvPr>
            <p:ph idx="1"/>
          </p:nvPr>
        </p:nvSpPr>
        <p:spPr>
          <a:xfrm>
            <a:off x="467544" y="2060848"/>
            <a:ext cx="4968552" cy="3672408"/>
          </a:xfrm>
        </p:spPr>
        <p:txBody>
          <a:bodyPr>
            <a:normAutofit/>
          </a:bodyPr>
          <a:lstStyle/>
          <a:p>
            <a:pPr marL="0" indent="0">
              <a:buNone/>
            </a:pPr>
            <a:r>
              <a:rPr lang="en-US" sz="2400" dirty="0" smtClean="0">
                <a:latin typeface="Times New Roman" pitchFamily="18" charset="0"/>
                <a:cs typeface="Times New Roman" pitchFamily="18" charset="0"/>
              </a:rPr>
              <a:t>Organic </a:t>
            </a:r>
            <a:r>
              <a:rPr lang="en-US" sz="2400" dirty="0">
                <a:latin typeface="Times New Roman" pitchFamily="18" charset="0"/>
                <a:cs typeface="Times New Roman" pitchFamily="18" charset="0"/>
              </a:rPr>
              <a:t>farmland yields up to 6.5 </a:t>
            </a:r>
            <a:r>
              <a:rPr lang="en-US" sz="2400" dirty="0" smtClean="0">
                <a:latin typeface="Times New Roman" pitchFamily="18" charset="0"/>
                <a:cs typeface="Times New Roman" pitchFamily="18" charset="0"/>
              </a:rPr>
              <a:t>tons/ha</a:t>
            </a:r>
            <a:r>
              <a:rPr lang="en-US" sz="2400" dirty="0">
                <a:latin typeface="Times New Roman" pitchFamily="18" charset="0"/>
                <a:cs typeface="Times New Roman" pitchFamily="18" charset="0"/>
              </a:rPr>
              <a:t>, but the number could be negatively affected by climate change, due to such effects as pests (e.g. </a:t>
            </a:r>
            <a:r>
              <a:rPr lang="en-US" sz="2400" i="1" dirty="0" err="1">
                <a:latin typeface="Times New Roman" pitchFamily="18" charset="0"/>
                <a:cs typeface="Times New Roman" pitchFamily="18" charset="0"/>
              </a:rPr>
              <a:t>wereng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coklat</a:t>
            </a:r>
            <a:r>
              <a:rPr lang="id-ID" sz="2400" dirty="0">
                <a:latin typeface="Times New Roman" pitchFamily="18" charset="0"/>
                <a:cs typeface="Times New Roman" pitchFamily="18" charset="0"/>
              </a:rPr>
              <a:t> or brown planthopper</a:t>
            </a:r>
            <a:r>
              <a:rPr lang="en-US" sz="2400" dirty="0">
                <a:latin typeface="Times New Roman" pitchFamily="18" charset="0"/>
                <a:cs typeface="Times New Roman" pitchFamily="18" charset="0"/>
              </a:rPr>
              <a:t>) and storms.  </a:t>
            </a:r>
            <a:endParaRPr lang="id-ID"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worth noted that, under similar conditions, organic rice yields better than non-organic rice.</a:t>
            </a:r>
            <a:endParaRPr lang="id-ID" sz="2400" dirty="0">
              <a:latin typeface="Times New Roman" pitchFamily="18" charset="0"/>
              <a:cs typeface="Times New Roman" pitchFamily="18" charset="0"/>
            </a:endParaRPr>
          </a:p>
          <a:p>
            <a:pPr marL="0" indent="0">
              <a:buNone/>
            </a:pPr>
            <a:endParaRPr lang="id-ID"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3629" y="1723616"/>
            <a:ext cx="2664296" cy="28083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4528055"/>
            <a:ext cx="3779912" cy="2362200"/>
          </a:xfrm>
          <a:prstGeom prst="rect">
            <a:avLst/>
          </a:prstGeom>
        </p:spPr>
      </p:pic>
    </p:spTree>
    <p:extLst>
      <p:ext uri="{BB962C8B-B14F-4D97-AF65-F5344CB8AC3E}">
        <p14:creationId xmlns:p14="http://schemas.microsoft.com/office/powerpoint/2010/main" val="20006004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600" b="1" dirty="0" smtClean="0">
                <a:latin typeface="Times New Roman" pitchFamily="18" charset="0"/>
                <a:cs typeface="Times New Roman" pitchFamily="18" charset="0"/>
              </a:rPr>
              <a:t>The Impact of </a:t>
            </a:r>
            <a:r>
              <a:rPr lang="en-US" sz="3600" b="1" dirty="0" smtClean="0">
                <a:latin typeface="Times New Roman" pitchFamily="18" charset="0"/>
                <a:cs typeface="Times New Roman" pitchFamily="18" charset="0"/>
              </a:rPr>
              <a:t>Land </a:t>
            </a:r>
            <a:r>
              <a:rPr lang="id-ID" sz="3600" b="1" dirty="0" smtClean="0">
                <a:latin typeface="Times New Roman" pitchFamily="18" charset="0"/>
                <a:cs typeface="Times New Roman" pitchFamily="18" charset="0"/>
              </a:rPr>
              <a:t>C</a:t>
            </a:r>
            <a:r>
              <a:rPr lang="en-US" sz="3600" b="1" dirty="0" err="1" smtClean="0">
                <a:latin typeface="Times New Roman" pitchFamily="18" charset="0"/>
                <a:cs typeface="Times New Roman" pitchFamily="18" charset="0"/>
              </a:rPr>
              <a:t>onversion</a:t>
            </a:r>
            <a:r>
              <a:rPr lang="en-US" sz="3600" b="1" dirty="0" smtClean="0">
                <a:latin typeface="Times New Roman" pitchFamily="18" charset="0"/>
                <a:cs typeface="Times New Roman" pitchFamily="18" charset="0"/>
              </a:rPr>
              <a:t> </a:t>
            </a:r>
            <a:r>
              <a:rPr lang="id-ID" sz="3600" b="1" dirty="0" smtClean="0">
                <a:latin typeface="Times New Roman" pitchFamily="18" charset="0"/>
                <a:cs typeface="Times New Roman" pitchFamily="18" charset="0"/>
              </a:rPr>
              <a:t/>
            </a:r>
            <a:br>
              <a:rPr lang="id-ID" sz="3600" b="1" dirty="0" smtClean="0">
                <a:latin typeface="Times New Roman" pitchFamily="18" charset="0"/>
                <a:cs typeface="Times New Roman" pitchFamily="18" charset="0"/>
              </a:rPr>
            </a:br>
            <a:r>
              <a:rPr lang="id-ID" sz="3600" b="1" dirty="0" smtClean="0">
                <a:latin typeface="Times New Roman" pitchFamily="18" charset="0"/>
                <a:cs typeface="Times New Roman" pitchFamily="18" charset="0"/>
              </a:rPr>
              <a:t>to Small Farmers</a:t>
            </a:r>
            <a:endParaRPr lang="id-ID" sz="3600" dirty="0">
              <a:latin typeface="Times New Roman" pitchFamily="18" charset="0"/>
              <a:cs typeface="Times New Roman" pitchFamily="18" charset="0"/>
            </a:endParaRPr>
          </a:p>
        </p:txBody>
      </p:sp>
      <p:sp>
        <p:nvSpPr>
          <p:cNvPr id="3" name="Content Placeholder 2"/>
          <p:cNvSpPr>
            <a:spLocks noGrp="1"/>
          </p:cNvSpPr>
          <p:nvPr>
            <p:ph idx="1"/>
          </p:nvPr>
        </p:nvSpPr>
        <p:spPr>
          <a:xfrm>
            <a:off x="286471" y="1988840"/>
            <a:ext cx="4474840" cy="4176464"/>
          </a:xfrm>
        </p:spPr>
        <p:txBody>
          <a:bodyPr>
            <a:normAutofit/>
          </a:bodyPr>
          <a:lstStyle/>
          <a:p>
            <a:pPr marL="0" indent="0">
              <a:buNone/>
            </a:pPr>
            <a:r>
              <a:rPr lang="en-US" sz="2400" dirty="0" smtClean="0">
                <a:latin typeface="Times New Roman" pitchFamily="18" charset="0"/>
                <a:cs typeface="Times New Roman" pitchFamily="18" charset="0"/>
              </a:rPr>
              <a:t>Currently </a:t>
            </a:r>
            <a:r>
              <a:rPr lang="en-US" sz="2400" dirty="0">
                <a:latin typeface="Times New Roman" pitchFamily="18" charset="0"/>
                <a:cs typeface="Times New Roman" pitchFamily="18" charset="0"/>
              </a:rPr>
              <a:t>total area of paddy fields in </a:t>
            </a:r>
            <a:r>
              <a:rPr lang="en-US" sz="2400" dirty="0" err="1">
                <a:latin typeface="Times New Roman" pitchFamily="18" charset="0"/>
                <a:cs typeface="Times New Roman" pitchFamily="18" charset="0"/>
              </a:rPr>
              <a:t>Boyolali</a:t>
            </a:r>
            <a:r>
              <a:rPr lang="en-US" sz="2400" dirty="0">
                <a:latin typeface="Times New Roman" pitchFamily="18" charset="0"/>
                <a:cs typeface="Times New Roman" pitchFamily="18" charset="0"/>
              </a:rPr>
              <a:t> is 40 thousands hectares, and land use conversion rate into non-farming plots is 5%. The local government could only guarantee 20,000 hectares of farmland would be protected, while the rest might undergo land use conversion. The conversion will certainly affect the supply of organic rice in </a:t>
            </a:r>
            <a:r>
              <a:rPr lang="en-US" sz="2400" dirty="0" err="1">
                <a:latin typeface="Times New Roman" pitchFamily="18" charset="0"/>
                <a:cs typeface="Times New Roman" pitchFamily="18" charset="0"/>
              </a:rPr>
              <a:t>Boyolali</a:t>
            </a:r>
            <a:r>
              <a:rPr lang="en-US" sz="2400" dirty="0">
                <a:latin typeface="Times New Roman" pitchFamily="18" charset="0"/>
                <a:cs typeface="Times New Roman" pitchFamily="18" charset="0"/>
              </a:rPr>
              <a:t>.</a:t>
            </a:r>
            <a:endParaRPr lang="id-ID" sz="2400" dirty="0">
              <a:latin typeface="Times New Roman" pitchFamily="18" charset="0"/>
              <a:cs typeface="Times New Roman" pitchFamily="18" charset="0"/>
            </a:endParaRPr>
          </a:p>
          <a:p>
            <a:pPr marL="0" indent="0">
              <a:buNone/>
            </a:pPr>
            <a:endParaRPr lang="id-ID"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2636912"/>
            <a:ext cx="3967254" cy="2691517"/>
          </a:xfrm>
          <a:prstGeom prst="rect">
            <a:avLst/>
          </a:prstGeom>
        </p:spPr>
      </p:pic>
    </p:spTree>
    <p:extLst>
      <p:ext uri="{BB962C8B-B14F-4D97-AF65-F5344CB8AC3E}">
        <p14:creationId xmlns:p14="http://schemas.microsoft.com/office/powerpoint/2010/main" val="24733067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600" b="1" dirty="0" smtClean="0"/>
              <a:t/>
            </a:r>
            <a:br>
              <a:rPr lang="id-ID" sz="3600" b="1" dirty="0" smtClean="0"/>
            </a:br>
            <a:r>
              <a:rPr lang="id-ID" sz="4000" b="1" dirty="0" smtClean="0">
                <a:latin typeface="Times New Roman" pitchFamily="18" charset="0"/>
                <a:cs typeface="Times New Roman" pitchFamily="18" charset="0"/>
              </a:rPr>
              <a:t>The Impact </a:t>
            </a:r>
            <a:r>
              <a:rPr lang="en-US" sz="4000" b="1" dirty="0" smtClean="0">
                <a:latin typeface="Times New Roman" pitchFamily="18" charset="0"/>
                <a:cs typeface="Times New Roman" pitchFamily="18" charset="0"/>
              </a:rPr>
              <a:t>of </a:t>
            </a:r>
            <a:r>
              <a:rPr lang="id-ID" sz="4000" b="1" dirty="0" smtClean="0">
                <a:latin typeface="Times New Roman" pitchFamily="18" charset="0"/>
                <a:cs typeface="Times New Roman" pitchFamily="18" charset="0"/>
              </a:rPr>
              <a:t>Rice P</a:t>
            </a:r>
            <a:r>
              <a:rPr lang="en-US" sz="4000" b="1" dirty="0" smtClean="0">
                <a:latin typeface="Times New Roman" pitchFamily="18" charset="0"/>
                <a:cs typeface="Times New Roman" pitchFamily="18" charset="0"/>
              </a:rPr>
              <a:t>rice </a:t>
            </a:r>
            <a:r>
              <a:rPr lang="id-ID" sz="4000" b="1" dirty="0" smtClean="0">
                <a:latin typeface="Times New Roman" pitchFamily="18" charset="0"/>
                <a:cs typeface="Times New Roman" pitchFamily="18" charset="0"/>
              </a:rPr>
              <a:t>Volatility </a:t>
            </a:r>
            <a:br>
              <a:rPr lang="id-ID" sz="4000" b="1" dirty="0" smtClean="0">
                <a:latin typeface="Times New Roman" pitchFamily="18" charset="0"/>
                <a:cs typeface="Times New Roman" pitchFamily="18" charset="0"/>
              </a:rPr>
            </a:br>
            <a:r>
              <a:rPr lang="id-ID" sz="4000" b="1" dirty="0" smtClean="0">
                <a:latin typeface="Times New Roman" pitchFamily="18" charset="0"/>
                <a:cs typeface="Times New Roman" pitchFamily="18" charset="0"/>
              </a:rPr>
              <a:t>to Small Farmers</a:t>
            </a:r>
            <a:r>
              <a:rPr lang="id-ID" sz="4000" dirty="0">
                <a:latin typeface="Times New Roman" pitchFamily="18" charset="0"/>
                <a:cs typeface="Times New Roman" pitchFamily="18" charset="0"/>
              </a:rPr>
              <a:t/>
            </a:r>
            <a:br>
              <a:rPr lang="id-ID" sz="4000" dirty="0">
                <a:latin typeface="Times New Roman" pitchFamily="18" charset="0"/>
                <a:cs typeface="Times New Roman" pitchFamily="18" charset="0"/>
              </a:rPr>
            </a:br>
            <a:endParaRPr lang="id-ID"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00808"/>
            <a:ext cx="8229600" cy="4441234"/>
          </a:xfrm>
        </p:spPr>
        <p:txBody>
          <a:bodyPr>
            <a:normAutofit/>
          </a:bodyPr>
          <a:lstStyle/>
          <a:p>
            <a:r>
              <a:rPr lang="en-US" sz="2400" dirty="0" smtClean="0">
                <a:latin typeface="Times New Roman" pitchFamily="18" charset="0"/>
                <a:cs typeface="Times New Roman" pitchFamily="18" charset="0"/>
              </a:rPr>
              <a:t>Fluctuations </a:t>
            </a:r>
            <a:r>
              <a:rPr lang="en-US" sz="2400" dirty="0">
                <a:latin typeface="Times New Roman" pitchFamily="18" charset="0"/>
                <a:cs typeface="Times New Roman" pitchFamily="18" charset="0"/>
              </a:rPr>
              <a:t>in international markets </a:t>
            </a:r>
            <a:r>
              <a:rPr lang="id-ID" sz="2400" dirty="0" smtClean="0">
                <a:latin typeface="Times New Roman" pitchFamily="18" charset="0"/>
                <a:cs typeface="Times New Roman" pitchFamily="18" charset="0"/>
              </a:rPr>
              <a:t>of rice price </a:t>
            </a:r>
            <a:r>
              <a:rPr lang="en-US" sz="2400" dirty="0" smtClean="0">
                <a:latin typeface="Times New Roman" pitchFamily="18" charset="0"/>
                <a:cs typeface="Times New Roman" pitchFamily="18" charset="0"/>
              </a:rPr>
              <a:t>directly </a:t>
            </a:r>
            <a:r>
              <a:rPr lang="en-US" sz="2400" dirty="0">
                <a:latin typeface="Times New Roman" pitchFamily="18" charset="0"/>
                <a:cs typeface="Times New Roman" pitchFamily="18" charset="0"/>
              </a:rPr>
              <a:t>affect the local price. </a:t>
            </a:r>
            <a:endParaRPr lang="id-ID"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Higher </a:t>
            </a:r>
            <a:r>
              <a:rPr lang="en-US" sz="2400" dirty="0">
                <a:latin typeface="Times New Roman" pitchFamily="18" charset="0"/>
                <a:cs typeface="Times New Roman" pitchFamily="18" charset="0"/>
              </a:rPr>
              <a:t>international price would drive export price up. On the other hand, lower price in international markets would increase imports, hence driving domestic </a:t>
            </a:r>
            <a:endParaRPr lang="id-ID" sz="2400" dirty="0" smtClean="0">
              <a:latin typeface="Times New Roman" pitchFamily="18" charset="0"/>
              <a:cs typeface="Times New Roman" pitchFamily="18" charset="0"/>
            </a:endParaRPr>
          </a:p>
          <a:p>
            <a:pPr marL="0" indent="0">
              <a:buNone/>
            </a:pPr>
            <a:r>
              <a:rPr lang="id-ID" sz="2400" dirty="0">
                <a:latin typeface="Times New Roman" pitchFamily="18" charset="0"/>
                <a:cs typeface="Times New Roman" pitchFamily="18" charset="0"/>
              </a:rPr>
              <a:t> </a:t>
            </a:r>
            <a:r>
              <a:rPr lang="id-ID"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price </a:t>
            </a:r>
            <a:r>
              <a:rPr lang="en-US" sz="2400" dirty="0">
                <a:latin typeface="Times New Roman" pitchFamily="18" charset="0"/>
                <a:cs typeface="Times New Roman" pitchFamily="18" charset="0"/>
              </a:rPr>
              <a:t>down. </a:t>
            </a:r>
            <a:endParaRPr lang="id-ID"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price of organic rice is also </a:t>
            </a:r>
            <a:endParaRPr lang="id-ID" sz="2400" dirty="0" smtClean="0">
              <a:latin typeface="Times New Roman" pitchFamily="18" charset="0"/>
              <a:cs typeface="Times New Roman" pitchFamily="18" charset="0"/>
            </a:endParaRPr>
          </a:p>
          <a:p>
            <a:pPr marL="0" indent="0">
              <a:buNone/>
            </a:pPr>
            <a:r>
              <a:rPr lang="id-ID" sz="2400" dirty="0">
                <a:latin typeface="Times New Roman" pitchFamily="18" charset="0"/>
                <a:cs typeface="Times New Roman" pitchFamily="18" charset="0"/>
              </a:rPr>
              <a:t> </a:t>
            </a:r>
            <a:r>
              <a:rPr lang="id-ID"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affected </a:t>
            </a:r>
            <a:r>
              <a:rPr lang="en-US" sz="2400" dirty="0">
                <a:latin typeface="Times New Roman" pitchFamily="18" charset="0"/>
                <a:cs typeface="Times New Roman" pitchFamily="18" charset="0"/>
              </a:rPr>
              <a:t>by the price of </a:t>
            </a:r>
            <a:r>
              <a:rPr lang="en-US" sz="2400" dirty="0" smtClean="0">
                <a:latin typeface="Times New Roman" pitchFamily="18" charset="0"/>
                <a:cs typeface="Times New Roman" pitchFamily="18" charset="0"/>
              </a:rPr>
              <a:t>non-</a:t>
            </a:r>
            <a:endParaRPr lang="id-ID" sz="2400" dirty="0" smtClean="0">
              <a:latin typeface="Times New Roman" pitchFamily="18" charset="0"/>
              <a:cs typeface="Times New Roman" pitchFamily="18" charset="0"/>
            </a:endParaRPr>
          </a:p>
          <a:p>
            <a:pPr marL="0" indent="0">
              <a:buNone/>
            </a:pPr>
            <a:r>
              <a:rPr lang="id-ID" sz="2400" dirty="0">
                <a:latin typeface="Times New Roman" pitchFamily="18" charset="0"/>
                <a:cs typeface="Times New Roman" pitchFamily="18" charset="0"/>
              </a:rPr>
              <a:t> </a:t>
            </a:r>
            <a:r>
              <a:rPr lang="id-ID"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organic rice</a:t>
            </a:r>
            <a:r>
              <a:rPr lang="id-ID" sz="2400" dirty="0" smtClean="0">
                <a:latin typeface="Times New Roman" pitchFamily="18" charset="0"/>
                <a:cs typeface="Times New Roman" pitchFamily="18" charset="0"/>
              </a:rPr>
              <a:t>. O</a:t>
            </a:r>
            <a:r>
              <a:rPr lang="en-US" sz="2400" dirty="0" err="1" smtClean="0">
                <a:latin typeface="Times New Roman" pitchFamily="18" charset="0"/>
                <a:cs typeface="Times New Roman" pitchFamily="18" charset="0"/>
              </a:rPr>
              <a:t>rganic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rice is </a:t>
            </a:r>
            <a:endParaRPr lang="id-ID" sz="2400" dirty="0" smtClean="0">
              <a:latin typeface="Times New Roman" pitchFamily="18" charset="0"/>
              <a:cs typeface="Times New Roman" pitchFamily="18" charset="0"/>
            </a:endParaRPr>
          </a:p>
          <a:p>
            <a:pPr marL="0" indent="0">
              <a:buNone/>
            </a:pPr>
            <a:r>
              <a:rPr lang="id-ID" sz="2400" dirty="0">
                <a:latin typeface="Times New Roman" pitchFamily="18" charset="0"/>
                <a:cs typeface="Times New Roman" pitchFamily="18" charset="0"/>
              </a:rPr>
              <a:t> </a:t>
            </a:r>
            <a:r>
              <a:rPr lang="id-ID"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usually </a:t>
            </a:r>
            <a:r>
              <a:rPr lang="en-US" sz="2400" dirty="0">
                <a:latin typeface="Times New Roman" pitchFamily="18" charset="0"/>
                <a:cs typeface="Times New Roman" pitchFamily="18" charset="0"/>
              </a:rPr>
              <a:t>sold at a 20% premium.</a:t>
            </a:r>
            <a:endParaRPr lang="id-ID" sz="2400" dirty="0">
              <a:latin typeface="Times New Roman" pitchFamily="18" charset="0"/>
              <a:cs typeface="Times New Roman" pitchFamily="18" charset="0"/>
            </a:endParaRPr>
          </a:p>
          <a:p>
            <a:pPr marL="0" indent="0">
              <a:buNone/>
            </a:pPr>
            <a:endParaRPr lang="id-ID"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573016"/>
            <a:ext cx="3751230" cy="2569026"/>
          </a:xfrm>
          <a:prstGeom prst="rect">
            <a:avLst/>
          </a:prstGeom>
        </p:spPr>
      </p:pic>
    </p:spTree>
    <p:extLst>
      <p:ext uri="{BB962C8B-B14F-4D97-AF65-F5344CB8AC3E}">
        <p14:creationId xmlns:p14="http://schemas.microsoft.com/office/powerpoint/2010/main" val="13546129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600" b="1" dirty="0" smtClean="0">
                <a:latin typeface="Times New Roman" pitchFamily="18" charset="0"/>
                <a:cs typeface="Times New Roman" pitchFamily="18" charset="0"/>
              </a:rPr>
              <a:t>Policy Recommendation </a:t>
            </a:r>
            <a:r>
              <a:rPr lang="en-US" sz="3600" b="1" dirty="0" smtClean="0">
                <a:latin typeface="Times New Roman" pitchFamily="18" charset="0"/>
                <a:cs typeface="Times New Roman" pitchFamily="18" charset="0"/>
              </a:rPr>
              <a:t>to </a:t>
            </a:r>
            <a:r>
              <a:rPr lang="id-ID" sz="3600" b="1" dirty="0">
                <a:latin typeface="Times New Roman" pitchFamily="18" charset="0"/>
                <a:cs typeface="Times New Roman" pitchFamily="18" charset="0"/>
              </a:rPr>
              <a:t/>
            </a:r>
            <a:br>
              <a:rPr lang="id-ID" sz="3600" b="1" dirty="0">
                <a:latin typeface="Times New Roman" pitchFamily="18" charset="0"/>
                <a:cs typeface="Times New Roman" pitchFamily="18" charset="0"/>
              </a:rPr>
            </a:br>
            <a:r>
              <a:rPr lang="en-US" sz="3600" b="1" dirty="0" smtClean="0">
                <a:latin typeface="Times New Roman" pitchFamily="18" charset="0"/>
                <a:cs typeface="Times New Roman" pitchFamily="18" charset="0"/>
              </a:rPr>
              <a:t>organic </a:t>
            </a:r>
            <a:r>
              <a:rPr lang="en-US" sz="3600" b="1" dirty="0">
                <a:latin typeface="Times New Roman" pitchFamily="18" charset="0"/>
                <a:cs typeface="Times New Roman" pitchFamily="18" charset="0"/>
              </a:rPr>
              <a:t>rice industry</a:t>
            </a:r>
            <a:endParaRPr lang="id-ID"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00808"/>
            <a:ext cx="4834880" cy="4766220"/>
          </a:xfrm>
        </p:spPr>
        <p:txBody>
          <a:bodyPr>
            <a:normAutofit fontScale="77500" lnSpcReduction="20000"/>
          </a:bodyPr>
          <a:lstStyle/>
          <a:p>
            <a:pPr lvl="0"/>
            <a:r>
              <a:rPr lang="id-ID" sz="2800" dirty="0">
                <a:latin typeface="Times New Roman" pitchFamily="18" charset="0"/>
                <a:cs typeface="Times New Roman" pitchFamily="18" charset="0"/>
              </a:rPr>
              <a:t>A</a:t>
            </a:r>
            <a:r>
              <a:rPr lang="en-US" sz="2800" dirty="0" err="1" smtClean="0">
                <a:latin typeface="Times New Roman" pitchFamily="18" charset="0"/>
                <a:cs typeface="Times New Roman" pitchFamily="18" charset="0"/>
              </a:rPr>
              <a:t>dvocacy</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of government policies to support and expand organic farming, and to facilitate credit access to raise reserve funds.</a:t>
            </a:r>
            <a:endParaRPr lang="id-ID" sz="2800" dirty="0">
              <a:latin typeface="Times New Roman" pitchFamily="18" charset="0"/>
              <a:cs typeface="Times New Roman" pitchFamily="18" charset="0"/>
            </a:endParaRPr>
          </a:p>
          <a:p>
            <a:pPr lvl="0"/>
            <a:r>
              <a:rPr lang="id-ID" sz="2800" dirty="0" smtClean="0">
                <a:latin typeface="Times New Roman" pitchFamily="18" charset="0"/>
                <a:cs typeface="Times New Roman" pitchFamily="18" charset="0"/>
              </a:rPr>
              <a:t>S</a:t>
            </a:r>
            <a:r>
              <a:rPr lang="en-US" sz="2800" dirty="0" err="1" smtClean="0">
                <a:latin typeface="Times New Roman" pitchFamily="18" charset="0"/>
                <a:cs typeface="Times New Roman" pitchFamily="18" charset="0"/>
              </a:rPr>
              <a:t>trengthening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of farmers’ association, developing economic organizations in rural areas, building the capacity of farmers in developing collective marketing.</a:t>
            </a:r>
            <a:endParaRPr lang="id-ID" sz="2800" dirty="0">
              <a:latin typeface="Times New Roman" pitchFamily="18" charset="0"/>
              <a:cs typeface="Times New Roman" pitchFamily="18" charset="0"/>
            </a:endParaRPr>
          </a:p>
          <a:p>
            <a:pPr lvl="0"/>
            <a:r>
              <a:rPr lang="id-ID" sz="2800" dirty="0">
                <a:latin typeface="Times New Roman" pitchFamily="18" charset="0"/>
                <a:cs typeface="Times New Roman" pitchFamily="18" charset="0"/>
              </a:rPr>
              <a:t>A</a:t>
            </a:r>
            <a:r>
              <a:rPr lang="en-US" sz="2800" dirty="0" err="1" smtClean="0">
                <a:latin typeface="Times New Roman" pitchFamily="18" charset="0"/>
                <a:cs typeface="Times New Roman" pitchFamily="18" charset="0"/>
              </a:rPr>
              <a:t>dvocacy</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in regional and international levels with regards to international agreements governing the limitations or eliminations of transgenic seeds, which could harm local seeds as the main input in organic farming.</a:t>
            </a:r>
            <a:endParaRPr lang="id-ID" sz="2800" dirty="0">
              <a:latin typeface="Times New Roman" pitchFamily="18" charset="0"/>
              <a:cs typeface="Times New Roman" pitchFamily="18" charset="0"/>
            </a:endParaRPr>
          </a:p>
          <a:p>
            <a:pPr marL="0" indent="0">
              <a:buNone/>
            </a:pPr>
            <a:endParaRPr lang="id-ID"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1844824"/>
            <a:ext cx="3384376" cy="24208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4265712"/>
            <a:ext cx="3383200" cy="2201316"/>
          </a:xfrm>
          <a:prstGeom prst="rect">
            <a:avLst/>
          </a:prstGeom>
        </p:spPr>
      </p:pic>
    </p:spTree>
    <p:extLst>
      <p:ext uri="{BB962C8B-B14F-4D97-AF65-F5344CB8AC3E}">
        <p14:creationId xmlns:p14="http://schemas.microsoft.com/office/powerpoint/2010/main" val="35993704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749</Words>
  <Application>Microsoft Office PowerPoint</Application>
  <PresentationFormat>On-screen Show (4:3)</PresentationFormat>
  <Paragraphs>57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Report on Study on Organic Rice Industry  in Indonesia</vt:lpstr>
      <vt:lpstr>An Overview:  Organic Agriculture Situation in Indonesia</vt:lpstr>
      <vt:lpstr>Situation of Organic Rice Industry</vt:lpstr>
      <vt:lpstr>PowerPoint Presentation</vt:lpstr>
      <vt:lpstr>Issues and Challenges Faced by  Key Stakeholders </vt:lpstr>
      <vt:lpstr> The Impact of Climate Change  to Small Farmers </vt:lpstr>
      <vt:lpstr>The Impact of Land Conversion  to Small Farmers</vt:lpstr>
      <vt:lpstr> The Impact of Rice Price Volatility  to Small Farmers </vt:lpstr>
      <vt:lpstr>Policy Recommendation to  organic rice industry</vt:lpstr>
      <vt:lpstr>Action Plan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ikank</dc:creator>
  <cp:lastModifiedBy>ikank</cp:lastModifiedBy>
  <cp:revision>36</cp:revision>
  <dcterms:created xsi:type="dcterms:W3CDTF">2012-02-15T23:46:19Z</dcterms:created>
  <dcterms:modified xsi:type="dcterms:W3CDTF">2012-03-05T01:03:22Z</dcterms:modified>
</cp:coreProperties>
</file>