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287" r:id="rId3"/>
    <p:sldId id="288" r:id="rId4"/>
    <p:sldId id="291" r:id="rId5"/>
    <p:sldId id="344" r:id="rId6"/>
    <p:sldId id="361" r:id="rId7"/>
    <p:sldId id="347" r:id="rId8"/>
    <p:sldId id="350" r:id="rId9"/>
    <p:sldId id="351" r:id="rId10"/>
    <p:sldId id="355" r:id="rId11"/>
    <p:sldId id="349" r:id="rId12"/>
    <p:sldId id="352" r:id="rId13"/>
    <p:sldId id="354" r:id="rId14"/>
    <p:sldId id="327" r:id="rId15"/>
    <p:sldId id="357" r:id="rId16"/>
    <p:sldId id="368" r:id="rId17"/>
    <p:sldId id="367" r:id="rId18"/>
    <p:sldId id="362" r:id="rId19"/>
    <p:sldId id="356" r:id="rId20"/>
    <p:sldId id="360" r:id="rId21"/>
    <p:sldId id="358" r:id="rId22"/>
    <p:sldId id="363" r:id="rId23"/>
    <p:sldId id="294" r:id="rId24"/>
    <p:sldId id="364" r:id="rId25"/>
    <p:sldId id="365" r:id="rId26"/>
    <p:sldId id="366" r:id="rId27"/>
    <p:sldId id="369" r:id="rId28"/>
    <p:sldId id="386" r:id="rId29"/>
    <p:sldId id="389" r:id="rId30"/>
    <p:sldId id="296" r:id="rId31"/>
    <p:sldId id="295" r:id="rId32"/>
    <p:sldId id="265" r:id="rId33"/>
    <p:sldId id="384" r:id="rId34"/>
    <p:sldId id="371" r:id="rId35"/>
    <p:sldId id="323" r:id="rId36"/>
    <p:sldId id="262" r:id="rId37"/>
    <p:sldId id="390" r:id="rId38"/>
    <p:sldId id="378" r:id="rId39"/>
    <p:sldId id="377" r:id="rId40"/>
    <p:sldId id="391" r:id="rId41"/>
    <p:sldId id="376" r:id="rId42"/>
    <p:sldId id="393" r:id="rId43"/>
    <p:sldId id="332" r:id="rId44"/>
    <p:sldId id="394" r:id="rId45"/>
    <p:sldId id="374" r:id="rId46"/>
    <p:sldId id="395" r:id="rId47"/>
    <p:sldId id="345" r:id="rId48"/>
    <p:sldId id="396" r:id="rId49"/>
    <p:sldId id="329" r:id="rId50"/>
    <p:sldId id="343" r:id="rId51"/>
    <p:sldId id="388" r:id="rId52"/>
    <p:sldId id="380" r:id="rId53"/>
    <p:sldId id="387" r:id="rId54"/>
    <p:sldId id="392" r:id="rId55"/>
    <p:sldId id="339" r:id="rId56"/>
    <p:sldId id="258" r:id="rId57"/>
    <p:sldId id="375" r:id="rId58"/>
    <p:sldId id="285" r:id="rId59"/>
    <p:sldId id="37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28" autoAdjust="0"/>
  </p:normalViewPr>
  <p:slideViewPr>
    <p:cSldViewPr>
      <p:cViewPr varScale="1">
        <p:scale>
          <a:sx n="68" d="100"/>
          <a:sy n="68" d="100"/>
        </p:scale>
        <p:origin x="-576" y="-102"/>
      </p:cViewPr>
      <p:guideLst>
        <p:guide orient="horz" pos="2160"/>
        <p:guide pos="2880"/>
      </p:guideLst>
    </p:cSldViewPr>
  </p:slideViewPr>
  <p:notesTextViewPr>
    <p:cViewPr>
      <p:scale>
        <a:sx n="1" d="1"/>
        <a:sy n="1" d="1"/>
      </p:scale>
      <p:origin x="0" y="0"/>
    </p:cViewPr>
  </p:notesTextViewPr>
  <p:sorterViewPr>
    <p:cViewPr>
      <p:scale>
        <a:sx n="66" d="100"/>
        <a:sy n="66" d="100"/>
      </p:scale>
      <p:origin x="0" y="80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0A7ECB-E7EC-AE46-823E-005861EDC471}" type="datetimeFigureOut">
              <a:rPr lang="en-US" smtClean="0"/>
              <a:pPr/>
              <a:t>11/25/2014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B4D9DE-02DB-7345-BAE7-F7A5134A512C}" type="slidenum">
              <a:rPr lang="en-US" smtClean="0"/>
              <a:pPr/>
              <a:t>‹#›</a:t>
            </a:fld>
            <a:endParaRPr lang="en-US"/>
          </a:p>
        </p:txBody>
      </p:sp>
    </p:spTree>
    <p:extLst>
      <p:ext uri="{BB962C8B-B14F-4D97-AF65-F5344CB8AC3E}">
        <p14:creationId xmlns:p14="http://schemas.microsoft.com/office/powerpoint/2010/main" val="17924268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D9032-DD9A-7745-8226-888C57472A71}" type="datetimeFigureOut">
              <a:rPr lang="en-US" smtClean="0"/>
              <a:pPr/>
              <a:t>11/25/2014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08EBF-44A5-394E-84B9-01CB89D7904F}" type="slidenum">
              <a:rPr lang="en-US" smtClean="0"/>
              <a:pPr/>
              <a:t>‹#›</a:t>
            </a:fld>
            <a:endParaRPr lang="en-US"/>
          </a:p>
        </p:txBody>
      </p:sp>
    </p:spTree>
    <p:extLst>
      <p:ext uri="{BB962C8B-B14F-4D97-AF65-F5344CB8AC3E}">
        <p14:creationId xmlns:p14="http://schemas.microsoft.com/office/powerpoint/2010/main" val="7592265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ao.org/docrep/012/al414e/al414e0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manilatimes.net/the-potential-of-mechanization-in-agriculture/1216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a:t>
            </a:fld>
            <a:endParaRPr lang="en-US"/>
          </a:p>
        </p:txBody>
      </p:sp>
    </p:spTree>
    <p:extLst>
      <p:ext uri="{BB962C8B-B14F-4D97-AF65-F5344CB8AC3E}">
        <p14:creationId xmlns:p14="http://schemas.microsoft.com/office/powerpoint/2010/main" val="343220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strike="noStrike" kern="1200" dirty="0" smtClean="0">
                <a:solidFill>
                  <a:schemeClr val="tx1"/>
                </a:solidFill>
                <a:latin typeface="+mn-lt"/>
                <a:ea typeface="+mn-ea"/>
                <a:cs typeface="+mn-cs"/>
                <a:hlinkClick r:id="rId3"/>
              </a:rPr>
              <a:t>http://www.fao.org/docrep/012/al414e/al414e00.pdf</a:t>
            </a:r>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Thirty percent (30%) of Vietnam’s population are youth aged 16-30 years old, and 70% of them (17 million) are rural youth, with balance between young men and women. According to surveys by the Youth’s Union in 2011, 4.1% of rural youth lacked employment while 3% were unemployed.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According to UWUA, the economically active section of rural youth 18-35 years and owning farming land and engaged in farming can be considered as young farmers. Practically, each family farm has representatives of youth engaged in agriculture. Young men and women in agriculture make up approximately 61% and 39%, respectively, of the 356,000 family farmers in the country. However, there are no records on young farmers and gender proportion in youth farming, and hence impossible to give official data relevant to youth in agriculture. </a:t>
            </a:r>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u="sng" dirty="0" smtClean="0"/>
              <a:t>No money from farming</a:t>
            </a:r>
            <a:r>
              <a:rPr lang="en-US" i="1" u="sng" baseline="0" dirty="0" smtClean="0"/>
              <a:t> : </a:t>
            </a:r>
          </a:p>
          <a:p>
            <a:pPr lvl="1"/>
            <a:r>
              <a:rPr lang="en-US" dirty="0" smtClean="0"/>
              <a:t>Their parents were poor farmers, they will be poor farmers</a:t>
            </a:r>
          </a:p>
          <a:p>
            <a:pPr lvl="1"/>
            <a:r>
              <a:rPr lang="en-PH" dirty="0" smtClean="0"/>
              <a:t>In Vietnam, rural youth expressed wish to farm if farming “makes them rich and feel confident”</a:t>
            </a:r>
          </a:p>
          <a:p>
            <a:pPr lvl="1"/>
            <a:r>
              <a:rPr lang="en-US" dirty="0" smtClean="0"/>
              <a:t>In Mongolia, young farmers expressed need to earn at least “subsistence wage”</a:t>
            </a:r>
          </a:p>
          <a:p>
            <a:endParaRPr lang="en-US" i="1" u="sng" dirty="0" smtClean="0"/>
          </a:p>
          <a:p>
            <a:r>
              <a:rPr lang="en-US" i="1" u="sng" dirty="0" smtClean="0"/>
              <a:t>No pride and dignity in farming: </a:t>
            </a:r>
          </a:p>
          <a:p>
            <a:r>
              <a:rPr lang="en-US" dirty="0" smtClean="0"/>
              <a:t>Agriculture is not seen as a respected occupation or prestigious work it</a:t>
            </a:r>
            <a:r>
              <a:rPr lang="en-US" baseline="0" dirty="0" smtClean="0"/>
              <a:t> is a lowly job; no pride and dignity in farming. </a:t>
            </a:r>
            <a:endParaRPr lang="en-US" dirty="0" smtClean="0"/>
          </a:p>
          <a:p>
            <a:r>
              <a:rPr lang="en-US" dirty="0" smtClean="0"/>
              <a:t>This low regard for farming is reinforced in society through disparaging remarks about farming</a:t>
            </a:r>
          </a:p>
          <a:p>
            <a:pPr lvl="1"/>
            <a:r>
              <a:rPr lang="en-US" dirty="0" smtClean="0"/>
              <a:t>e.g.  In Philippines, farming seen as fit only for school drop-outs (</a:t>
            </a:r>
            <a:r>
              <a:rPr lang="en-US" i="1" dirty="0" smtClean="0"/>
              <a:t>Go back to the farm and plant </a:t>
            </a:r>
            <a:r>
              <a:rPr lang="en-US" i="1" dirty="0" err="1" smtClean="0"/>
              <a:t>camote</a:t>
            </a:r>
            <a:r>
              <a:rPr lang="en-US" dirty="0" smtClean="0"/>
              <a:t>)</a:t>
            </a:r>
          </a:p>
          <a:p>
            <a:pPr lvl="2"/>
            <a:r>
              <a:rPr lang="en-US" dirty="0" smtClean="0"/>
              <a:t>As form of punishment:</a:t>
            </a:r>
          </a:p>
          <a:p>
            <a:pPr lvl="3"/>
            <a:r>
              <a:rPr lang="en-US" i="1" dirty="0" err="1" smtClean="0"/>
              <a:t>Diyan</a:t>
            </a:r>
            <a:r>
              <a:rPr lang="en-US" i="1" dirty="0" smtClean="0"/>
              <a:t> </a:t>
            </a:r>
            <a:r>
              <a:rPr lang="en-US" i="1" dirty="0" err="1" smtClean="0"/>
              <a:t>ka</a:t>
            </a:r>
            <a:r>
              <a:rPr lang="en-US" i="1" dirty="0" smtClean="0"/>
              <a:t> </a:t>
            </a:r>
            <a:r>
              <a:rPr lang="en-US" i="1" dirty="0" err="1" smtClean="0"/>
              <a:t>na</a:t>
            </a:r>
            <a:r>
              <a:rPr lang="en-US" i="1" dirty="0" smtClean="0"/>
              <a:t> </a:t>
            </a:r>
            <a:r>
              <a:rPr lang="en-US" i="1" dirty="0" err="1" smtClean="0"/>
              <a:t>lang</a:t>
            </a:r>
            <a:r>
              <a:rPr lang="en-US" i="1" dirty="0" smtClean="0"/>
              <a:t> </a:t>
            </a:r>
            <a:r>
              <a:rPr lang="en-US" i="1" dirty="0" err="1" smtClean="0"/>
              <a:t>sa</a:t>
            </a:r>
            <a:r>
              <a:rPr lang="en-US" i="1" dirty="0" smtClean="0"/>
              <a:t> </a:t>
            </a:r>
            <a:r>
              <a:rPr lang="en-US" i="1" dirty="0" err="1" smtClean="0"/>
              <a:t>bukid</a:t>
            </a:r>
            <a:r>
              <a:rPr lang="en-US" dirty="0" smtClean="0"/>
              <a:t> (You are only fit to stay in the farm)</a:t>
            </a:r>
          </a:p>
          <a:p>
            <a:pPr lvl="2"/>
            <a:r>
              <a:rPr lang="en-US" dirty="0" smtClean="0"/>
              <a:t>Farmers tell their children:  </a:t>
            </a:r>
            <a:r>
              <a:rPr lang="en-US" i="1" dirty="0" smtClean="0"/>
              <a:t> </a:t>
            </a:r>
          </a:p>
          <a:p>
            <a:pPr lvl="3"/>
            <a:r>
              <a:rPr lang="en-US" i="1" dirty="0" err="1" smtClean="0"/>
              <a:t>Huwag</a:t>
            </a:r>
            <a:r>
              <a:rPr lang="en-US" i="1" dirty="0" smtClean="0"/>
              <a:t> </a:t>
            </a:r>
            <a:r>
              <a:rPr lang="en-US" i="1" dirty="0" err="1" smtClean="0"/>
              <a:t>kang</a:t>
            </a:r>
            <a:r>
              <a:rPr lang="en-US" i="1" dirty="0" smtClean="0"/>
              <a:t> </a:t>
            </a:r>
            <a:r>
              <a:rPr lang="en-US" i="1" dirty="0" err="1" smtClean="0"/>
              <a:t>tumulad</a:t>
            </a:r>
            <a:r>
              <a:rPr lang="en-US" i="1" dirty="0" smtClean="0"/>
              <a:t> </a:t>
            </a:r>
            <a:r>
              <a:rPr lang="en-US" i="1" dirty="0" err="1" smtClean="0"/>
              <a:t>sa</a:t>
            </a:r>
            <a:r>
              <a:rPr lang="en-US" i="1" dirty="0" smtClean="0"/>
              <a:t> akin </a:t>
            </a:r>
            <a:r>
              <a:rPr lang="en-US" i="1" dirty="0" err="1" smtClean="0"/>
              <a:t>na</a:t>
            </a:r>
            <a:r>
              <a:rPr lang="en-US" i="1" dirty="0" smtClean="0"/>
              <a:t> </a:t>
            </a:r>
            <a:r>
              <a:rPr lang="en-US" i="1" dirty="0" err="1" smtClean="0"/>
              <a:t>isang</a:t>
            </a:r>
            <a:r>
              <a:rPr lang="en-US" i="1" dirty="0" smtClean="0"/>
              <a:t> </a:t>
            </a:r>
            <a:r>
              <a:rPr lang="en-US" i="1" dirty="0" err="1" smtClean="0"/>
              <a:t>magsasaka</a:t>
            </a:r>
            <a:r>
              <a:rPr lang="en-US" i="1" dirty="0" smtClean="0"/>
              <a:t> </a:t>
            </a:r>
            <a:r>
              <a:rPr lang="en-US" i="1" dirty="0" err="1" smtClean="0"/>
              <a:t>lang</a:t>
            </a:r>
            <a:r>
              <a:rPr lang="en-US" i="1" dirty="0" smtClean="0"/>
              <a:t>                   </a:t>
            </a:r>
          </a:p>
          <a:p>
            <a:pPr lvl="3"/>
            <a:r>
              <a:rPr lang="en-US" i="1" dirty="0" smtClean="0"/>
              <a:t>  </a:t>
            </a:r>
            <a:r>
              <a:rPr lang="en-US" dirty="0" smtClean="0"/>
              <a:t>(Do not be like me, just a lowly farmer)</a:t>
            </a:r>
          </a:p>
          <a:p>
            <a:pPr lvl="3"/>
            <a:endParaRPr lang="en-US" dirty="0" smtClean="0"/>
          </a:p>
          <a:p>
            <a:pPr lvl="0"/>
            <a:endParaRPr lang="en-US" dirty="0" smtClean="0"/>
          </a:p>
          <a:p>
            <a:pPr lvl="0"/>
            <a:r>
              <a:rPr lang="en-US" i="1" u="sng" dirty="0" smtClean="0"/>
              <a:t>Rural life is boring, no entertainment</a:t>
            </a:r>
            <a:r>
              <a:rPr lang="en-US" i="1" u="sng" baseline="0" dirty="0" smtClean="0"/>
              <a:t> </a:t>
            </a:r>
            <a:r>
              <a:rPr lang="en-US" baseline="0" dirty="0" smtClean="0"/>
              <a:t>: </a:t>
            </a:r>
          </a:p>
          <a:p>
            <a:pPr lvl="0"/>
            <a:r>
              <a:rPr lang="en-PH" dirty="0" smtClean="0"/>
              <a:t>In Cambodia, youth want to adopt “modern lifestyle”</a:t>
            </a:r>
            <a:endParaRPr lang="en-US" dirty="0" smtClean="0"/>
          </a:p>
          <a:p>
            <a:pPr lvl="1"/>
            <a:r>
              <a:rPr lang="en-US" dirty="0" smtClean="0"/>
              <a:t>Lack of socio-cultural activities esp. for youth /  no rural youth orgs</a:t>
            </a:r>
          </a:p>
          <a:p>
            <a:pPr lvl="0"/>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i="1" u="sng" dirty="0" smtClean="0"/>
              <a:t>Exclusion in agricultural policy formation and decision- making processes: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u="none" dirty="0" smtClean="0"/>
              <a:t>Thus</a:t>
            </a:r>
            <a:r>
              <a:rPr lang="en-US" i="0" u="none" baseline="0" dirty="0" smtClean="0"/>
              <a:t> their issues and concerns are not usually taken into consideration or are not prioritized</a:t>
            </a:r>
            <a:endParaRPr lang="en-US" i="0" u="none"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u="sng"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i="1" u="sng" dirty="0" smtClean="0"/>
              <a:t>Lack of rural youth organizations</a:t>
            </a:r>
            <a:r>
              <a:rPr lang="en-US" i="1" u="sng" baseline="0" dirty="0" smtClean="0"/>
              <a:t> focusing on agriculture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u="none" baseline="0" dirty="0" smtClean="0"/>
              <a:t>Thus there are no solidarity groups for exchange of information, ideas and supporting each others’ endeavors. </a:t>
            </a:r>
            <a:endParaRPr lang="en-US" i="0" u="none" dirty="0" smtClean="0"/>
          </a:p>
          <a:p>
            <a:pPr lvl="0"/>
            <a:endParaRPr lang="en-US" u="sng" baseline="0" dirty="0" smtClean="0"/>
          </a:p>
          <a:p>
            <a:pPr lvl="0"/>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14</a:t>
            </a:fld>
            <a:endParaRPr lang="en-US"/>
          </a:p>
        </p:txBody>
      </p:sp>
    </p:spTree>
    <p:extLst>
      <p:ext uri="{BB962C8B-B14F-4D97-AF65-F5344CB8AC3E}">
        <p14:creationId xmlns:p14="http://schemas.microsoft.com/office/powerpoint/2010/main" val="32827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LOW REGARD FOR FARMING</a:t>
            </a:r>
          </a:p>
          <a:p>
            <a:r>
              <a:rPr lang="en-US" sz="1200" kern="1200" dirty="0" smtClean="0">
                <a:solidFill>
                  <a:schemeClr val="tx1"/>
                </a:solidFill>
                <a:latin typeface="+mn-lt"/>
                <a:ea typeface="+mn-ea"/>
                <a:cs typeface="+mn-cs"/>
              </a:rPr>
              <a:t>Philippines: good only for school drop-outs</a:t>
            </a:r>
          </a:p>
          <a:p>
            <a:r>
              <a:rPr lang="en-US" sz="1200" kern="1200" dirty="0" smtClean="0">
                <a:solidFill>
                  <a:schemeClr val="tx1"/>
                </a:solidFill>
                <a:latin typeface="+mn-lt"/>
                <a:ea typeface="+mn-ea"/>
                <a:cs typeface="+mn-cs"/>
              </a:rPr>
              <a:t>Bangladesh:  no dignity on the farming profession</a:t>
            </a:r>
          </a:p>
          <a:p>
            <a:r>
              <a:rPr lang="en-US" sz="1200" kern="1200" dirty="0" smtClean="0">
                <a:solidFill>
                  <a:schemeClr val="tx1"/>
                </a:solidFill>
                <a:latin typeface="+mn-lt"/>
                <a:ea typeface="+mn-ea"/>
                <a:cs typeface="+mn-cs"/>
              </a:rPr>
              <a:t>Nepal:  not seen culturally as a respectable profession</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DISCRIMINATION, LOW SELF-ESTEEM</a:t>
            </a:r>
          </a:p>
          <a:p>
            <a:r>
              <a:rPr lang="en-US" sz="1200" kern="1200" dirty="0" smtClean="0">
                <a:solidFill>
                  <a:schemeClr val="tx1"/>
                </a:solidFill>
                <a:latin typeface="+mn-lt"/>
                <a:ea typeface="+mn-ea"/>
                <a:cs typeface="+mn-cs"/>
              </a:rPr>
              <a:t>Lack of role models to motivate young farmers</a:t>
            </a:r>
          </a:p>
          <a:p>
            <a:r>
              <a:rPr lang="en-US" sz="1200" kern="1200" dirty="0" smtClean="0">
                <a:solidFill>
                  <a:schemeClr val="tx1"/>
                </a:solidFill>
                <a:latin typeface="+mn-lt"/>
                <a:ea typeface="+mn-ea"/>
                <a:cs typeface="+mn-cs"/>
              </a:rPr>
              <a:t>Self-development, opportunities</a:t>
            </a:r>
          </a:p>
          <a:p>
            <a:r>
              <a:rPr lang="en-US" sz="1200" kern="1200" dirty="0" smtClean="0">
                <a:solidFill>
                  <a:schemeClr val="tx1"/>
                </a:solidFill>
                <a:latin typeface="+mn-lt"/>
                <a:ea typeface="+mn-ea"/>
                <a:cs typeface="+mn-cs"/>
              </a:rPr>
              <a:t>opportunities for self-realization</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LACK OF SOCIO-CULTURAL ACTIVITIES OR YOUTH ORGANIZATIONS</a:t>
            </a:r>
          </a:p>
          <a:p>
            <a:r>
              <a:rPr lang="en-US" sz="1200" kern="1200" dirty="0" smtClean="0">
                <a:solidFill>
                  <a:schemeClr val="tx1"/>
                </a:solidFill>
                <a:latin typeface="+mn-lt"/>
                <a:ea typeface="+mn-ea"/>
                <a:cs typeface="+mn-cs"/>
              </a:rPr>
              <a:t>lack of rural youth organizations </a:t>
            </a:r>
          </a:p>
          <a:p>
            <a:r>
              <a:rPr lang="en-US" sz="1200" kern="1200" dirty="0" smtClean="0">
                <a:solidFill>
                  <a:schemeClr val="tx1"/>
                </a:solidFill>
                <a:latin typeface="+mn-lt"/>
                <a:ea typeface="+mn-ea"/>
                <a:cs typeface="+mn-cs"/>
              </a:rPr>
              <a:t>There are no solidarity groups or venue for exchange of information, ideas and supporting each other’s endeavors. </a:t>
            </a:r>
          </a:p>
          <a:p>
            <a:r>
              <a:rPr lang="en-US" sz="1200" kern="1200" dirty="0" smtClean="0">
                <a:solidFill>
                  <a:schemeClr val="tx1"/>
                </a:solidFill>
                <a:latin typeface="+mn-lt"/>
                <a:ea typeface="+mn-ea"/>
                <a:cs typeface="+mn-cs"/>
              </a:rPr>
              <a:t>Lack of funds for community social activities (such as socio-cultural activities of youth union at grassroots level).</a:t>
            </a:r>
          </a:p>
          <a:p>
            <a:r>
              <a:rPr lang="en-US" sz="1200" kern="1200" dirty="0" smtClean="0">
                <a:solidFill>
                  <a:schemeClr val="tx1"/>
                </a:solidFill>
                <a:latin typeface="+mn-lt"/>
                <a:ea typeface="+mn-ea"/>
                <a:cs typeface="+mn-cs"/>
              </a:rPr>
              <a:t>Lack of socio-cultural events to promote agriculture </a:t>
            </a:r>
          </a:p>
          <a:p>
            <a:r>
              <a:rPr lang="en-US" sz="1200" kern="1200" dirty="0" smtClean="0">
                <a:solidFill>
                  <a:schemeClr val="tx1"/>
                </a:solidFill>
                <a:latin typeface="+mn-lt"/>
                <a:ea typeface="+mn-ea"/>
                <a:cs typeface="+mn-cs"/>
              </a:rPr>
              <a:t>No socio-cultural events between youth in rural areas </a:t>
            </a:r>
          </a:p>
          <a:p>
            <a:r>
              <a:rPr lang="en-US" sz="1200" kern="1200" dirty="0" smtClean="0">
                <a:solidFill>
                  <a:schemeClr val="tx1"/>
                </a:solidFill>
                <a:latin typeface="+mn-lt"/>
                <a:ea typeface="+mn-ea"/>
                <a:cs typeface="+mn-cs"/>
              </a:rPr>
              <a:t>low social-cultural life potential in rural area, lack of conditions for youth recreation </a:t>
            </a:r>
          </a:p>
          <a:p>
            <a:r>
              <a:rPr lang="en-US" sz="1200" kern="1200" dirty="0" smtClean="0">
                <a:solidFill>
                  <a:schemeClr val="tx1"/>
                </a:solidFill>
                <a:latin typeface="+mn-lt"/>
                <a:ea typeface="+mn-ea"/>
                <a:cs typeface="+mn-cs"/>
              </a:rPr>
              <a:t>Boredom</a:t>
            </a:r>
          </a:p>
          <a:p>
            <a:r>
              <a:rPr lang="en-US" sz="1200" kern="1200" dirty="0" smtClean="0">
                <a:solidFill>
                  <a:schemeClr val="tx1"/>
                </a:solidFill>
                <a:latin typeface="+mn-lt"/>
                <a:ea typeface="+mn-ea"/>
                <a:cs typeface="+mn-cs"/>
              </a:rPr>
              <a:t>Vietnam: Setting up and developing clubs on outstanding youth on economic development at commune level</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Perception: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 MONEY IN FARMING</a:t>
            </a:r>
          </a:p>
          <a:p>
            <a:r>
              <a:rPr lang="en-US" sz="1200" kern="1200" dirty="0" smtClean="0">
                <a:solidFill>
                  <a:schemeClr val="tx1"/>
                </a:solidFill>
                <a:latin typeface="+mn-lt"/>
                <a:ea typeface="+mn-ea"/>
                <a:cs typeface="+mn-cs"/>
              </a:rPr>
              <a:t>Rural youth do not see farming as a way out of poverty</a:t>
            </a:r>
          </a:p>
          <a:p>
            <a:r>
              <a:rPr lang="en-US" sz="1200" kern="1200" dirty="0" smtClean="0">
                <a:solidFill>
                  <a:schemeClr val="tx1"/>
                </a:solidFill>
                <a:latin typeface="+mn-lt"/>
                <a:ea typeface="+mn-ea"/>
                <a:cs typeface="+mn-cs"/>
              </a:rPr>
              <a:t>Their parents were poor farmers, they will remain poor farmers. </a:t>
            </a:r>
          </a:p>
          <a:p>
            <a:r>
              <a:rPr lang="en-US" sz="1200" b="0" kern="1200" dirty="0" smtClean="0">
                <a:solidFill>
                  <a:schemeClr val="tx1"/>
                </a:solidFill>
                <a:latin typeface="+mn-lt"/>
                <a:ea typeface="+mn-ea"/>
                <a:cs typeface="+mn-cs"/>
              </a:rPr>
              <a:t>No income from farming</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Indebtedness to middlemen/traders</a:t>
            </a:r>
          </a:p>
          <a:p>
            <a:r>
              <a:rPr lang="en-US" sz="1200" kern="1200" dirty="0" smtClean="0">
                <a:solidFill>
                  <a:schemeClr val="tx1"/>
                </a:solidFill>
                <a:latin typeface="+mn-lt"/>
                <a:ea typeface="+mn-ea"/>
                <a:cs typeface="+mn-cs"/>
              </a:rPr>
              <a:t>Farming is not a profitable profession</a:t>
            </a:r>
          </a:p>
          <a:p>
            <a:r>
              <a:rPr lang="en-US" sz="1200" kern="1200" dirty="0" smtClean="0">
                <a:solidFill>
                  <a:schemeClr val="tx1"/>
                </a:solidFill>
                <a:latin typeface="+mn-lt"/>
                <a:ea typeface="+mn-ea"/>
                <a:cs typeface="+mn-cs"/>
              </a:rPr>
              <a:t>Subsistence-oriented farming discourage the youth to go into agriculture</a:t>
            </a:r>
          </a:p>
          <a:p>
            <a:r>
              <a:rPr lang="en-US" sz="1200" kern="1200" dirty="0" smtClean="0">
                <a:solidFill>
                  <a:schemeClr val="tx1"/>
                </a:solidFill>
                <a:latin typeface="+mn-lt"/>
                <a:ea typeface="+mn-ea"/>
                <a:cs typeface="+mn-cs"/>
              </a:rPr>
              <a:t>Persistent perception of agriculture is an outdated field with minimal financial returns</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AGRICULTURE IS HARD, BACK-BREAKING WORK</a:t>
            </a:r>
          </a:p>
          <a:p>
            <a:r>
              <a:rPr lang="en-US" sz="1200" kern="1200" dirty="0" smtClean="0">
                <a:solidFill>
                  <a:schemeClr val="tx1"/>
                </a:solidFill>
                <a:latin typeface="+mn-lt"/>
                <a:ea typeface="+mn-ea"/>
                <a:cs typeface="+mn-cs"/>
              </a:rPr>
              <a:t>Farm mechanization may be both a boon (make faming less laborious) and bane (will displace agricultural labor)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Mechanizing farm work is deemed to greatly reduce drudgery and make farming more attractive to the youth. The mechanization level of (rice and corn) farms in the Philippines, India and Pakistan is 2.31 horsepower per hectare (hp/ha), way behind the level of Japan (7 hp/ha), South Korea (4.11 hp/ha) and China (4.10 hp/ha).</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Conrad M. </a:t>
            </a:r>
            <a:r>
              <a:rPr lang="en-US" sz="1200" kern="1200" dirty="0" err="1" smtClean="0">
                <a:solidFill>
                  <a:schemeClr val="tx1"/>
                </a:solidFill>
                <a:latin typeface="+mn-lt"/>
                <a:ea typeface="+mn-ea"/>
                <a:cs typeface="+mn-cs"/>
              </a:rPr>
              <a:t>Cariño</a:t>
            </a:r>
            <a:r>
              <a:rPr lang="en-US" sz="1200" b="1" kern="1200" dirty="0" smtClean="0">
                <a:solidFill>
                  <a:schemeClr val="tx1"/>
                </a:solidFill>
                <a:latin typeface="+mn-lt"/>
                <a:ea typeface="+mn-ea"/>
                <a:cs typeface="+mn-cs"/>
              </a:rPr>
              <a:t>, </a:t>
            </a:r>
            <a:r>
              <a:rPr lang="en-US" sz="1200" i="1" u="sng" kern="1200" dirty="0" smtClean="0">
                <a:solidFill>
                  <a:schemeClr val="tx1"/>
                </a:solidFill>
                <a:latin typeface="+mn-lt"/>
                <a:ea typeface="+mn-ea"/>
                <a:cs typeface="+mn-cs"/>
                <a:hlinkClick r:id="rId3"/>
              </a:rPr>
              <a:t>The potential of mechanization in agriculture</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Manila Times, June 22, 2013</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FARMING IS RISKY BUSINESS</a:t>
            </a:r>
          </a:p>
          <a:p>
            <a:r>
              <a:rPr lang="en-US" sz="1200" b="0" kern="1200" dirty="0" smtClean="0">
                <a:solidFill>
                  <a:schemeClr val="tx1"/>
                </a:solidFill>
                <a:latin typeface="+mn-lt"/>
                <a:ea typeface="+mn-ea"/>
                <a:cs typeface="+mn-cs"/>
              </a:rPr>
              <a:t>Engaging in agriculture is fraught with high risks and low returns.  Traders control the price of agricultural products who take advantage of farmers’ vulnerabilities. </a:t>
            </a:r>
            <a:r>
              <a:rPr lang="en-US" sz="1200" kern="1200" dirty="0" smtClean="0">
                <a:solidFill>
                  <a:schemeClr val="tx1"/>
                </a:solidFill>
                <a:latin typeface="+mn-lt"/>
                <a:ea typeface="+mn-ea"/>
                <a:cs typeface="+mn-cs"/>
              </a:rPr>
              <a:t>Changing climate patterns has also increased unpredictability for farmers.</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Major typhoons can wipe out earnings, and social protection and crop insurance is sorely lacking.</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7FFA069-9DBC-4390-9C22-EFA301E93497}" type="slidenum">
              <a:rPr lang="en-US" smtClean="0"/>
              <a:pPr/>
              <a:t>2</a:t>
            </a:fld>
            <a:endParaRPr lang="en-US"/>
          </a:p>
        </p:txBody>
      </p:sp>
    </p:spTree>
    <p:extLst>
      <p:ext uri="{BB962C8B-B14F-4D97-AF65-F5344CB8AC3E}">
        <p14:creationId xmlns:p14="http://schemas.microsoft.com/office/powerpoint/2010/main" val="3333333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there are still some</a:t>
            </a:r>
            <a:r>
              <a:rPr lang="en-US" baseline="0" dirty="0" smtClean="0"/>
              <a:t> youth who have decided, or mainly compelled or forced to farm. </a:t>
            </a:r>
          </a:p>
          <a:p>
            <a:endParaRPr lang="en-US" baseline="0" dirty="0" smtClean="0"/>
          </a:p>
          <a:p>
            <a:r>
              <a:rPr lang="en-US" i="1" u="sng" baseline="0" dirty="0" smtClean="0"/>
              <a:t>Access to land </a:t>
            </a:r>
          </a:p>
          <a:p>
            <a:pPr marL="0" marR="0" lvl="1" indent="0" algn="l" defTabSz="457200" rtl="0" eaLnBrk="1" fontAlgn="auto" latinLnBrk="0" hangingPunct="1">
              <a:lnSpc>
                <a:spcPct val="100000"/>
              </a:lnSpc>
              <a:spcBef>
                <a:spcPts val="0"/>
              </a:spcBef>
              <a:spcAft>
                <a:spcPts val="0"/>
              </a:spcAft>
              <a:buClrTx/>
              <a:buSzTx/>
              <a:buFontTx/>
              <a:buNone/>
              <a:tabLst/>
              <a:defRPr/>
            </a:pPr>
            <a:r>
              <a:rPr lang="en-PH" dirty="0" smtClean="0"/>
              <a:t>Many young farmers do not own land that they can cultivate.  Under some land laws (e.g. Philippines), young people can apply as beneficiaries but they must first be considered as an independent household unit and not dependents of their parents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PH" i="1" u="sng" dirty="0" smtClean="0"/>
              <a:t>Access to credit: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in Vietnam, </a:t>
            </a:r>
            <a:r>
              <a:rPr lang="en-PH" dirty="0" smtClean="0"/>
              <a:t>youth lacks capital and credit loans because young people are not the heads of their families hence hard for them to access loans and they do not have collateral needed by banks and financial organizations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PH" i="1" u="sng" dirty="0" smtClean="0"/>
              <a:t>Legacy of Chemical Farming :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PH" i="1" u="sng"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PH" i="0" u="none" dirty="0" smtClean="0"/>
              <a:t>Many</a:t>
            </a:r>
            <a:r>
              <a:rPr lang="en-PH" i="0" u="none" baseline="0" dirty="0" smtClean="0"/>
              <a:t> young people know the harm of chemical farming, especially those who have been trained on sustainable agriculture,  but they </a:t>
            </a:r>
            <a:r>
              <a:rPr lang="en-US" i="0" u="none" baseline="0" dirty="0" smtClean="0"/>
              <a:t>w</a:t>
            </a:r>
            <a:r>
              <a:rPr lang="en-US" dirty="0" smtClean="0"/>
              <a:t>orry about expected low yields during initial stages of “conversion” or shift to organic/sustainable agriculture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i="1" u="sng" dirty="0" smtClean="0"/>
              <a:t>Lack of support services </a:t>
            </a:r>
            <a:r>
              <a:rPr lang="en-US" i="1" u="sng" dirty="0" err="1" smtClean="0"/>
              <a:t>targetting</a:t>
            </a:r>
            <a:r>
              <a:rPr lang="en-US" i="1" u="sng" baseline="0" dirty="0" smtClean="0"/>
              <a:t> young farmers: </a:t>
            </a:r>
            <a:endParaRPr lang="en-US" i="1" u="sng"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i="0" u="none" dirty="0" smtClean="0"/>
              <a:t>What support services are lacking or</a:t>
            </a:r>
            <a:r>
              <a:rPr lang="en-US" i="0" u="none" baseline="0" dirty="0" smtClean="0"/>
              <a:t> inadequate : </a:t>
            </a:r>
            <a:br>
              <a:rPr lang="en-US" i="0" u="none" baseline="0" dirty="0" smtClean="0"/>
            </a:br>
            <a:r>
              <a:rPr lang="en-US" i="0" u="none" baseline="0" dirty="0" smtClean="0"/>
              <a:t>---</a:t>
            </a:r>
            <a:r>
              <a:rPr lang="en-US" i="0" u="none" dirty="0" smtClean="0"/>
              <a:t>Lack of exposure,</a:t>
            </a:r>
            <a:r>
              <a:rPr lang="en-US" i="0" u="none" baseline="0" dirty="0" smtClean="0"/>
              <a:t> knowledge and technical know-how</a:t>
            </a:r>
            <a:r>
              <a:rPr lang="en-US" i="1" u="sng" baseline="0" dirty="0" smtClean="0"/>
              <a:t> </a:t>
            </a:r>
            <a:r>
              <a:rPr lang="en-US" baseline="0" dirty="0" smtClean="0"/>
              <a:t>: As this is inadequate or if offered, does not prioritize the young farmers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lack of support in terms of </a:t>
            </a:r>
            <a:r>
              <a:rPr lang="id-ID" dirty="0" smtClean="0"/>
              <a:t>inputs</a:t>
            </a:r>
            <a:r>
              <a:rPr lang="en-US" dirty="0" smtClean="0"/>
              <a:t>, </a:t>
            </a:r>
            <a:r>
              <a:rPr lang="id-ID" dirty="0" smtClean="0"/>
              <a:t>fertilizers, local seeds, access to capital</a:t>
            </a:r>
            <a:r>
              <a:rPr lang="en-US" dirty="0" smtClean="0"/>
              <a:t>, lack of </a:t>
            </a:r>
            <a:r>
              <a:rPr lang="id-ID" dirty="0" smtClean="0"/>
              <a:t>information o</a:t>
            </a:r>
            <a:r>
              <a:rPr lang="en-US" dirty="0" smtClean="0"/>
              <a:t>n</a:t>
            </a:r>
            <a:r>
              <a:rPr lang="id-ID" dirty="0" smtClean="0"/>
              <a:t> price/market, access to market</a:t>
            </a:r>
          </a:p>
          <a:p>
            <a:pPr marL="0" marR="0" lvl="1" indent="0" algn="l" defTabSz="457200" rtl="0" eaLnBrk="1" fontAlgn="auto" latinLnBrk="0" hangingPunct="1">
              <a:lnSpc>
                <a:spcPct val="100000"/>
              </a:lnSpc>
              <a:spcBef>
                <a:spcPts val="0"/>
              </a:spcBef>
              <a:spcAft>
                <a:spcPts val="0"/>
              </a:spcAft>
              <a:buClrTx/>
              <a:buSzTx/>
              <a:buFontTx/>
              <a:buNone/>
              <a:tabLst/>
              <a:defRPr/>
            </a:pPr>
            <a:endParaRPr lang="id-ID"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id-ID"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id-ID" i="1" u="sng" dirty="0" smtClean="0"/>
              <a:t>Large Farm Mechanization</a:t>
            </a:r>
            <a:r>
              <a:rPr lang="id-ID" i="1" u="sng" baseline="0" dirty="0" smtClean="0"/>
              <a:t> that Displaces Agri Labor </a:t>
            </a:r>
            <a:endParaRPr lang="id-ID" i="1" u="sng"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PH" dirty="0" smtClean="0"/>
              <a:t>Although machines make farming less laborious to attract more young people, young farmers worry that inappropriate machines will result in loss of jobs, as in case of huge tractors that can displace the labor of many farmworkers.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id-ID"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Lack of programs especially for young farmers : </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kern="1200" dirty="0" smtClean="0">
                <a:solidFill>
                  <a:schemeClr val="tx1"/>
                </a:solidFill>
                <a:latin typeface="+mn-lt"/>
                <a:ea typeface="+mn-ea"/>
                <a:cs typeface="+mn-cs"/>
              </a:rPr>
              <a:t>ACCESS TO LAND</a:t>
            </a:r>
            <a:endParaRPr lang="en-US" sz="1600" kern="1200" dirty="0" smtClean="0">
              <a:solidFill>
                <a:schemeClr val="tx1"/>
              </a:solidFill>
              <a:latin typeface="+mn-lt"/>
              <a:ea typeface="+mn-ea"/>
              <a:cs typeface="+mn-cs"/>
            </a:endParaRPr>
          </a:p>
          <a:p>
            <a:pPr lvl="0"/>
            <a:r>
              <a:rPr lang="en-PH" sz="1200" kern="1200" dirty="0" smtClean="0">
                <a:solidFill>
                  <a:schemeClr val="tx1"/>
                </a:solidFill>
                <a:latin typeface="+mn-lt"/>
                <a:ea typeface="+mn-ea"/>
                <a:cs typeface="+mn-cs"/>
              </a:rPr>
              <a:t>Many young farmers do not own land that they cultivate.  </a:t>
            </a:r>
            <a:endParaRPr lang="en-US" sz="1600" kern="1200" dirty="0" smtClean="0">
              <a:solidFill>
                <a:schemeClr val="tx1"/>
              </a:solidFill>
              <a:latin typeface="+mn-lt"/>
              <a:ea typeface="+mn-ea"/>
              <a:cs typeface="+mn-cs"/>
            </a:endParaRPr>
          </a:p>
          <a:p>
            <a:pPr lvl="0"/>
            <a:r>
              <a:rPr lang="en-PH" sz="1200" i="1" kern="1200" dirty="0" smtClean="0">
                <a:solidFill>
                  <a:schemeClr val="tx1"/>
                </a:solidFill>
                <a:latin typeface="+mn-lt"/>
                <a:ea typeface="+mn-ea"/>
                <a:cs typeface="+mn-cs"/>
              </a:rPr>
              <a:t>Philippines:</a:t>
            </a:r>
            <a:r>
              <a:rPr lang="en-PH"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1"/>
            <a:r>
              <a:rPr lang="en-PH" sz="1200" kern="1200" dirty="0" smtClean="0">
                <a:solidFill>
                  <a:schemeClr val="tx1"/>
                </a:solidFill>
                <a:latin typeface="+mn-lt"/>
                <a:ea typeface="+mn-ea"/>
                <a:cs typeface="+mn-cs"/>
              </a:rPr>
              <a:t>Young farmers have to wait for their parents’ demise before they can inherit and manage their parents’ land.  </a:t>
            </a:r>
            <a:endParaRPr lang="en-US" sz="1600" kern="1200" dirty="0" smtClean="0">
              <a:solidFill>
                <a:schemeClr val="tx1"/>
              </a:solidFill>
              <a:latin typeface="+mn-lt"/>
              <a:ea typeface="+mn-ea"/>
              <a:cs typeface="+mn-cs"/>
            </a:endParaRPr>
          </a:p>
          <a:p>
            <a:pPr lvl="1"/>
            <a:r>
              <a:rPr lang="en-PH" sz="1200" kern="1200" dirty="0" smtClean="0">
                <a:solidFill>
                  <a:schemeClr val="tx1"/>
                </a:solidFill>
                <a:latin typeface="+mn-lt"/>
                <a:ea typeface="+mn-ea"/>
                <a:cs typeface="+mn-cs"/>
              </a:rPr>
              <a:t>Young people can apply as agrarian reform beneficiaries only if they are considered as an independent household unit and not dependents of their parents.  </a:t>
            </a:r>
            <a:endParaRPr lang="en-US" sz="1600" kern="1200" dirty="0" smtClean="0">
              <a:solidFill>
                <a:schemeClr val="tx1"/>
              </a:solidFill>
              <a:latin typeface="+mn-lt"/>
              <a:ea typeface="+mn-ea"/>
              <a:cs typeface="+mn-cs"/>
            </a:endParaRPr>
          </a:p>
          <a:p>
            <a:pPr lvl="0"/>
            <a:r>
              <a:rPr lang="en-PH" sz="1200" i="1" kern="1200" dirty="0" smtClean="0">
                <a:solidFill>
                  <a:schemeClr val="tx1"/>
                </a:solidFill>
                <a:latin typeface="+mn-lt"/>
                <a:ea typeface="+mn-ea"/>
                <a:cs typeface="+mn-cs"/>
              </a:rPr>
              <a:t>Cambodia:</a:t>
            </a:r>
            <a:r>
              <a:rPr lang="en-PH"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Knowledge on land titling is limited</a:t>
            </a:r>
            <a:endParaRPr lang="en-US" sz="16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kern="1200" dirty="0" smtClean="0">
                <a:solidFill>
                  <a:schemeClr val="tx1"/>
                </a:solidFill>
                <a:latin typeface="+mn-lt"/>
                <a:ea typeface="+mn-ea"/>
                <a:cs typeface="+mn-cs"/>
              </a:rPr>
              <a:t>LIMITED AGRICULTURAL LAND</a:t>
            </a:r>
            <a:br>
              <a:rPr lang="en-PH"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conversion to non-agricultural uses (e.g. residential, industrial)</a:t>
            </a:r>
          </a:p>
          <a:p>
            <a:r>
              <a:rPr lang="en-US" sz="1200" kern="1200" dirty="0" smtClean="0">
                <a:solidFill>
                  <a:schemeClr val="tx1"/>
                </a:solidFill>
                <a:latin typeface="+mn-lt"/>
                <a:ea typeface="+mn-ea"/>
                <a:cs typeface="+mn-cs"/>
              </a:rPr>
              <a:t>Most of the lands are in the hands of medium and big farmers who are mainly absentee farmers.</a:t>
            </a:r>
          </a:p>
          <a:p>
            <a:r>
              <a:rPr lang="en-US" sz="1200" kern="1200" dirty="0" err="1" smtClean="0">
                <a:solidFill>
                  <a:schemeClr val="tx1"/>
                </a:solidFill>
                <a:latin typeface="+mn-lt"/>
                <a:ea typeface="+mn-ea"/>
                <a:cs typeface="+mn-cs"/>
              </a:rPr>
              <a:t>Landgrabbing</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kern="1200" dirty="0" smtClean="0">
                <a:solidFill>
                  <a:schemeClr val="tx1"/>
                </a:solidFill>
                <a:latin typeface="+mn-lt"/>
                <a:ea typeface="+mn-ea"/>
                <a:cs typeface="+mn-cs"/>
              </a:rPr>
              <a:t>ACCESS TO CREDIT</a:t>
            </a:r>
            <a:endParaRPr lang="en-US"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Young farmers lack access to capital and credit as they are not the heads of their families nor do they have the collateral needed by banks and financial institutions.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Modern agriculture needs huge investment and young farmers do not have capital</a:t>
            </a:r>
          </a:p>
          <a:p>
            <a:r>
              <a:rPr lang="en-US" sz="1200" kern="1200" dirty="0" smtClean="0">
                <a:solidFill>
                  <a:schemeClr val="tx1"/>
                </a:solidFill>
                <a:latin typeface="+mn-lt"/>
                <a:ea typeface="+mn-ea"/>
                <a:cs typeface="+mn-cs"/>
              </a:rPr>
              <a:t>Lack of initial capital for young farmers </a:t>
            </a:r>
          </a:p>
          <a:p>
            <a:r>
              <a:rPr lang="en-US" sz="1200" kern="1200" dirty="0" err="1" smtClean="0">
                <a:solidFill>
                  <a:schemeClr val="tx1"/>
                </a:solidFill>
                <a:latin typeface="+mn-lt"/>
                <a:ea typeface="+mn-ea"/>
                <a:cs typeface="+mn-cs"/>
              </a:rPr>
              <a:t>Kyrgystan</a:t>
            </a:r>
            <a:r>
              <a:rPr lang="en-US" sz="1200" kern="1200" dirty="0" smtClean="0">
                <a:solidFill>
                  <a:schemeClr val="tx1"/>
                </a:solidFill>
                <a:latin typeface="+mn-lt"/>
                <a:ea typeface="+mn-ea"/>
                <a:cs typeface="+mn-cs"/>
              </a:rPr>
              <a:t>: High interest rates of 30% per annum or lack of preferential access to credit</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Contrary to widely-held perception about the rural youth, award-winning research of </a:t>
            </a:r>
            <a:r>
              <a:rPr lang="en-US" sz="1200" dirty="0" err="1" smtClean="0"/>
              <a:t>PhilRice</a:t>
            </a:r>
            <a:r>
              <a:rPr lang="en-US" sz="1200" dirty="0" smtClean="0"/>
              <a:t> in 2012 found that farmers’ children express the desire to stay connected to agriculture </a:t>
            </a:r>
            <a:r>
              <a:rPr lang="en-PH" sz="1200" dirty="0" smtClean="0"/>
              <a:t>if only these options were available: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 A</a:t>
            </a:r>
            <a:r>
              <a:rPr lang="en-PH" sz="2400" dirty="0" smtClean="0"/>
              <a:t>gri will provide decent livelihoods that support their family </a:t>
            </a:r>
          </a:p>
          <a:p>
            <a:pPr marL="0" marR="0" lvl="1" indent="0" algn="l" defTabSz="457200" rtl="0" eaLnBrk="1" fontAlgn="auto" latinLnBrk="0" hangingPunct="1">
              <a:lnSpc>
                <a:spcPct val="100000"/>
              </a:lnSpc>
              <a:spcBef>
                <a:spcPts val="0"/>
              </a:spcBef>
              <a:spcAft>
                <a:spcPts val="0"/>
              </a:spcAft>
              <a:buClrTx/>
              <a:buSzTx/>
              <a:buFontTx/>
              <a:buNone/>
              <a:tabLst/>
              <a:defRPr/>
            </a:pPr>
            <a:r>
              <a:rPr lang="en-PH" sz="2400" dirty="0" smtClean="0"/>
              <a:t>--Agri can be a wealth multiplier </a:t>
            </a:r>
          </a:p>
          <a:p>
            <a:pPr marL="0" marR="0" lvl="1" indent="0" algn="l" defTabSz="457200" rtl="0" eaLnBrk="1" fontAlgn="auto" latinLnBrk="0" hangingPunct="1">
              <a:lnSpc>
                <a:spcPct val="100000"/>
              </a:lnSpc>
              <a:spcBef>
                <a:spcPts val="0"/>
              </a:spcBef>
              <a:spcAft>
                <a:spcPts val="0"/>
              </a:spcAft>
              <a:buClrTx/>
              <a:buSzTx/>
              <a:buFontTx/>
              <a:buNone/>
              <a:tabLst/>
              <a:defRPr/>
            </a:pPr>
            <a:r>
              <a:rPr lang="en-PH" sz="2400" dirty="0" smtClean="0"/>
              <a:t>--</a:t>
            </a:r>
            <a:r>
              <a:rPr lang="en-PH" sz="2400" baseline="0" dirty="0" smtClean="0"/>
              <a:t> Young farmers will be seen as investors andwill be given support for capital investments in family farms </a:t>
            </a:r>
            <a:endParaRPr lang="en-PH" sz="2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PH" sz="1200"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 me share with you some initiatives of our young farmers members in AFA, from which we draw inspiration from. </a:t>
            </a:r>
          </a:p>
        </p:txBody>
      </p:sp>
      <p:sp>
        <p:nvSpPr>
          <p:cNvPr id="4" name="Slide Number Placeholder 3"/>
          <p:cNvSpPr>
            <a:spLocks noGrp="1"/>
          </p:cNvSpPr>
          <p:nvPr>
            <p:ph type="sldNum" sz="quarter" idx="10"/>
          </p:nvPr>
        </p:nvSpPr>
        <p:spPr/>
        <p:txBody>
          <a:bodyPr/>
          <a:lstStyle/>
          <a:p>
            <a:fld id="{FD108EBF-44A5-394E-84B9-01CB89D7904F}"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Vietnam Farmer’s Union has a youth committee  that is represented in leadership structure</a:t>
            </a:r>
          </a:p>
          <a:p>
            <a:r>
              <a:rPr lang="en-US" dirty="0" smtClean="0"/>
              <a:t>Government program : “green summer” where y</a:t>
            </a:r>
            <a:r>
              <a:rPr lang="en-PH" dirty="0" smtClean="0"/>
              <a:t>oung people are invited to go to rural areas to help poor farmers through labor and other activities</a:t>
            </a:r>
            <a:endParaRPr lang="en-US" dirty="0" smtClean="0"/>
          </a:p>
          <a:p>
            <a:r>
              <a:rPr lang="en-US" dirty="0" smtClean="0"/>
              <a:t>Training on: knowledge and appreciation of agri; new agri technologies, environment and food security issues  </a:t>
            </a:r>
          </a:p>
          <a:p>
            <a:r>
              <a:rPr lang="en-PH" dirty="0" smtClean="0"/>
              <a:t>Encourage young farmers to stay in their land instead of moving to cities to look for jobs</a:t>
            </a:r>
            <a:endParaRPr lang="en-US" dirty="0" smtClean="0"/>
          </a:p>
          <a:p>
            <a:r>
              <a:rPr lang="en-US" dirty="0" smtClean="0"/>
              <a:t>Provide avenues for self -reflection</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32</a:t>
            </a:fld>
            <a:endParaRPr lang="en-US"/>
          </a:p>
        </p:txBody>
      </p:sp>
    </p:spTree>
    <p:extLst>
      <p:ext uri="{BB962C8B-B14F-4D97-AF65-F5344CB8AC3E}">
        <p14:creationId xmlns:p14="http://schemas.microsoft.com/office/powerpoint/2010/main" val="2484697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Our Vietnam</a:t>
            </a:r>
            <a:r>
              <a:rPr lang="en-PH" baseline="0" dirty="0" smtClean="0"/>
              <a:t> member proposes policies to build a respectable picture of farmers by : </a:t>
            </a:r>
            <a:endParaRPr lang="en-PH" dirty="0" smtClean="0"/>
          </a:p>
          <a:p>
            <a:endParaRPr lang="en-PH" dirty="0" smtClean="0"/>
          </a:p>
          <a:p>
            <a:r>
              <a:rPr lang="en-PH" dirty="0" smtClean="0"/>
              <a:t>Raise more awareness in recognizing the role of farmers and agriculture</a:t>
            </a:r>
          </a:p>
          <a:p>
            <a:r>
              <a:rPr lang="en-PH" dirty="0" smtClean="0"/>
              <a:t>Develop and expand the models on production and business for rural youth</a:t>
            </a:r>
            <a:endParaRPr lang="en-PH" i="1" dirty="0" smtClean="0"/>
          </a:p>
          <a:p>
            <a:r>
              <a:rPr lang="en-PH" dirty="0" smtClean="0"/>
              <a:t>Develop clubs on youth extension, clubs on young creativeness, demonstration models on production</a:t>
            </a:r>
          </a:p>
          <a:p>
            <a:r>
              <a:rPr lang="en-PH" dirty="0" smtClean="0"/>
              <a:t>Organize exchange visits for rural youth to learn from good young farmers, participate in trade fairs, exhibition, competition on farming techniques for rural youth</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33</a:t>
            </a:fld>
            <a:endParaRPr lang="en-US"/>
          </a:p>
        </p:txBody>
      </p:sp>
    </p:spTree>
    <p:extLst>
      <p:ext uri="{BB962C8B-B14F-4D97-AF65-F5344CB8AC3E}">
        <p14:creationId xmlns:p14="http://schemas.microsoft.com/office/powerpoint/2010/main" val="1542458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Muhammad </a:t>
            </a:r>
            <a:r>
              <a:rPr lang="en-US" sz="1200" b="0" dirty="0" err="1" smtClean="0"/>
              <a:t>Rifai</a:t>
            </a:r>
            <a:r>
              <a:rPr lang="en-US" sz="1200" b="0" dirty="0" smtClean="0"/>
              <a:t> (31 yrs) is a young  farmer entrepreneur developing quality corn seeds  since 2009,  working </a:t>
            </a:r>
            <a:r>
              <a:rPr lang="id-ID" sz="1200" b="0" dirty="0" smtClean="0">
                <a:ea typeface="Calibri"/>
                <a:cs typeface="Calibri"/>
              </a:rPr>
              <a:t>with Indonesia Peasant Alliance (Aliansi Petani Indonesia</a:t>
            </a:r>
            <a:r>
              <a:rPr lang="en-US" sz="1200" b="0" dirty="0" smtClean="0">
                <a:ea typeface="Calibri"/>
                <a:cs typeface="Calibri"/>
              </a:rPr>
              <a:t> </a:t>
            </a:r>
            <a:r>
              <a:rPr lang="id-ID" sz="1200" b="0" dirty="0" smtClean="0">
                <a:ea typeface="Calibri"/>
                <a:cs typeface="Calibri"/>
              </a:rPr>
              <a:t>or API</a:t>
            </a:r>
            <a:r>
              <a:rPr lang="id-ID" sz="1200" b="1" dirty="0" smtClean="0">
                <a:ea typeface="Calibri"/>
                <a:cs typeface="Calibri"/>
              </a:rPr>
              <a:t>) . </a:t>
            </a:r>
            <a:r>
              <a:rPr lang="id-ID" sz="1200" b="0" dirty="0" smtClean="0">
                <a:ea typeface="Calibri"/>
                <a:cs typeface="Calibri"/>
              </a:rPr>
              <a:t>He developed quality</a:t>
            </a:r>
            <a:r>
              <a:rPr lang="id-ID" sz="1200" b="0" baseline="0" dirty="0" smtClean="0">
                <a:ea typeface="Calibri"/>
                <a:cs typeface="Calibri"/>
              </a:rPr>
              <a:t> local seeds from cross breeding in his hometown Brasilian, Mexican and Indonesian corn, seeds which were exchanged to him during an international conference he attended. </a:t>
            </a:r>
          </a:p>
          <a:p>
            <a:pPr marL="0" marR="0" indent="0" algn="l" defTabSz="457200" rtl="0" eaLnBrk="1" fontAlgn="auto" latinLnBrk="0" hangingPunct="1">
              <a:lnSpc>
                <a:spcPct val="100000"/>
              </a:lnSpc>
              <a:spcBef>
                <a:spcPts val="0"/>
              </a:spcBef>
              <a:spcAft>
                <a:spcPts val="0"/>
              </a:spcAft>
              <a:buClrTx/>
              <a:buSzTx/>
              <a:buFontTx/>
              <a:buNone/>
              <a:tabLst/>
              <a:defRPr/>
            </a:pPr>
            <a:endParaRPr lang="id-ID" sz="1200" b="0" baseline="0" dirty="0" smtClean="0">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err="1" smtClean="0"/>
              <a:t>Rifai</a:t>
            </a:r>
            <a:r>
              <a:rPr lang="en-US" sz="1200" b="0" dirty="0" smtClean="0"/>
              <a:t> has been s</a:t>
            </a:r>
            <a:r>
              <a:rPr lang="id-ID" sz="1200" b="0" dirty="0" smtClean="0"/>
              <a:t>haring this knowledge among </a:t>
            </a:r>
            <a:r>
              <a:rPr lang="en-US" sz="1200" b="0" dirty="0" smtClean="0"/>
              <a:t>young and elder </a:t>
            </a:r>
            <a:r>
              <a:rPr lang="id-ID" sz="1200" b="0" dirty="0" smtClean="0"/>
              <a:t>farmers through “musyawarah” or popular discussion</a:t>
            </a:r>
            <a:r>
              <a:rPr lang="en-US" sz="1200" b="0" dirty="0" smtClean="0"/>
              <a:t>.  He has also been gaining customers by selling his locally-developed seeds which is of same quality  but is  70% cheaper than private company seeds.</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34</a:t>
            </a:fld>
            <a:endParaRPr lang="en-US"/>
          </a:p>
        </p:txBody>
      </p:sp>
    </p:spTree>
    <p:extLst>
      <p:ext uri="{BB962C8B-B14F-4D97-AF65-F5344CB8AC3E}">
        <p14:creationId xmlns:p14="http://schemas.microsoft.com/office/powerpoint/2010/main" val="907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Let me know share to you our findings</a:t>
            </a:r>
            <a:r>
              <a:rPr lang="en-PH" baseline="0" dirty="0" smtClean="0"/>
              <a:t> with regards policy recommendations for attracting the youth in agriculture : </a:t>
            </a:r>
          </a:p>
          <a:p>
            <a:endParaRPr lang="en-PH" baseline="0" dirty="0" smtClean="0"/>
          </a:p>
          <a:p>
            <a:r>
              <a:rPr lang="en-PH" baseline="0" dirty="0" smtClean="0"/>
              <a:t>In Philippines we propose the enactment of a Magna Carta for Young Farmers which have the following provisions” </a:t>
            </a:r>
            <a:endParaRPr lang="en-PH" dirty="0" smtClean="0"/>
          </a:p>
          <a:p>
            <a:endParaRPr lang="en-PH" dirty="0" smtClean="0"/>
          </a:p>
          <a:p>
            <a:r>
              <a:rPr lang="en-PH" dirty="0" smtClean="0"/>
              <a:t>promote and protect rights of young farmers aged 15-40 years</a:t>
            </a:r>
          </a:p>
          <a:p>
            <a:r>
              <a:rPr lang="en-PH" dirty="0" smtClean="0"/>
              <a:t>Establish programs for young farmers, e.g, agriculture-sensitive educational curriculum students and broader scholarships for all agri-related courses</a:t>
            </a:r>
          </a:p>
          <a:p>
            <a:r>
              <a:rPr lang="en-PH" dirty="0" smtClean="0"/>
              <a:t> Institutionalize young farmers’ representation in all agricultural policy-making bodies and other bodies with reserved seats for youth </a:t>
            </a:r>
          </a:p>
          <a:p>
            <a:r>
              <a:rPr lang="en-PH" dirty="0" smtClean="0"/>
              <a:t>Define discrimination against young farmers as any age-based distinction that excludes or restricts young farmers in the recognition and promotion of their rights and their access to and enjoyment of opportunities, benefits or privileges</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35</a:t>
            </a:fld>
            <a:endParaRPr lang="en-US"/>
          </a:p>
        </p:txBody>
      </p:sp>
    </p:spTree>
    <p:extLst>
      <p:ext uri="{BB962C8B-B14F-4D97-AF65-F5344CB8AC3E}">
        <p14:creationId xmlns:p14="http://schemas.microsoft.com/office/powerpoint/2010/main" val="51690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17FFA069-9DBC-4390-9C22-EFA301E93497}" type="slidenum">
              <a:rPr lang="en-US" smtClean="0"/>
              <a:pPr/>
              <a:t>3</a:t>
            </a:fld>
            <a:endParaRPr lang="en-US"/>
          </a:p>
        </p:txBody>
      </p:sp>
    </p:spTree>
    <p:extLst>
      <p:ext uri="{BB962C8B-B14F-4D97-AF65-F5344CB8AC3E}">
        <p14:creationId xmlns:p14="http://schemas.microsoft.com/office/powerpoint/2010/main" val="3333333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Farmer and Nature</a:t>
            </a:r>
            <a:r>
              <a:rPr lang="en-US" sz="1200" b="0" baseline="0" dirty="0" smtClean="0"/>
              <a:t> Net (</a:t>
            </a:r>
            <a:r>
              <a:rPr lang="en-US" sz="1200" b="0" dirty="0" smtClean="0"/>
              <a:t>FNN) in Cambodia</a:t>
            </a:r>
            <a:r>
              <a:rPr lang="en-US" sz="1200" b="0" baseline="0" dirty="0" smtClean="0"/>
              <a:t> </a:t>
            </a:r>
            <a:r>
              <a:rPr lang="en-US" sz="1200" b="0" dirty="0" smtClean="0"/>
              <a:t> established youth committee within its organization. The committee  has 1 seat in the Board. More than  100 young farmers already trained to be leaders and farmer entrepreneurs, and provide human resources that can help FNN in future</a:t>
            </a:r>
            <a:endParaRPr lang="en-US" b="0"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36</a:t>
            </a:fld>
            <a:endParaRPr lang="en-US"/>
          </a:p>
        </p:txBody>
      </p:sp>
    </p:spTree>
    <p:extLst>
      <p:ext uri="{BB962C8B-B14F-4D97-AF65-F5344CB8AC3E}">
        <p14:creationId xmlns:p14="http://schemas.microsoft.com/office/powerpoint/2010/main" val="3477003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member from Nepal</a:t>
            </a:r>
            <a:r>
              <a:rPr lang="en-US" baseline="0" dirty="0" smtClean="0"/>
              <a:t> has some recommendations for agri research centers and agri universities : </a:t>
            </a:r>
            <a:endParaRPr lang="en-US" dirty="0" smtClean="0"/>
          </a:p>
          <a:p>
            <a:endParaRPr lang="en-US" dirty="0" smtClean="0"/>
          </a:p>
          <a:p>
            <a:r>
              <a:rPr lang="en-US" dirty="0" smtClean="0"/>
              <a:t>Motivate, encourage, guide and train young people to harness their optimism about a career in agriculture</a:t>
            </a:r>
          </a:p>
          <a:p>
            <a:r>
              <a:rPr lang="en-PH" dirty="0" smtClean="0"/>
              <a:t>Establish </a:t>
            </a:r>
            <a:r>
              <a:rPr lang="en-US" dirty="0" smtClean="0"/>
              <a:t>agriculture as an active and secure profession</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43</a:t>
            </a:fld>
            <a:endParaRPr lang="en-US"/>
          </a:p>
        </p:txBody>
      </p:sp>
    </p:spTree>
    <p:extLst>
      <p:ext uri="{BB962C8B-B14F-4D97-AF65-F5344CB8AC3E}">
        <p14:creationId xmlns:p14="http://schemas.microsoft.com/office/powerpoint/2010/main" val="2442085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3 categories of young farmers in Taiwan. The first category is the second generation young farmers whose parents are doing farming, which they continue. The second category is young farmers without any experience. The third are those who are a little bit older, like professionals who want to go into agriculture.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the first category, the key factors to attract them into agriculture are: (1) if parents are making profit; (2) if farming is promising; and, (3) if</a:t>
            </a:r>
          </a:p>
          <a:p>
            <a:r>
              <a:rPr lang="en-US" sz="1200" b="0" i="0" u="none" strike="noStrike" kern="1200" baseline="0" dirty="0" smtClean="0">
                <a:solidFill>
                  <a:schemeClr val="tx1"/>
                </a:solidFill>
                <a:latin typeface="+mn-lt"/>
                <a:ea typeface="+mn-ea"/>
                <a:cs typeface="+mn-cs"/>
              </a:rPr>
              <a:t>farming is not too much work for their parents. For the third category, it is not so difficult, because they are more mature and know why they want to go into agriculture, and because they also have more financial support. It is the second category, those without experience, which finds it harder to go into agriculture.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government supports them in different ways, either through the central government’s Council of Agriculture, or through the city government.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project is the New Farmer Program from Tainan City government. The city government selects young farmers who decided to go into agriculture. Right now there are 268 young farmers in this program, all under 45 years</a:t>
            </a:r>
          </a:p>
          <a:p>
            <a:r>
              <a:rPr lang="en-US" sz="1200" b="0" i="0" u="none" strike="noStrike" kern="1200" baseline="0" dirty="0" smtClean="0">
                <a:solidFill>
                  <a:schemeClr val="tx1"/>
                </a:solidFill>
                <a:latin typeface="+mn-lt"/>
                <a:ea typeface="+mn-ea"/>
                <a:cs typeface="+mn-cs"/>
              </a:rPr>
              <a:t>of age. The government extension unit provides technical and financial support to these young farmers.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Technical support is provided through</a:t>
            </a:r>
          </a:p>
          <a:p>
            <a:r>
              <a:rPr lang="en-US" sz="1200" b="0" i="0" u="none" strike="noStrike" kern="1200" baseline="0" dirty="0" smtClean="0">
                <a:solidFill>
                  <a:schemeClr val="tx1"/>
                </a:solidFill>
                <a:latin typeface="+mn-lt"/>
                <a:ea typeface="+mn-ea"/>
                <a:cs typeface="+mn-cs"/>
              </a:rPr>
              <a:t>experts, apprenticeship (master and student), agriculture courses, and</a:t>
            </a:r>
          </a:p>
          <a:p>
            <a:r>
              <a:rPr lang="en-US" sz="1200" b="0" i="0" u="none" strike="noStrike" kern="1200" baseline="0" dirty="0" err="1" smtClean="0">
                <a:solidFill>
                  <a:schemeClr val="tx1"/>
                </a:solidFill>
                <a:latin typeface="+mn-lt"/>
                <a:ea typeface="+mn-ea"/>
                <a:cs typeface="+mn-cs"/>
              </a:rPr>
              <a:t>counselling</a:t>
            </a:r>
            <a:r>
              <a:rPr lang="en-US" sz="1200" b="0" i="0" u="none" strike="noStrike" kern="1200" baseline="0" dirty="0" smtClean="0">
                <a:solidFill>
                  <a:schemeClr val="tx1"/>
                </a:solidFill>
                <a:latin typeface="+mn-lt"/>
                <a:ea typeface="+mn-ea"/>
                <a:cs typeface="+mn-cs"/>
              </a:rPr>
              <a:t> system. The agriculture experts and masters who teach</a:t>
            </a:r>
          </a:p>
          <a:p>
            <a:r>
              <a:rPr lang="en-US" sz="1200" b="0" i="0" u="none" strike="noStrike" kern="1200" baseline="0" dirty="0" smtClean="0">
                <a:solidFill>
                  <a:schemeClr val="tx1"/>
                </a:solidFill>
                <a:latin typeface="+mn-lt"/>
                <a:ea typeface="+mn-ea"/>
                <a:cs typeface="+mn-cs"/>
              </a:rPr>
              <a:t>agriculture to young farmers are deployed through the district farmer</a:t>
            </a:r>
          </a:p>
          <a:p>
            <a:r>
              <a:rPr lang="en-US" sz="1200" b="0" i="0" u="none" strike="noStrike" kern="1200" baseline="0" dirty="0" smtClean="0">
                <a:solidFill>
                  <a:schemeClr val="tx1"/>
                </a:solidFill>
                <a:latin typeface="+mn-lt"/>
                <a:ea typeface="+mn-ea"/>
                <a:cs typeface="+mn-cs"/>
              </a:rPr>
              <a:t>associations. Financial support comes in the form of government loans with</a:t>
            </a:r>
          </a:p>
          <a:p>
            <a:r>
              <a:rPr lang="en-US" sz="1200" b="0" i="0" u="none" strike="noStrike" kern="1200" baseline="0" dirty="0" smtClean="0">
                <a:solidFill>
                  <a:schemeClr val="tx1"/>
                </a:solidFill>
                <a:latin typeface="+mn-lt"/>
                <a:ea typeface="+mn-ea"/>
                <a:cs typeface="+mn-cs"/>
              </a:rPr>
              <a:t>low interest to young farmers to buy facilities, supplies or equipment.</a:t>
            </a:r>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47</a:t>
            </a:fld>
            <a:endParaRPr lang="en-US"/>
          </a:p>
        </p:txBody>
      </p:sp>
    </p:spTree>
    <p:extLst>
      <p:ext uri="{BB962C8B-B14F-4D97-AF65-F5344CB8AC3E}">
        <p14:creationId xmlns:p14="http://schemas.microsoft.com/office/powerpoint/2010/main" val="4228969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10000"/>
              </a:lnSpc>
              <a:spcBef>
                <a:spcPts val="0"/>
              </a:spcBef>
              <a:spcAft>
                <a:spcPts val="0"/>
              </a:spcAft>
              <a:buClrTx/>
              <a:buSzTx/>
              <a:buFontTx/>
              <a:buNone/>
              <a:tabLst/>
              <a:defRPr sz="1800" b="0" i="0" u="none" strike="noStrike" kern="0" cap="none" spc="0" baseline="0">
                <a:solidFill>
                  <a:srgbClr val="000000"/>
                </a:solidFill>
                <a:uFillTx/>
              </a:defRPr>
            </a:pPr>
            <a:r>
              <a:rPr lang="en-US" altLang="ko-KR" sz="1000" b="0" i="0" u="none" strike="noStrike" kern="1200" cap="none" spc="0" baseline="0" dirty="0" smtClean="0">
                <a:solidFill>
                  <a:schemeClr val="tx1"/>
                </a:solidFill>
                <a:uFillTx/>
                <a:latin typeface="+mj-ea"/>
                <a:ea typeface="+mn-ea"/>
                <a:cs typeface="+mn-cs"/>
              </a:rPr>
              <a:t>In developed countries, for the purpose</a:t>
            </a:r>
            <a:r>
              <a:rPr lang="en-US" altLang="ko-KR" sz="1000" b="0" i="0" u="none" strike="noStrike" kern="1200" cap="none" spc="0" dirty="0" smtClean="0">
                <a:solidFill>
                  <a:schemeClr val="tx1"/>
                </a:solidFill>
                <a:uFillTx/>
                <a:latin typeface="+mj-ea"/>
                <a:ea typeface="+mn-ea"/>
                <a:cs typeface="+mn-cs"/>
              </a:rPr>
              <a:t> of revitalizing young farmers, the government provides the loan with only 1% of interest rate, which is very low.  In Korea, KAFF members </a:t>
            </a:r>
            <a:r>
              <a:rPr lang="en-US" sz="1000" b="0" i="0" u="none" strike="noStrike" kern="0" cap="none" spc="0" baseline="0" dirty="0" smtClean="0">
                <a:solidFill>
                  <a:srgbClr val="000000"/>
                </a:solidFill>
                <a:uFillTx/>
                <a:latin typeface="+mj-ea"/>
                <a:ea typeface="+mn-ea"/>
                <a:cs typeface="+mn-cs"/>
              </a:rPr>
              <a:t>negotiating with the central government to decrease interest rate from current 3% to 1%. </a:t>
            </a:r>
            <a:r>
              <a:rPr lang="en-US" altLang="ko-KR" sz="1000" b="0" i="0" u="none" strike="noStrike" kern="1200" cap="none" spc="0" baseline="0" dirty="0" smtClean="0">
                <a:solidFill>
                  <a:srgbClr val="000000"/>
                </a:solidFill>
                <a:uFillTx/>
                <a:latin typeface="+mj-ea"/>
                <a:ea typeface="+mn-ea"/>
                <a:cs typeface="+mn-cs"/>
              </a:rPr>
              <a:t>Through adopting credential recognition system, more financial support is made possible to young farmers and there is some hope for the youth to be attracted to agriculture.</a:t>
            </a:r>
            <a:endParaRPr lang="en-US" sz="1000" b="0" i="0" u="none" strike="noStrike" kern="1200" cap="none" spc="0" baseline="0" dirty="0" smtClean="0">
              <a:solidFill>
                <a:srgbClr val="000000"/>
              </a:solidFill>
              <a:uFillTx/>
              <a:latin typeface="+mj-ea"/>
              <a:ea typeface="+mn-ea"/>
              <a:cs typeface="+mn-cs"/>
            </a:endParaRPr>
          </a:p>
          <a:p>
            <a:pPr marL="0" marR="0" lvl="0" indent="0" algn="l"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en-US" sz="1000" b="1" i="0" u="none" strike="noStrike" kern="0" cap="none" spc="0" baseline="0" dirty="0" smtClean="0">
                <a:solidFill>
                  <a:srgbClr val="000000"/>
                </a:solidFill>
                <a:uFillTx/>
                <a:latin typeface="+mj-ea"/>
                <a:ea typeface="+mn-ea"/>
                <a:cs typeface="+mn-cs"/>
              </a:rPr>
              <a:t> </a:t>
            </a:r>
            <a:endParaRPr lang="en-US" altLang="ko-KR" sz="1000" b="1" i="0" u="none" strike="noStrike" kern="0" cap="none" spc="0" baseline="0" dirty="0" smtClean="0">
              <a:solidFill>
                <a:srgbClr val="000000"/>
              </a:solidFill>
              <a:uFillTx/>
              <a:latin typeface="+mj-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u="none" strike="noStrike" kern="1200" cap="none" spc="0" baseline="0" dirty="0" smtClean="0">
              <a:solidFill>
                <a:schemeClr val="tx1"/>
              </a:solidFill>
              <a:uFillTx/>
              <a:latin typeface="+mj-ea"/>
              <a:ea typeface="+mn-ea"/>
              <a:cs typeface="+mn-cs"/>
            </a:endParaRP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Capacity building: appropriate training and exposure through education to motivate young farmers</a:t>
            </a:r>
          </a:p>
          <a:p>
            <a:r>
              <a:rPr lang="en-US" dirty="0" smtClean="0"/>
              <a:t>Organization development: to give voice to young farmers, strengthen cooperation groups / cooperatives, to organize support to advocacy work, to develop knowledge networks</a:t>
            </a:r>
          </a:p>
          <a:p>
            <a:r>
              <a:rPr lang="en-US" dirty="0" smtClean="0"/>
              <a:t>Policy advocacy especially focused on youth</a:t>
            </a:r>
          </a:p>
          <a:p>
            <a:r>
              <a:rPr lang="en-US" dirty="0" smtClean="0"/>
              <a:t>Partnership with various actors (government, business sector, banks, academe)</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55</a:t>
            </a:fld>
            <a:endParaRPr lang="en-US"/>
          </a:p>
        </p:txBody>
      </p:sp>
    </p:spTree>
    <p:extLst>
      <p:ext uri="{BB962C8B-B14F-4D97-AF65-F5344CB8AC3E}">
        <p14:creationId xmlns:p14="http://schemas.microsoft.com/office/powerpoint/2010/main" val="3892926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56</a:t>
            </a:fld>
            <a:endParaRPr lang="en-US"/>
          </a:p>
        </p:txBody>
      </p:sp>
    </p:spTree>
    <p:extLst>
      <p:ext uri="{BB962C8B-B14F-4D97-AF65-F5344CB8AC3E}">
        <p14:creationId xmlns:p14="http://schemas.microsoft.com/office/powerpoint/2010/main" val="3292856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59</a:t>
            </a:fld>
            <a:endParaRPr lang="en-US"/>
          </a:p>
        </p:txBody>
      </p:sp>
    </p:spTree>
    <p:extLst>
      <p:ext uri="{BB962C8B-B14F-4D97-AF65-F5344CB8AC3E}">
        <p14:creationId xmlns:p14="http://schemas.microsoft.com/office/powerpoint/2010/main" val="142576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PH" i="1" u="sng" dirty="0" smtClean="0"/>
              <a:t>FACT process : </a:t>
            </a:r>
          </a:p>
          <a:p>
            <a:pPr marL="0" marR="0" indent="0" algn="l" defTabSz="457200" rtl="0" eaLnBrk="1" fontAlgn="auto" latinLnBrk="0" hangingPunct="1">
              <a:lnSpc>
                <a:spcPct val="100000"/>
              </a:lnSpc>
              <a:spcBef>
                <a:spcPts val="0"/>
              </a:spcBef>
              <a:spcAft>
                <a:spcPts val="0"/>
              </a:spcAft>
              <a:buClrTx/>
              <a:buSzTx/>
              <a:buFontTx/>
              <a:buNone/>
              <a:tabLst/>
              <a:defRPr/>
            </a:pPr>
            <a:r>
              <a:rPr lang="en-PH" dirty="0" smtClean="0"/>
              <a:t>AFA is implementing a lobby and advocacy process on attracting the youth to agriculture through the Farmers Advocacy Consultation Tool (FACT),</a:t>
            </a:r>
            <a:r>
              <a:rPr lang="en-PH" baseline="0" dirty="0" smtClean="0"/>
              <a:t> which is one of the priority issues this IYFF. It has </a:t>
            </a:r>
            <a:r>
              <a:rPr lang="en-PH" dirty="0" smtClean="0"/>
              <a:t>4 pillars:</a:t>
            </a:r>
            <a:r>
              <a:rPr lang="en-PH" baseline="0" dirty="0" smtClean="0"/>
              <a:t> </a:t>
            </a:r>
            <a:r>
              <a:rPr lang="en-PH" dirty="0" smtClean="0"/>
              <a:t> (1) consultation to members, (2) participatory research,  (3) SMART proposal writing, and (4) lobby mapping and stakeholder analysis. It ensures that proposals are based on the needs, opinions and situations of farmers and are complemented by expert knowledge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PH" dirty="0" smtClean="0"/>
              <a:t>AFA members in 9 countries conducted consultations, participatory researches and policy proposal writing </a:t>
            </a:r>
            <a:r>
              <a:rPr lang="en-PH" baseline="0" dirty="0" smtClean="0"/>
              <a:t>. The initial results </a:t>
            </a:r>
            <a:r>
              <a:rPr lang="en-PH" dirty="0" smtClean="0"/>
              <a:t>were presented during the regional consultation on youth issues in Bali last May 2014.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PH" dirty="0" smtClean="0"/>
              <a:t>AFA is now in the process of consolidating the results of these consultations, researches and proposals, and combining them with desk study at the regional level in order to come up with a regional policy proposal that can be lobbied with decision makers in the context of the IYFF</a:t>
            </a:r>
          </a:p>
          <a:p>
            <a:pPr marL="0" marR="0"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7FFA069-9DBC-4390-9C22-EFA301E93497}" type="slidenum">
              <a:rPr lang="en-US" smtClean="0"/>
              <a:pPr/>
              <a:t>4</a:t>
            </a:fld>
            <a:endParaRPr lang="en-US"/>
          </a:p>
        </p:txBody>
      </p:sp>
    </p:spTree>
    <p:extLst>
      <p:ext uri="{BB962C8B-B14F-4D97-AF65-F5344CB8AC3E}">
        <p14:creationId xmlns:p14="http://schemas.microsoft.com/office/powerpoint/2010/main" val="333333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PH" u="sng" dirty="0" smtClean="0"/>
              <a:t>Why the Focus on Youth ?</a:t>
            </a:r>
          </a:p>
          <a:p>
            <a:pPr marL="0" marR="0"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PH" dirty="0" err="1" smtClean="0"/>
              <a:t>Afa</a:t>
            </a:r>
            <a:r>
              <a:rPr lang="en-PH" dirty="0" smtClean="0"/>
              <a:t> members have observed that the young do not want to go into farming and opt to migrate to cities. We know</a:t>
            </a:r>
            <a:r>
              <a:rPr lang="en-PH" baseline="0" dirty="0" smtClean="0"/>
              <a:t> that the farming population is ageing. In Philippines, average age is 55. In Japan, it is 70! . If there is no one to farm in the near future, where will we get our food ? No farmer, no food. So we have to make ways to attract the youth to agriculture. But how ? What enabling policies are needed to do so? </a:t>
            </a:r>
            <a:endParaRPr lang="en-PH"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PH"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PH" u="sng" dirty="0" smtClean="0"/>
              <a:t>Sixty percent </a:t>
            </a:r>
            <a:r>
              <a:rPr lang="en-PH" dirty="0" smtClean="0"/>
              <a:t>(60%) of the world’s rural population is made up of young men and women. </a:t>
            </a:r>
          </a:p>
          <a:p>
            <a:pPr marL="0" marR="0"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PH" i="1" u="sng" dirty="0" smtClean="0"/>
              <a:t>Unemployed or in informal labor : </a:t>
            </a:r>
          </a:p>
          <a:p>
            <a:pPr marL="0" marR="0" indent="0" algn="l" defTabSz="457200" rtl="0" eaLnBrk="1" fontAlgn="auto" latinLnBrk="0" hangingPunct="1">
              <a:lnSpc>
                <a:spcPct val="100000"/>
              </a:lnSpc>
              <a:spcBef>
                <a:spcPts val="0"/>
              </a:spcBef>
              <a:spcAft>
                <a:spcPts val="0"/>
              </a:spcAft>
              <a:buClrTx/>
              <a:buSzTx/>
              <a:buFontTx/>
              <a:buNone/>
              <a:tabLst/>
              <a:defRPr/>
            </a:pPr>
            <a:r>
              <a:rPr lang="en-PH" u="none" dirty="0" smtClean="0"/>
              <a:t>Rural youth is often unemployed or work informally </a:t>
            </a:r>
            <a:r>
              <a:rPr lang="en-PH" dirty="0" smtClean="0"/>
              <a:t>in unpaid, low skilled, insecure and hazardous jobs, leading to massive migration to cities</a:t>
            </a:r>
            <a:endParaRPr lang="en-US" u="sng" dirty="0" smtClean="0"/>
          </a:p>
          <a:p>
            <a:endParaRPr lang="en-US" u="sng" dirty="0" smtClean="0"/>
          </a:p>
          <a:p>
            <a:r>
              <a:rPr lang="en-US" i="1" u="sng" dirty="0" smtClean="0"/>
              <a:t>Not interested in agri courses </a:t>
            </a:r>
            <a:r>
              <a:rPr lang="en-US" dirty="0" smtClean="0"/>
              <a:t>:</a:t>
            </a:r>
            <a:r>
              <a:rPr lang="en-US" baseline="0" dirty="0" smtClean="0"/>
              <a:t> </a:t>
            </a:r>
          </a:p>
          <a:p>
            <a:r>
              <a:rPr lang="en-US" dirty="0" smtClean="0"/>
              <a:t>For</a:t>
            </a:r>
            <a:r>
              <a:rPr lang="en-US" baseline="0" dirty="0" smtClean="0"/>
              <a:t> example, </a:t>
            </a:r>
            <a:r>
              <a:rPr lang="en-US" dirty="0" smtClean="0"/>
              <a:t> in University of Philippines Los </a:t>
            </a:r>
            <a:r>
              <a:rPr lang="en-US" dirty="0" err="1" smtClean="0"/>
              <a:t>Banos</a:t>
            </a:r>
            <a:r>
              <a:rPr lang="en-US" dirty="0" smtClean="0"/>
              <a:t> enrolment in agriculture courses has declined over the past 30 years from 51% of total students in 1980 to 4.7%  of the total in 2012</a:t>
            </a:r>
          </a:p>
          <a:p>
            <a:endParaRPr lang="en-US" dirty="0" smtClean="0"/>
          </a:p>
          <a:p>
            <a:r>
              <a:rPr lang="en-US" dirty="0" smtClean="0"/>
              <a:t>According</a:t>
            </a:r>
            <a:r>
              <a:rPr lang="en-US" baseline="0" dirty="0" smtClean="0"/>
              <a:t> to a </a:t>
            </a:r>
            <a:r>
              <a:rPr lang="en-US" dirty="0" smtClean="0"/>
              <a:t>SEARCA study ,</a:t>
            </a:r>
            <a:r>
              <a:rPr lang="en-US" baseline="0" dirty="0" smtClean="0"/>
              <a:t> </a:t>
            </a:r>
            <a:r>
              <a:rPr lang="en-US" dirty="0" smtClean="0"/>
              <a:t>outdated curricula and outmoded research and academic facilities are</a:t>
            </a:r>
            <a:r>
              <a:rPr lang="en-US" baseline="0" dirty="0" smtClean="0"/>
              <a:t> </a:t>
            </a:r>
            <a:r>
              <a:rPr lang="en-US" dirty="0" smtClean="0"/>
              <a:t>among the challenges</a:t>
            </a:r>
            <a:r>
              <a:rPr lang="en-US" baseline="0" dirty="0" smtClean="0"/>
              <a:t> on </a:t>
            </a:r>
            <a:r>
              <a:rPr lang="en-US" dirty="0" smtClean="0"/>
              <a:t>agricultural human resources in Asia . </a:t>
            </a:r>
          </a:p>
          <a:p>
            <a:pPr lvl="1"/>
            <a:endParaRPr lang="en-US" dirty="0" smtClean="0"/>
          </a:p>
          <a:p>
            <a:pPr lvl="1"/>
            <a:endParaRPr lang="en-US" dirty="0" smtClean="0"/>
          </a:p>
          <a:p>
            <a:pPr lvl="0"/>
            <a:r>
              <a:rPr lang="en-US" i="1" u="sng" dirty="0" smtClean="0"/>
              <a:t>Migrating to cities </a:t>
            </a:r>
            <a:r>
              <a:rPr lang="en-US" i="1" u="none" dirty="0" smtClean="0"/>
              <a:t>: </a:t>
            </a:r>
          </a:p>
          <a:p>
            <a:pPr lvl="0"/>
            <a:r>
              <a:rPr lang="en-US" dirty="0" smtClean="0"/>
              <a:t>in Vietnam, increasing industrialization and modernization has resulted in fast pace of youth migration to cities from 40.7% of youth in 2009 to 56.4% in 2012</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5</a:t>
            </a:fld>
            <a:endParaRPr lang="en-US"/>
          </a:p>
        </p:txBody>
      </p:sp>
    </p:spTree>
    <p:extLst>
      <p:ext uri="{BB962C8B-B14F-4D97-AF65-F5344CB8AC3E}">
        <p14:creationId xmlns:p14="http://schemas.microsoft.com/office/powerpoint/2010/main" val="362276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 me share with you some initiatives of our young farmers members in AFA, from which we draw inspiration from. </a:t>
            </a:r>
          </a:p>
        </p:txBody>
      </p:sp>
      <p:sp>
        <p:nvSpPr>
          <p:cNvPr id="4" name="Slide Number Placeholder 3"/>
          <p:cNvSpPr>
            <a:spLocks noGrp="1"/>
          </p:cNvSpPr>
          <p:nvPr>
            <p:ph type="sldNum" sz="quarter" idx="10"/>
          </p:nvPr>
        </p:nvSpPr>
        <p:spPr/>
        <p:txBody>
          <a:bodyPr/>
          <a:lstStyle/>
          <a:p>
            <a:fld id="{FD108EBF-44A5-394E-84B9-01CB89D7904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According to the UN ESCAP (2014), over 60 per cent of the world’s youth live in Asia- Pacific, i.e., more than 750 million young women and men aged 15 to 24 years.  In 2010, India alone had 234 million young people, the highest number of any country in the world (representing 19 per cent of the country’s total population), followed by China with 225 million (representing 17 per cent of the total population). By comparison, Japan only had 12 million young people or 10 per cent of the population. Bangladesh and the Philippines both also had very high shares of youth – around 20 per cent.</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According to NLRF, almost fifty percent of people are youth between 16-40 years of age. Those 18-35 years old make up 41.63 % of the total population of Nepal. </a:t>
            </a:r>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According to NAMAC, 39% of Mongolia’s population are young people aged 16-36 years and 40.7% are women. Of the 25,000 crop farmers in Mongolia, 38.9% are aged young farmers and 37% are women.</a:t>
            </a:r>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9E0EE0B8-D4E1-0E4A-B7DF-70C2339A4DF1}" type="datetime1">
              <a:rPr lang="en-PH" smtClean="0"/>
              <a:pPr/>
              <a:t>11/25/2014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3113262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719C2C49-4248-BF4C-AA87-F69A2F9761A8}" type="datetime1">
              <a:rPr lang="en-PH" smtClean="0"/>
              <a:pPr/>
              <a:t>11/25/2014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2504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7E903E26-A455-874D-8941-C76737A0A2FC}" type="datetime1">
              <a:rPr lang="en-PH" smtClean="0"/>
              <a:pPr/>
              <a:t>11/25/2014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414469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BFE23628-BA2B-B645-89C3-C8058AA60EC8}" type="datetime1">
              <a:rPr lang="en-PH" smtClean="0"/>
              <a:pPr/>
              <a:t>11/25/2014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11021484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D424A-C11C-E64F-A3A4-FAD7048C010A}" type="datetime1">
              <a:rPr lang="en-PH" smtClean="0"/>
              <a:pPr/>
              <a:t>11/25/2014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28361653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F6198841-707E-8541-8DCF-96AF1AAEDA4C}" type="datetime1">
              <a:rPr lang="en-PH" smtClean="0"/>
              <a:pPr/>
              <a:t>11/25/2014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171113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A5142B69-5FCF-1443-B844-02EBB96EB4BD}" type="datetime1">
              <a:rPr lang="en-PH" smtClean="0"/>
              <a:pPr/>
              <a:t>11/25/2014</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8425201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9F68A801-42EE-6147-8E0F-7D869498F5CE}" type="datetime1">
              <a:rPr lang="en-PH" smtClean="0"/>
              <a:pPr/>
              <a:t>11/25/2014</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371890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EC715-4527-2640-9CF5-C4ACC8EAA7DE}" type="datetime1">
              <a:rPr lang="en-PH" smtClean="0"/>
              <a:pPr/>
              <a:t>11/25/2014</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239746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52BE8-7E06-AC4E-B8E8-A53B38235B60}" type="datetime1">
              <a:rPr lang="en-PH" smtClean="0"/>
              <a:pPr/>
              <a:t>11/25/2014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28142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094F6-64E8-4347-8C2B-A3BB8D73549E}" type="datetime1">
              <a:rPr lang="en-PH" smtClean="0"/>
              <a:pPr/>
              <a:t>11/25/2014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54998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PH"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DD1-C667-3747-ABC0-32DF245BDC95}" type="datetime1">
              <a:rPr lang="en-PH" smtClean="0"/>
              <a:pPr/>
              <a:t>11/25/2014</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AA861-1385-4C1C-937C-643FB58F89B3}" type="slidenum">
              <a:rPr lang="en-PH" smtClean="0"/>
              <a:pPr/>
              <a:t>‹#›</a:t>
            </a:fld>
            <a:endParaRPr lang="en-PH"/>
          </a:p>
        </p:txBody>
      </p:sp>
      <p:pic>
        <p:nvPicPr>
          <p:cNvPr id="7" name="Picture 3" descr="F:\02 AFA Projects\2013-05-09 to 14 AFA Events Manila\Print Materials\Logos\image (small).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 y="4953000"/>
            <a:ext cx="89530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802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848600" cy="1524000"/>
          </a:xfrm>
        </p:spPr>
        <p:txBody>
          <a:bodyPr>
            <a:normAutofit/>
          </a:bodyPr>
          <a:lstStyle/>
          <a:p>
            <a:r>
              <a:rPr lang="en-PH" b="1" dirty="0" smtClean="0"/>
              <a:t>Attracting Youth </a:t>
            </a:r>
            <a:br>
              <a:rPr lang="en-PH" b="1" dirty="0" smtClean="0"/>
            </a:br>
            <a:r>
              <a:rPr lang="en-PH" b="1" dirty="0" smtClean="0"/>
              <a:t>to Agriculture in Asia </a:t>
            </a:r>
            <a:endParaRPr lang="en-PH" b="1" dirty="0"/>
          </a:p>
        </p:txBody>
      </p:sp>
      <p:sp>
        <p:nvSpPr>
          <p:cNvPr id="3" name="Subtitle 2"/>
          <p:cNvSpPr>
            <a:spLocks noGrp="1"/>
          </p:cNvSpPr>
          <p:nvPr>
            <p:ph type="subTitle" idx="1"/>
          </p:nvPr>
        </p:nvSpPr>
        <p:spPr>
          <a:xfrm>
            <a:off x="1371600" y="4343400"/>
            <a:ext cx="6400800" cy="2209800"/>
          </a:xfrm>
        </p:spPr>
        <p:txBody>
          <a:bodyPr>
            <a:normAutofit/>
          </a:bodyPr>
          <a:lstStyle/>
          <a:p>
            <a:r>
              <a:rPr lang="en-PH" sz="2400" dirty="0" smtClean="0"/>
              <a:t>Asian Farmers Association (AFA)</a:t>
            </a:r>
            <a:r>
              <a:rPr lang="en-PH" dirty="0" smtClean="0"/>
              <a:t> </a:t>
            </a:r>
          </a:p>
          <a:p>
            <a:endParaRPr lang="en-PH"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a:t>
            </a:fld>
            <a:endParaRPr lang="en-PH"/>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8991600"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itle 1"/>
          <p:cNvSpPr txBox="1">
            <a:spLocks/>
          </p:cNvSpPr>
          <p:nvPr/>
        </p:nvSpPr>
        <p:spPr>
          <a:xfrm>
            <a:off x="1143000" y="1600200"/>
            <a:ext cx="7391400" cy="1089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PH" sz="4400" b="0" i="0" u="none" strike="noStrike" kern="1200" cap="none" spc="0" normalizeH="0" baseline="0" noProof="0" dirty="0" smtClean="0">
                <a:ln>
                  <a:noFill/>
                </a:ln>
                <a:solidFill>
                  <a:schemeClr val="tx1"/>
                </a:solidFill>
                <a:effectLst/>
                <a:uLnTx/>
                <a:uFillTx/>
                <a:latin typeface="+mj-lt"/>
                <a:ea typeface="+mj-ea"/>
                <a:cs typeface="+mj-cs"/>
              </a:rPr>
              <a:t>By</a:t>
            </a:r>
            <a:r>
              <a:rPr kumimoji="0" lang="en-PH" sz="4400" b="0" i="0" u="none" strike="noStrike" kern="1200" cap="none" spc="0" normalizeH="0" noProof="0" dirty="0" smtClean="0">
                <a:ln>
                  <a:noFill/>
                </a:ln>
                <a:solidFill>
                  <a:schemeClr val="tx1"/>
                </a:solidFill>
                <a:effectLst/>
                <a:uLnTx/>
                <a:uFillTx/>
                <a:latin typeface="+mj-lt"/>
                <a:ea typeface="+mj-ea"/>
                <a:cs typeface="+mj-cs"/>
              </a:rPr>
              <a:t> Violeta Corral</a:t>
            </a:r>
            <a:endParaRPr kumimoji="0" lang="en-PH"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243102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92162"/>
          </a:xfrm>
        </p:spPr>
        <p:txBody>
          <a:bodyPr/>
          <a:lstStyle/>
          <a:p>
            <a:r>
              <a:rPr lang="en-US" dirty="0" smtClean="0"/>
              <a:t>% of rural youth decreasing</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10</a:t>
            </a:fld>
            <a:endParaRPr lang="en-PH" dirty="0"/>
          </a:p>
        </p:txBody>
      </p:sp>
      <p:pic>
        <p:nvPicPr>
          <p:cNvPr id="1026" name="Picture 2"/>
          <p:cNvPicPr>
            <a:picLocks noGrp="1" noChangeAspect="1" noChangeArrowheads="1"/>
          </p:cNvPicPr>
          <p:nvPr>
            <p:ph idx="1"/>
          </p:nvPr>
        </p:nvPicPr>
        <p:blipFill>
          <a:blip r:embed="rId3"/>
          <a:srcRect/>
          <a:stretch>
            <a:fillRect/>
          </a:stretch>
        </p:blipFill>
        <p:spPr bwMode="auto">
          <a:xfrm>
            <a:off x="838200" y="762001"/>
            <a:ext cx="7315200" cy="4919956"/>
          </a:xfrm>
          <a:prstGeom prst="rect">
            <a:avLst/>
          </a:prstGeom>
          <a:noFill/>
          <a:ln w="9525">
            <a:noFill/>
            <a:miter lim="800000"/>
            <a:headEnd/>
            <a:tailEnd/>
          </a:ln>
          <a:effectLst/>
        </p:spPr>
      </p:pic>
      <p:sp>
        <p:nvSpPr>
          <p:cNvPr id="7" name="Content Placeholder 2"/>
          <p:cNvSpPr txBox="1">
            <a:spLocks/>
          </p:cNvSpPr>
          <p:nvPr/>
        </p:nvSpPr>
        <p:spPr>
          <a:xfrm>
            <a:off x="838200" y="5791200"/>
            <a:ext cx="7848600" cy="762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Migration (Philippines, Nepal,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Kyrgystan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Rapid industrialization (Japan, Korea, Vietnam)</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youth in Vietnam</a:t>
            </a:r>
            <a:endParaRPr lang="en-US" dirty="0"/>
          </a:p>
        </p:txBody>
      </p:sp>
      <p:sp>
        <p:nvSpPr>
          <p:cNvPr id="3" name="Content Placeholder 2"/>
          <p:cNvSpPr>
            <a:spLocks noGrp="1"/>
          </p:cNvSpPr>
          <p:nvPr>
            <p:ph idx="1"/>
          </p:nvPr>
        </p:nvSpPr>
        <p:spPr/>
        <p:txBody>
          <a:bodyPr>
            <a:normAutofit lnSpcReduction="10000"/>
          </a:bodyPr>
          <a:lstStyle/>
          <a:p>
            <a:r>
              <a:rPr lang="en-US" dirty="0" smtClean="0"/>
              <a:t>30% are youth aged 16-30 years</a:t>
            </a:r>
          </a:p>
          <a:p>
            <a:pPr lvl="1"/>
            <a:r>
              <a:rPr lang="en-US" dirty="0" smtClean="0"/>
              <a:t> 70% (17 million) are rural youth</a:t>
            </a:r>
          </a:p>
          <a:p>
            <a:pPr lvl="1"/>
            <a:r>
              <a:rPr lang="en-US" dirty="0" smtClean="0"/>
              <a:t>Balanced gender ratio (50:50)</a:t>
            </a:r>
          </a:p>
          <a:p>
            <a:r>
              <a:rPr lang="en-US" dirty="0" smtClean="0"/>
              <a:t>Youth’s Union survey in 2011:</a:t>
            </a:r>
          </a:p>
          <a:p>
            <a:pPr lvl="1"/>
            <a:r>
              <a:rPr lang="en-US" dirty="0" smtClean="0"/>
              <a:t> 4.1% of rural youth lacked employment </a:t>
            </a:r>
          </a:p>
          <a:p>
            <a:pPr lvl="1"/>
            <a:r>
              <a:rPr lang="en-US" dirty="0" smtClean="0"/>
              <a:t> 3% were unemployed  </a:t>
            </a:r>
          </a:p>
          <a:p>
            <a:r>
              <a:rPr lang="en-US" dirty="0" smtClean="0"/>
              <a:t>(Source: VNFU)</a:t>
            </a:r>
          </a:p>
          <a:p>
            <a:pPr lvl="1">
              <a:buNone/>
            </a:pPr>
            <a:endParaRPr lang="en-US" dirty="0" smtClean="0"/>
          </a:p>
          <a:p>
            <a:r>
              <a:rPr lang="en-US" dirty="0" smtClean="0"/>
              <a:t> </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11</a:t>
            </a:fld>
            <a:endParaRPr lang="en-PH"/>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farmers in </a:t>
            </a:r>
            <a:r>
              <a:rPr lang="en-US" dirty="0" err="1" smtClean="0"/>
              <a:t>Kyrgystan</a:t>
            </a:r>
            <a:endParaRPr lang="en-US" dirty="0"/>
          </a:p>
        </p:txBody>
      </p:sp>
      <p:sp>
        <p:nvSpPr>
          <p:cNvPr id="3" name="Content Placeholder 2"/>
          <p:cNvSpPr>
            <a:spLocks noGrp="1"/>
          </p:cNvSpPr>
          <p:nvPr>
            <p:ph idx="1"/>
          </p:nvPr>
        </p:nvSpPr>
        <p:spPr/>
        <p:txBody>
          <a:bodyPr/>
          <a:lstStyle/>
          <a:p>
            <a:r>
              <a:rPr lang="en-US" dirty="0" smtClean="0"/>
              <a:t>Young farmers are economically active rural youth 18-35 years and owning farming land and engaged in farming</a:t>
            </a:r>
          </a:p>
          <a:p>
            <a:r>
              <a:rPr lang="en-US" dirty="0" smtClean="0"/>
              <a:t>356,000 family farmers, 61% are young men</a:t>
            </a:r>
          </a:p>
          <a:p>
            <a:r>
              <a:rPr lang="en-US" dirty="0" smtClean="0"/>
              <a:t>No official records on youth in agriculture</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12</a:t>
            </a:fld>
            <a:endParaRPr lang="en-PH"/>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Ageing farmers</a:t>
            </a:r>
            <a:endParaRPr lang="en-US" dirty="0"/>
          </a:p>
        </p:txBody>
      </p:sp>
      <p:sp>
        <p:nvSpPr>
          <p:cNvPr id="3" name="Content Placeholder 2"/>
          <p:cNvSpPr>
            <a:spLocks noGrp="1"/>
          </p:cNvSpPr>
          <p:nvPr>
            <p:ph idx="1"/>
          </p:nvPr>
        </p:nvSpPr>
        <p:spPr/>
        <p:txBody>
          <a:bodyPr/>
          <a:lstStyle/>
          <a:p>
            <a:r>
              <a:rPr lang="en-US" dirty="0" smtClean="0"/>
              <a:t>Average age of farmers in Japan: 70 years</a:t>
            </a:r>
          </a:p>
          <a:p>
            <a:r>
              <a:rPr lang="en-US" dirty="0" smtClean="0"/>
              <a:t>Philippines: 57 years</a:t>
            </a:r>
          </a:p>
          <a:p>
            <a:r>
              <a:rPr lang="en-US" dirty="0" smtClean="0"/>
              <a:t>Thailand:  54 years</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13</a:t>
            </a:fld>
            <a:endParaRPr lang="en-PH"/>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Agri is not Attractive </a:t>
            </a:r>
            <a:br>
              <a:rPr lang="en-US" dirty="0" smtClean="0"/>
            </a:br>
            <a:r>
              <a:rPr lang="en-US" dirty="0" smtClean="0"/>
              <a:t>to the Youth </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a:t>No money from farming / low income / unstable  work / high risk / no prospects</a:t>
            </a:r>
          </a:p>
          <a:p>
            <a:r>
              <a:rPr lang="en-US" dirty="0" smtClean="0"/>
              <a:t>No pride and dignity in farming, low self esteem</a:t>
            </a:r>
          </a:p>
          <a:p>
            <a:r>
              <a:rPr lang="en-US" dirty="0" smtClean="0"/>
              <a:t>Rural </a:t>
            </a:r>
            <a:r>
              <a:rPr lang="en-US" dirty="0"/>
              <a:t>life is boring, no “entertainment</a:t>
            </a:r>
            <a:r>
              <a:rPr lang="en-US" dirty="0" smtClean="0"/>
              <a:t>”</a:t>
            </a:r>
          </a:p>
          <a:p>
            <a:pPr lvl="0"/>
            <a:r>
              <a:rPr lang="en-US" dirty="0" smtClean="0"/>
              <a:t>Exclusion in </a:t>
            </a:r>
            <a:r>
              <a:rPr lang="en-US" dirty="0"/>
              <a:t>agricultural policy formation and decision- making </a:t>
            </a:r>
            <a:r>
              <a:rPr lang="en-US" dirty="0" smtClean="0"/>
              <a:t>processes</a:t>
            </a:r>
          </a:p>
          <a:p>
            <a:pPr lvl="0"/>
            <a:r>
              <a:rPr lang="en-US" dirty="0" smtClean="0"/>
              <a:t>Lack of rural youth organizations focusing on agriculture </a:t>
            </a:r>
            <a:endParaRPr lang="en-US" dirty="0"/>
          </a:p>
          <a:p>
            <a:endParaRPr lang="en-US" dirty="0" smtClean="0"/>
          </a:p>
          <a:p>
            <a:endParaRPr lang="en-US" dirty="0" smtClean="0"/>
          </a:p>
          <a:p>
            <a:endParaRPr lang="en-US" dirty="0"/>
          </a:p>
          <a:p>
            <a:r>
              <a:rPr lang="en-US" dirty="0" smtClean="0"/>
              <a:t>  </a:t>
            </a:r>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DEAA861-1385-4C1C-937C-643FB58F89B3}" type="slidenum">
              <a:rPr lang="en-PH" smtClean="0"/>
              <a:pPr/>
              <a:t>14</a:t>
            </a:fld>
            <a:endParaRPr lang="en-PH"/>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regard for farming</a:t>
            </a:r>
            <a:endParaRPr lang="en-US" dirty="0"/>
          </a:p>
        </p:txBody>
      </p:sp>
      <p:sp>
        <p:nvSpPr>
          <p:cNvPr id="3" name="Content Placeholder 2"/>
          <p:cNvSpPr>
            <a:spLocks noGrp="1"/>
          </p:cNvSpPr>
          <p:nvPr>
            <p:ph idx="1"/>
          </p:nvPr>
        </p:nvSpPr>
        <p:spPr/>
        <p:txBody>
          <a:bodyPr/>
          <a:lstStyle/>
          <a:p>
            <a:r>
              <a:rPr lang="en-US" dirty="0" smtClean="0"/>
              <a:t>Philippines: good only for school drop-outs, those with no option</a:t>
            </a:r>
          </a:p>
          <a:p>
            <a:r>
              <a:rPr lang="en-US" dirty="0" smtClean="0"/>
              <a:t>Bangladesh:  no dignity in farming profession</a:t>
            </a:r>
          </a:p>
          <a:p>
            <a:r>
              <a:rPr lang="en-US" dirty="0" smtClean="0"/>
              <a:t>Nepal:  not seen culturally as a respectable profession</a:t>
            </a:r>
          </a:p>
          <a:p>
            <a:r>
              <a:rPr lang="en-US" dirty="0" smtClean="0"/>
              <a:t>Not </a:t>
            </a:r>
            <a:r>
              <a:rPr lang="en-US" dirty="0" err="1" smtClean="0"/>
              <a:t>prestiguous</a:t>
            </a:r>
            <a:r>
              <a:rPr lang="en-US" dirty="0" smtClean="0"/>
              <a:t> work</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15</a:t>
            </a:fld>
            <a:endParaRPr lang="en-PH"/>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Discrimination, low self-esteem</a:t>
            </a:r>
            <a:endParaRPr lang="en-US" dirty="0"/>
          </a:p>
        </p:txBody>
      </p:sp>
      <p:sp>
        <p:nvSpPr>
          <p:cNvPr id="3" name="Content Placeholder 2"/>
          <p:cNvSpPr>
            <a:spLocks noGrp="1"/>
          </p:cNvSpPr>
          <p:nvPr>
            <p:ph idx="1"/>
          </p:nvPr>
        </p:nvSpPr>
        <p:spPr/>
        <p:txBody>
          <a:bodyPr/>
          <a:lstStyle/>
          <a:p>
            <a:r>
              <a:rPr lang="en-US" dirty="0" smtClean="0"/>
              <a:t>Due to lowly regard for farming</a:t>
            </a:r>
          </a:p>
          <a:p>
            <a:r>
              <a:rPr lang="en-US" dirty="0" smtClean="0"/>
              <a:t>Lack of role models to motivate young farmers</a:t>
            </a:r>
          </a:p>
          <a:p>
            <a:r>
              <a:rPr lang="en-US" dirty="0" smtClean="0"/>
              <a:t>Lack of options</a:t>
            </a:r>
          </a:p>
          <a:p>
            <a:r>
              <a:rPr lang="en-US" dirty="0" smtClean="0"/>
              <a:t> Lack of opportunities in rural areas for self-development, self-realization</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16</a:t>
            </a:fld>
            <a:endParaRPr lang="en-PH"/>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recognition, participation</a:t>
            </a:r>
            <a:endParaRPr lang="en-US" dirty="0"/>
          </a:p>
        </p:txBody>
      </p:sp>
      <p:sp>
        <p:nvSpPr>
          <p:cNvPr id="3" name="Content Placeholder 2"/>
          <p:cNvSpPr>
            <a:spLocks noGrp="1"/>
          </p:cNvSpPr>
          <p:nvPr>
            <p:ph idx="1"/>
          </p:nvPr>
        </p:nvSpPr>
        <p:spPr/>
        <p:txBody>
          <a:bodyPr>
            <a:normAutofit lnSpcReduction="10000"/>
          </a:bodyPr>
          <a:lstStyle/>
          <a:p>
            <a:r>
              <a:rPr lang="en-US" dirty="0" smtClean="0"/>
              <a:t>Young farmers not formally recognized as a demographic group by government</a:t>
            </a:r>
          </a:p>
          <a:p>
            <a:r>
              <a:rPr lang="en-US" dirty="0" smtClean="0"/>
              <a:t>No venue for participation in governance</a:t>
            </a:r>
          </a:p>
          <a:p>
            <a:r>
              <a:rPr lang="en-US" dirty="0" smtClean="0"/>
              <a:t>Excluded in agricultural policy formation and decision-making processes, thus their issues  not prioritized</a:t>
            </a:r>
          </a:p>
          <a:p>
            <a:r>
              <a:rPr lang="en-US" dirty="0" smtClean="0"/>
              <a:t>Voices are not being heard</a:t>
            </a:r>
          </a:p>
          <a:p>
            <a:r>
              <a:rPr lang="en-US" dirty="0" smtClean="0"/>
              <a:t>Lack of policy support/programs for young farmers</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17</a:t>
            </a:fld>
            <a:endParaRPr lang="en-PH"/>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social life, rural youth orgs</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smtClean="0"/>
              <a:t>Low social-cultural life potential in rural area</a:t>
            </a:r>
          </a:p>
          <a:p>
            <a:r>
              <a:rPr lang="en-US" dirty="0" smtClean="0"/>
              <a:t>Lack of conditions for youth recreation </a:t>
            </a:r>
          </a:p>
          <a:p>
            <a:r>
              <a:rPr lang="en-US" dirty="0" smtClean="0"/>
              <a:t>Lack of funds for community social activities </a:t>
            </a:r>
          </a:p>
          <a:p>
            <a:r>
              <a:rPr lang="en-US" dirty="0" smtClean="0"/>
              <a:t>No socio-cultural events between youth in rural areas, commune level </a:t>
            </a:r>
          </a:p>
          <a:p>
            <a:r>
              <a:rPr lang="en-US" dirty="0" smtClean="0"/>
              <a:t>Lack of socio-cultural events to promote agriculture </a:t>
            </a:r>
          </a:p>
          <a:p>
            <a:r>
              <a:rPr lang="en-US" dirty="0" smtClean="0"/>
              <a:t>Boredom</a:t>
            </a:r>
          </a:p>
          <a:p>
            <a:r>
              <a:rPr lang="en-US" dirty="0" smtClean="0"/>
              <a:t>No solidarity groups or venue for exchange of information, ideas and supporting each other’s endeavors</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18</a:t>
            </a:fld>
            <a:endParaRPr lang="en-PH"/>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Mis</a:t>
            </a:r>
            <a:r>
              <a:rPr lang="en-US" dirty="0" smtClean="0"/>
              <a:t>)perception:  No money in farming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Rural youth do not see farming as a way out of poverty</a:t>
            </a:r>
          </a:p>
          <a:p>
            <a:r>
              <a:rPr lang="en-US" dirty="0" smtClean="0"/>
              <a:t>Their parents were poor farmers, they will remain poor farmers. </a:t>
            </a:r>
          </a:p>
          <a:p>
            <a:r>
              <a:rPr lang="en-US" dirty="0" smtClean="0"/>
              <a:t>No income from farming </a:t>
            </a:r>
          </a:p>
          <a:p>
            <a:r>
              <a:rPr lang="en-US" dirty="0" smtClean="0"/>
              <a:t>Highly indebted to middlemen/traders</a:t>
            </a:r>
          </a:p>
          <a:p>
            <a:r>
              <a:rPr lang="en-US" dirty="0" smtClean="0"/>
              <a:t>Farming is not a profitable profession</a:t>
            </a:r>
          </a:p>
          <a:p>
            <a:r>
              <a:rPr lang="en-US" dirty="0" smtClean="0"/>
              <a:t>Subsistence-oriented farming discourage youth to go into agriculture</a:t>
            </a:r>
          </a:p>
          <a:p>
            <a:r>
              <a:rPr lang="en-US" dirty="0" smtClean="0"/>
              <a:t>Persistent perception of agriculture an outdated field with minimal financial returns</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19</a:t>
            </a:fld>
            <a:endParaRPr lang="en-PH"/>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Subtitle 2"/>
          <p:cNvSpPr>
            <a:spLocks noGrp="1"/>
          </p:cNvSpPr>
          <p:nvPr>
            <p:ph idx="1"/>
          </p:nvPr>
        </p:nvSpPr>
        <p:spPr/>
        <p:txBody>
          <a:bodyPr/>
          <a:lstStyle/>
          <a:p>
            <a:pPr marL="571500" indent="-571500">
              <a:buAutoNum type="romanUcPeriod"/>
            </a:pPr>
            <a:r>
              <a:rPr lang="en-US" dirty="0" smtClean="0"/>
              <a:t>Introduction</a:t>
            </a:r>
          </a:p>
          <a:p>
            <a:pPr marL="571500" indent="-571500">
              <a:buAutoNum type="romanUcPeriod"/>
            </a:pPr>
            <a:r>
              <a:rPr lang="en-US" dirty="0" smtClean="0"/>
              <a:t>Findings – Issues, Initiatives</a:t>
            </a:r>
          </a:p>
          <a:p>
            <a:pPr>
              <a:buNone/>
            </a:pPr>
            <a:r>
              <a:rPr lang="en-US" dirty="0" smtClean="0"/>
              <a:t>III.  Recommendations &amp; Reflections</a:t>
            </a:r>
          </a:p>
        </p:txBody>
      </p:sp>
    </p:spTree>
    <p:extLst>
      <p:ext uri="{BB962C8B-B14F-4D97-AF65-F5344CB8AC3E}">
        <p14:creationId xmlns:p14="http://schemas.microsoft.com/office/powerpoint/2010/main" val="703301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Farming is hard work</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r>
              <a:rPr lang="en-US" dirty="0" smtClean="0"/>
              <a:t>Back breaking work, drudgery</a:t>
            </a:r>
          </a:p>
          <a:p>
            <a:r>
              <a:rPr lang="en-US" dirty="0" smtClean="0"/>
              <a:t>Farm mechanization aims to make farming less laborious and attract youth but</a:t>
            </a:r>
          </a:p>
          <a:p>
            <a:pPr lvl="1"/>
            <a:r>
              <a:rPr lang="en-US" dirty="0" smtClean="0"/>
              <a:t>Huge machines  will displace farm labor</a:t>
            </a:r>
          </a:p>
          <a:p>
            <a:r>
              <a:rPr lang="en-US" dirty="0" smtClean="0"/>
              <a:t>‘Mechanization level’</a:t>
            </a:r>
          </a:p>
          <a:p>
            <a:pPr lvl="1"/>
            <a:r>
              <a:rPr lang="en-US" dirty="0" smtClean="0"/>
              <a:t>Phil, India, Pakistan:  	2.31 hp/ha</a:t>
            </a:r>
          </a:p>
          <a:p>
            <a:pPr lvl="1"/>
            <a:r>
              <a:rPr lang="en-US" dirty="0" smtClean="0"/>
              <a:t>China:				4.10 hp/ha </a:t>
            </a:r>
          </a:p>
          <a:p>
            <a:pPr lvl="1"/>
            <a:r>
              <a:rPr lang="en-US" dirty="0" smtClean="0"/>
              <a:t>South Korea:  		4.11 hp/ha</a:t>
            </a:r>
          </a:p>
          <a:p>
            <a:pPr lvl="1"/>
            <a:r>
              <a:rPr lang="en-US" dirty="0" smtClean="0"/>
              <a:t>Japan:  				7 hp/ha</a:t>
            </a:r>
            <a:br>
              <a:rPr lang="en-US" dirty="0" smtClean="0"/>
            </a:br>
            <a:endParaRPr lang="en-US" dirty="0" smtClean="0"/>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20</a:t>
            </a:fld>
            <a:endParaRPr lang="en-P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Farming is risky business</a:t>
            </a:r>
            <a:br>
              <a:rPr lang="en-US" dirty="0" smtClean="0"/>
            </a:b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High risks, low returns</a:t>
            </a:r>
          </a:p>
          <a:p>
            <a:r>
              <a:rPr lang="en-US" dirty="0" smtClean="0"/>
              <a:t>Traders control price and take advantage of farmers</a:t>
            </a:r>
          </a:p>
          <a:p>
            <a:r>
              <a:rPr lang="en-US" dirty="0" smtClean="0"/>
              <a:t>Changing climate patterns has increased unpredictability for farmers</a:t>
            </a:r>
          </a:p>
          <a:p>
            <a:r>
              <a:rPr lang="en-US" dirty="0" smtClean="0"/>
              <a:t>Major typhoons can wipe out earnings</a:t>
            </a:r>
          </a:p>
          <a:p>
            <a:r>
              <a:rPr lang="en-US" dirty="0" smtClean="0"/>
              <a:t>Social protection, crop insurance is lacking</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21</a:t>
            </a:fld>
            <a:endParaRPr lang="en-PH"/>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a:t>
            </a:r>
            <a:r>
              <a:rPr lang="en-US" i="1" dirty="0" smtClean="0"/>
              <a:t>Cambodia: </a:t>
            </a:r>
            <a:r>
              <a:rPr lang="en-US" dirty="0" smtClean="0"/>
              <a:t>youth generally migrate from villages and search job in cities, because farming is hard work</a:t>
            </a:r>
          </a:p>
          <a:p>
            <a:r>
              <a:rPr lang="en-US" i="1" dirty="0" smtClean="0"/>
              <a:t>Indonesia: </a:t>
            </a:r>
            <a:r>
              <a:rPr lang="en-US" dirty="0" smtClean="0"/>
              <a:t>Imbalanced development between the urban and rural areas</a:t>
            </a:r>
          </a:p>
          <a:p>
            <a:r>
              <a:rPr lang="en-US" i="1" dirty="0" smtClean="0"/>
              <a:t>Thailand: </a:t>
            </a:r>
            <a:r>
              <a:rPr lang="en-US" dirty="0" smtClean="0"/>
              <a:t>young people study and then leave the village. They work in cities and send money back. Only old farmers remain.</a:t>
            </a:r>
          </a:p>
          <a:p>
            <a:r>
              <a:rPr lang="en-US" i="1" dirty="0" err="1" smtClean="0"/>
              <a:t>Kyrgystan</a:t>
            </a:r>
            <a:r>
              <a:rPr lang="en-US" i="1" dirty="0" smtClean="0"/>
              <a:t>.  </a:t>
            </a:r>
            <a:r>
              <a:rPr lang="en-US" dirty="0" smtClean="0"/>
              <a:t>Young go to Russia and Kazakhstan – 20% of population now away; 2B remittance not invested in agriculture but on household consumption</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22</a:t>
            </a:fld>
            <a:endParaRPr lang="en-PH"/>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r>
              <a:rPr lang="en-US" sz="3200" dirty="0" smtClean="0"/>
              <a:t>Problems of Youth Who Farm </a:t>
            </a:r>
          </a:p>
        </p:txBody>
      </p:sp>
      <p:sp>
        <p:nvSpPr>
          <p:cNvPr id="3" name="Content Placeholder 2"/>
          <p:cNvSpPr>
            <a:spLocks noGrp="1"/>
          </p:cNvSpPr>
          <p:nvPr>
            <p:ph idx="1"/>
          </p:nvPr>
        </p:nvSpPr>
        <p:spPr>
          <a:xfrm>
            <a:off x="609600" y="1295400"/>
            <a:ext cx="8305800" cy="5059363"/>
          </a:xfrm>
        </p:spPr>
        <p:txBody>
          <a:bodyPr>
            <a:normAutofit/>
          </a:bodyPr>
          <a:lstStyle/>
          <a:p>
            <a:r>
              <a:rPr lang="en-US" dirty="0" smtClean="0"/>
              <a:t>Access to land </a:t>
            </a:r>
          </a:p>
          <a:p>
            <a:r>
              <a:rPr lang="en-US" dirty="0" smtClean="0"/>
              <a:t>Access to credit</a:t>
            </a:r>
          </a:p>
          <a:p>
            <a:r>
              <a:rPr lang="en-US" dirty="0" smtClean="0"/>
              <a:t>Lack of support services  targeting  young farmers ( research, extension. Affordable seeds, markets) </a:t>
            </a:r>
          </a:p>
          <a:p>
            <a:r>
              <a:rPr lang="en-US" dirty="0" smtClean="0"/>
              <a:t>Farm mechanization </a:t>
            </a:r>
          </a:p>
          <a:p>
            <a:r>
              <a:rPr lang="en-US" dirty="0" smtClean="0"/>
              <a:t>Legacy of chemical farming</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23</a:t>
            </a:fld>
            <a:endParaRPr lang="en-PH"/>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land</a:t>
            </a:r>
            <a:endParaRPr lang="en-US" dirty="0"/>
          </a:p>
        </p:txBody>
      </p:sp>
      <p:sp>
        <p:nvSpPr>
          <p:cNvPr id="3" name="Content Placeholder 2"/>
          <p:cNvSpPr>
            <a:spLocks noGrp="1"/>
          </p:cNvSpPr>
          <p:nvPr>
            <p:ph idx="1"/>
          </p:nvPr>
        </p:nvSpPr>
        <p:spPr>
          <a:xfrm>
            <a:off x="381000" y="1371600"/>
            <a:ext cx="8229600" cy="5181600"/>
          </a:xfrm>
        </p:spPr>
        <p:txBody>
          <a:bodyPr>
            <a:noAutofit/>
          </a:bodyPr>
          <a:lstStyle/>
          <a:p>
            <a:pPr lvl="0"/>
            <a:r>
              <a:rPr lang="en-PH" sz="2800" dirty="0" smtClean="0"/>
              <a:t>Many young farmers do not own land that they cultivate.  </a:t>
            </a:r>
            <a:endParaRPr lang="en-US" sz="2800" dirty="0" smtClean="0"/>
          </a:p>
          <a:p>
            <a:pPr lvl="0"/>
            <a:r>
              <a:rPr lang="en-PH" sz="2800" i="1" dirty="0" smtClean="0"/>
              <a:t>Philippines:</a:t>
            </a:r>
            <a:r>
              <a:rPr lang="en-PH" sz="2800" dirty="0" smtClean="0"/>
              <a:t>  </a:t>
            </a:r>
            <a:endParaRPr lang="en-US" sz="2800" dirty="0" smtClean="0"/>
          </a:p>
          <a:p>
            <a:pPr lvl="1"/>
            <a:r>
              <a:rPr lang="en-PH" dirty="0" smtClean="0"/>
              <a:t>Young farmers have to wait for their parents’ demise before they can inherit/manage their parents’ land.</a:t>
            </a:r>
            <a:endParaRPr lang="en-US" dirty="0" smtClean="0"/>
          </a:p>
          <a:p>
            <a:pPr lvl="1"/>
            <a:r>
              <a:rPr lang="en-PH" dirty="0" smtClean="0"/>
              <a:t>Young people can apply as agrarian reform beneficiaries only if they are considered as an independent household unit and not dependents of their parents.  </a:t>
            </a:r>
            <a:endParaRPr lang="en-US" dirty="0" smtClean="0"/>
          </a:p>
          <a:p>
            <a:pPr lvl="0"/>
            <a:r>
              <a:rPr lang="en-PH" sz="2800" i="1" dirty="0" smtClean="0"/>
              <a:t>Cambodia:</a:t>
            </a:r>
            <a:r>
              <a:rPr lang="en-PH" sz="2800" dirty="0" smtClean="0"/>
              <a:t> </a:t>
            </a:r>
            <a:r>
              <a:rPr lang="en-US" sz="2800" dirty="0" smtClean="0"/>
              <a:t>Knowledge on land titling is limited</a:t>
            </a:r>
          </a:p>
          <a:p>
            <a:endParaRPr lang="en-US" sz="2400"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24</a:t>
            </a:fld>
            <a:endParaRPr lang="en-PH"/>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more land</a:t>
            </a:r>
            <a:endParaRPr lang="en-US" dirty="0"/>
          </a:p>
        </p:txBody>
      </p:sp>
      <p:sp>
        <p:nvSpPr>
          <p:cNvPr id="3" name="Content Placeholder 2"/>
          <p:cNvSpPr>
            <a:spLocks noGrp="1"/>
          </p:cNvSpPr>
          <p:nvPr>
            <p:ph idx="1"/>
          </p:nvPr>
        </p:nvSpPr>
        <p:spPr/>
        <p:txBody>
          <a:bodyPr/>
          <a:lstStyle/>
          <a:p>
            <a:r>
              <a:rPr lang="en-US" dirty="0" smtClean="0"/>
              <a:t>Agricultural land is decreasing</a:t>
            </a:r>
          </a:p>
          <a:p>
            <a:r>
              <a:rPr lang="en-US" dirty="0" smtClean="0"/>
              <a:t>Conversion of non-agricultural uses (e.g. residential, industrial)</a:t>
            </a:r>
          </a:p>
          <a:p>
            <a:r>
              <a:rPr lang="en-US" dirty="0" smtClean="0"/>
              <a:t>Most lands are in hands of medium and big farmers who are absentee farmers.</a:t>
            </a:r>
          </a:p>
          <a:p>
            <a:r>
              <a:rPr lang="en-US" dirty="0" err="1" smtClean="0"/>
              <a:t>Landgrabbing</a:t>
            </a:r>
            <a:r>
              <a:rPr lang="en-US" dirty="0" smtClean="0"/>
              <a:t> </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25</a:t>
            </a:fld>
            <a:endParaRPr lang="en-PH"/>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credit</a:t>
            </a:r>
            <a:endParaRPr lang="en-US" dirty="0"/>
          </a:p>
        </p:txBody>
      </p:sp>
      <p:sp>
        <p:nvSpPr>
          <p:cNvPr id="3" name="Content Placeholder 2"/>
          <p:cNvSpPr>
            <a:spLocks noGrp="1"/>
          </p:cNvSpPr>
          <p:nvPr>
            <p:ph idx="1"/>
          </p:nvPr>
        </p:nvSpPr>
        <p:spPr/>
        <p:txBody>
          <a:bodyPr>
            <a:normAutofit/>
          </a:bodyPr>
          <a:lstStyle/>
          <a:p>
            <a:r>
              <a:rPr lang="en-PH" dirty="0" smtClean="0"/>
              <a:t>Young farmers lack access to credit because they are not heads of their families and do not have collateral/property needed by banks </a:t>
            </a:r>
            <a:endParaRPr lang="en-US" dirty="0" smtClean="0"/>
          </a:p>
          <a:p>
            <a:r>
              <a:rPr lang="en-US" dirty="0" smtClean="0"/>
              <a:t>Lack of initial capital for young farmers </a:t>
            </a:r>
          </a:p>
          <a:p>
            <a:r>
              <a:rPr lang="en-US" dirty="0" err="1" smtClean="0"/>
              <a:t>Kyrgystan</a:t>
            </a:r>
            <a:r>
              <a:rPr lang="en-US" dirty="0" smtClean="0"/>
              <a:t>: High interest rates of 30% per annum or lack of preferential access to credit</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26</a:t>
            </a:fld>
            <a:endParaRPr lang="en-PH"/>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training</a:t>
            </a:r>
            <a:endParaRPr lang="en-US" dirty="0"/>
          </a:p>
        </p:txBody>
      </p:sp>
      <p:sp>
        <p:nvSpPr>
          <p:cNvPr id="3" name="Content Placeholder 2"/>
          <p:cNvSpPr>
            <a:spLocks noGrp="1"/>
          </p:cNvSpPr>
          <p:nvPr>
            <p:ph idx="1"/>
          </p:nvPr>
        </p:nvSpPr>
        <p:spPr/>
        <p:txBody>
          <a:bodyPr/>
          <a:lstStyle/>
          <a:p>
            <a:r>
              <a:rPr lang="en-US" dirty="0" smtClean="0"/>
              <a:t>Lack of skills training in agricultural production, farm management, business development, marketing, etc</a:t>
            </a:r>
          </a:p>
          <a:p>
            <a:r>
              <a:rPr lang="en-US" dirty="0" smtClean="0"/>
              <a:t>Women have less access to trainings , other support services (not seen as a farmer)</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27</a:t>
            </a:fld>
            <a:endParaRPr lang="en-PH"/>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Indonesia: 3 main problems</a:t>
            </a:r>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p>
            <a:pPr marL="514350" indent="-514350">
              <a:buFont typeface="+mj-lt"/>
              <a:buAutoNum type="arabicPeriod"/>
            </a:pPr>
            <a:r>
              <a:rPr lang="en-US" sz="3200" dirty="0" smtClean="0"/>
              <a:t>Pest and disease of vegetables big problem </a:t>
            </a:r>
          </a:p>
          <a:p>
            <a:pPr marL="514350" indent="-514350">
              <a:buFont typeface="+mj-lt"/>
              <a:buAutoNum type="arabicPeriod"/>
            </a:pPr>
            <a:r>
              <a:rPr lang="en-US" sz="3200" dirty="0" smtClean="0"/>
              <a:t>Importation of vegetables</a:t>
            </a:r>
          </a:p>
          <a:p>
            <a:pPr marL="514350" indent="-514350">
              <a:buFont typeface="+mj-lt"/>
              <a:buAutoNum type="arabicPeriod"/>
            </a:pPr>
            <a:r>
              <a:rPr lang="en-US" sz="3200" dirty="0" smtClean="0"/>
              <a:t>Regulation or control of (organic) tobacco</a:t>
            </a:r>
          </a:p>
          <a:p>
            <a:pPr marL="514350" indent="-514350">
              <a:buFont typeface="+mj-lt"/>
              <a:buAutoNum type="arabicPeriod"/>
            </a:pPr>
            <a:endParaRPr lang="en-US" sz="3200" dirty="0"/>
          </a:p>
        </p:txBody>
      </p:sp>
      <p:sp>
        <p:nvSpPr>
          <p:cNvPr id="5" name="Slide Number Placeholder 4"/>
          <p:cNvSpPr>
            <a:spLocks noGrp="1"/>
          </p:cNvSpPr>
          <p:nvPr>
            <p:ph type="sldNum" sz="quarter" idx="12"/>
          </p:nvPr>
        </p:nvSpPr>
        <p:spPr/>
        <p:txBody>
          <a:bodyPr/>
          <a:lstStyle/>
          <a:p>
            <a:fld id="{EDEAA861-1385-4C1C-937C-643FB58F89B3}" type="slidenum">
              <a:rPr lang="en-PH" smtClean="0"/>
              <a:pPr/>
              <a:t>28</a:t>
            </a:fld>
            <a:endParaRPr lang="en-PH"/>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Cambodia:  Priority Issues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Address lack of </a:t>
            </a:r>
            <a:r>
              <a:rPr lang="en-US" dirty="0" err="1" smtClean="0">
                <a:solidFill>
                  <a:srgbClr val="FF0000"/>
                </a:solidFill>
              </a:rPr>
              <a:t>govt</a:t>
            </a:r>
            <a:r>
              <a:rPr lang="en-US" dirty="0" smtClean="0">
                <a:solidFill>
                  <a:srgbClr val="FF0000"/>
                </a:solidFill>
              </a:rPr>
              <a:t> support to agriculture sector</a:t>
            </a:r>
          </a:p>
          <a:p>
            <a:pPr marL="514350" indent="-514350">
              <a:buFont typeface="+mj-lt"/>
              <a:buAutoNum type="arabicPeriod"/>
            </a:pPr>
            <a:r>
              <a:rPr lang="en-US" dirty="0" err="1" smtClean="0">
                <a:solidFill>
                  <a:srgbClr val="FF0000"/>
                </a:solidFill>
              </a:rPr>
              <a:t>Govt</a:t>
            </a:r>
            <a:r>
              <a:rPr lang="en-US" dirty="0" smtClean="0">
                <a:solidFill>
                  <a:srgbClr val="FF0000"/>
                </a:solidFill>
              </a:rPr>
              <a:t> support to young farmers’ livelihood</a:t>
            </a:r>
          </a:p>
          <a:p>
            <a:pPr marL="514350" indent="-514350">
              <a:buFont typeface="+mj-lt"/>
              <a:buAutoNum type="arabicPeriod"/>
            </a:pPr>
            <a:r>
              <a:rPr lang="en-US" dirty="0" smtClean="0">
                <a:solidFill>
                  <a:srgbClr val="FF0000"/>
                </a:solidFill>
              </a:rPr>
              <a:t>Capacity-building</a:t>
            </a:r>
          </a:p>
          <a:p>
            <a:pPr marL="514350" indent="-514350">
              <a:buNone/>
            </a:pPr>
            <a:endParaRPr lang="en-US" dirty="0" smtClean="0">
              <a:solidFill>
                <a:srgbClr val="FF0000"/>
              </a:solidFill>
            </a:endParaRP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29</a:t>
            </a:fld>
            <a:endParaRPr lang="en-P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lnSpcReduction="10000"/>
          </a:bodyPr>
          <a:lstStyle/>
          <a:p>
            <a:r>
              <a:rPr lang="en-PH" dirty="0" smtClean="0"/>
              <a:t>2014 is declared by the UN as International Year of Family Farming</a:t>
            </a:r>
          </a:p>
          <a:p>
            <a:r>
              <a:rPr lang="en-PH" dirty="0" smtClean="0"/>
              <a:t>A recognition of the </a:t>
            </a:r>
            <a:r>
              <a:rPr lang="en-PH" dirty="0"/>
              <a:t>significant contribution of small-scale farmers in feeding the world and caring for the </a:t>
            </a:r>
            <a:r>
              <a:rPr lang="en-PH" dirty="0" smtClean="0"/>
              <a:t>earth</a:t>
            </a:r>
          </a:p>
          <a:p>
            <a:r>
              <a:rPr lang="en-PH" dirty="0" smtClean="0"/>
              <a:t>The IYFF </a:t>
            </a:r>
            <a:r>
              <a:rPr lang="en-PH" dirty="0"/>
              <a:t>is an opportunity to tell the world to invest in smallholder agriculture, invest in women in agriculture and invest in the rural </a:t>
            </a:r>
            <a:r>
              <a:rPr lang="en-PH" dirty="0" smtClean="0"/>
              <a:t>youth</a:t>
            </a:r>
          </a:p>
        </p:txBody>
      </p:sp>
      <p:sp>
        <p:nvSpPr>
          <p:cNvPr id="4" name="Title 3"/>
          <p:cNvSpPr>
            <a:spLocks noGrp="1"/>
          </p:cNvSpPr>
          <p:nvPr>
            <p:ph type="title"/>
          </p:nvPr>
        </p:nvSpPr>
        <p:spPr/>
        <p:txBody>
          <a:bodyPr/>
          <a:lstStyle/>
          <a:p>
            <a:r>
              <a:rPr lang="en-US" dirty="0" smtClean="0"/>
              <a:t>IYFF 2014</a:t>
            </a:r>
            <a:endParaRPr lang="en-US" dirty="0"/>
          </a:p>
        </p:txBody>
      </p:sp>
    </p:spTree>
    <p:extLst>
      <p:ext uri="{BB962C8B-B14F-4D97-AF65-F5344CB8AC3E}">
        <p14:creationId xmlns:p14="http://schemas.microsoft.com/office/powerpoint/2010/main" val="2036261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Young people are interested in farming</a:t>
            </a:r>
          </a:p>
        </p:txBody>
      </p:sp>
      <p:sp>
        <p:nvSpPr>
          <p:cNvPr id="3" name="Content Placeholder 2"/>
          <p:cNvSpPr>
            <a:spLocks noGrp="1"/>
          </p:cNvSpPr>
          <p:nvPr>
            <p:ph idx="1"/>
          </p:nvPr>
        </p:nvSpPr>
        <p:spPr>
          <a:xfrm>
            <a:off x="457200" y="1219200"/>
            <a:ext cx="8686800" cy="4830763"/>
          </a:xfrm>
        </p:spPr>
        <p:txBody>
          <a:bodyPr>
            <a:normAutofit fontScale="85000" lnSpcReduction="10000"/>
          </a:bodyPr>
          <a:lstStyle/>
          <a:p>
            <a:r>
              <a:rPr lang="en-US" sz="3600" i="1" dirty="0" smtClean="0"/>
              <a:t>Philippines</a:t>
            </a:r>
            <a:r>
              <a:rPr lang="en-US" sz="3600" dirty="0" smtClean="0"/>
              <a:t> (</a:t>
            </a:r>
            <a:r>
              <a:rPr lang="en-US" sz="3600" dirty="0" err="1" smtClean="0"/>
              <a:t>PhilRice</a:t>
            </a:r>
            <a:r>
              <a:rPr lang="en-US" sz="3600" dirty="0" smtClean="0"/>
              <a:t> research): Youth will farm if</a:t>
            </a:r>
            <a:r>
              <a:rPr lang="en-US" dirty="0" smtClean="0"/>
              <a:t>: </a:t>
            </a:r>
          </a:p>
          <a:p>
            <a:pPr lvl="1"/>
            <a:r>
              <a:rPr lang="en-US" sz="3200" dirty="0" smtClean="0"/>
              <a:t>A</a:t>
            </a:r>
            <a:r>
              <a:rPr lang="en-PH" sz="3200" dirty="0" err="1" smtClean="0"/>
              <a:t>gri</a:t>
            </a:r>
            <a:r>
              <a:rPr lang="en-PH" sz="3200" dirty="0" smtClean="0"/>
              <a:t> will provide decent livelihoods </a:t>
            </a:r>
          </a:p>
          <a:p>
            <a:pPr lvl="1"/>
            <a:r>
              <a:rPr lang="en-PH" sz="3200" dirty="0" smtClean="0"/>
              <a:t>A</a:t>
            </a:r>
            <a:r>
              <a:rPr lang="en-US" sz="3200" dirty="0" err="1" smtClean="0"/>
              <a:t>gri</a:t>
            </a:r>
            <a:r>
              <a:rPr lang="en-US" sz="3200" dirty="0" smtClean="0"/>
              <a:t> can be a “wealth multiplier”</a:t>
            </a:r>
            <a:r>
              <a:rPr lang="en-PH" sz="3200" dirty="0" smtClean="0"/>
              <a:t> </a:t>
            </a:r>
          </a:p>
          <a:p>
            <a:pPr lvl="1"/>
            <a:r>
              <a:rPr lang="en-PH" sz="3200" dirty="0" smtClean="0"/>
              <a:t>Support for capital investments in family farm is available </a:t>
            </a:r>
          </a:p>
          <a:p>
            <a:r>
              <a:rPr lang="en-US" sz="3600" i="1" dirty="0" smtClean="0"/>
              <a:t>Nepal:  </a:t>
            </a:r>
            <a:r>
              <a:rPr lang="en-US" sz="3600" dirty="0" smtClean="0"/>
              <a:t>There are still young farmers working at their farm as the last source of subsistence for their livelihood. </a:t>
            </a:r>
          </a:p>
          <a:p>
            <a:r>
              <a:rPr lang="en-US" sz="3600" i="1" dirty="0" smtClean="0"/>
              <a:t>Vietnam:  </a:t>
            </a:r>
            <a:r>
              <a:rPr lang="en-US" sz="3600" dirty="0" smtClean="0"/>
              <a:t>Rural youth expressed wish to farm only if farming makes them rich and feel confident</a:t>
            </a:r>
          </a:p>
          <a:p>
            <a:endParaRPr lang="en-PH" sz="3600"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EDEAA861-1385-4C1C-937C-643FB58F89B3}" type="slidenum">
              <a:rPr lang="en-PH" smtClean="0"/>
              <a:pPr/>
              <a:t>30</a:t>
            </a:fld>
            <a:endParaRPr lang="en-PH"/>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676400"/>
          </a:xfrm>
        </p:spPr>
        <p:txBody>
          <a:bodyPr>
            <a:normAutofit/>
          </a:bodyPr>
          <a:lstStyle/>
          <a:p>
            <a:r>
              <a:rPr lang="en-US" b="1" dirty="0" smtClean="0"/>
              <a:t>Initiatives / Proposals of Young Farmers from AFA Members</a:t>
            </a:r>
            <a:endParaRPr lang="en-US" b="1"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31</a:t>
            </a:fld>
            <a:endParaRPr lang="en-PH"/>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VIETNAM: Youth committee </a:t>
            </a:r>
            <a:endParaRPr lang="en-US" sz="4000" dirty="0"/>
          </a:p>
        </p:txBody>
      </p:sp>
      <p:sp>
        <p:nvSpPr>
          <p:cNvPr id="3" name="Content Placeholder 2"/>
          <p:cNvSpPr>
            <a:spLocks noGrp="1"/>
          </p:cNvSpPr>
          <p:nvPr>
            <p:ph idx="1"/>
          </p:nvPr>
        </p:nvSpPr>
        <p:spPr>
          <a:xfrm>
            <a:off x="533400" y="990600"/>
            <a:ext cx="8153400" cy="4144963"/>
          </a:xfrm>
        </p:spPr>
        <p:txBody>
          <a:bodyPr>
            <a:normAutofit/>
          </a:bodyPr>
          <a:lstStyle/>
          <a:p>
            <a:r>
              <a:rPr lang="en-US" sz="2800" dirty="0" smtClean="0"/>
              <a:t>A youth committee  with representation in leadership structure</a:t>
            </a:r>
          </a:p>
          <a:p>
            <a:r>
              <a:rPr lang="en-US" sz="2800" dirty="0" smtClean="0"/>
              <a:t> “green summer” program</a:t>
            </a:r>
          </a:p>
          <a:p>
            <a:r>
              <a:rPr lang="en-US" sz="2800" dirty="0" smtClean="0"/>
              <a:t>Training and capacity building </a:t>
            </a:r>
          </a:p>
          <a:p>
            <a:r>
              <a:rPr lang="en-PH" sz="2800" dirty="0" smtClean="0"/>
              <a:t>Encourage young farmers to stay in their land instead of moving to cities to look for jobs</a:t>
            </a:r>
            <a:endParaRPr lang="en-US" sz="2800" dirty="0" smtClean="0"/>
          </a:p>
          <a:p>
            <a:r>
              <a:rPr lang="en-US" sz="2800" dirty="0" smtClean="0"/>
              <a:t>Provide avenues for self -reflection</a:t>
            </a:r>
            <a:endParaRPr lang="en-US" sz="2800"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32</a:t>
            </a:fld>
            <a:endParaRPr lang="en-PH"/>
          </a:p>
        </p:txBody>
      </p:sp>
      <p:pic>
        <p:nvPicPr>
          <p:cNvPr id="5" name="Picture 2"/>
          <p:cNvPicPr>
            <a:picLocks noChangeAspect="1" noChangeArrowheads="1"/>
          </p:cNvPicPr>
          <p:nvPr/>
        </p:nvPicPr>
        <p:blipFill>
          <a:blip r:embed="rId3" cstate="print"/>
          <a:srcRect t="36147" b="11325"/>
          <a:stretch>
            <a:fillRect/>
          </a:stretch>
        </p:blipFill>
        <p:spPr>
          <a:xfrm>
            <a:off x="1524000" y="4419600"/>
            <a:ext cx="6781800" cy="2438400"/>
          </a:xfrm>
          <a:prstGeom prst="rect">
            <a:avLst/>
          </a:prstGeom>
          <a:ln>
            <a:noFill/>
          </a:ln>
          <a:effectLst>
            <a:softEdge rad="112500"/>
          </a:effectLst>
        </p:spPr>
      </p:pic>
    </p:spTree>
    <p:extLst>
      <p:ext uri="{BB962C8B-B14F-4D97-AF65-F5344CB8AC3E}">
        <p14:creationId xmlns:p14="http://schemas.microsoft.com/office/powerpoint/2010/main" val="937947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Vietnam:                                                        Build respectable picture of farmers</a:t>
            </a:r>
            <a:endParaRPr lang="en-US" sz="3600" dirty="0"/>
          </a:p>
        </p:txBody>
      </p:sp>
      <p:sp>
        <p:nvSpPr>
          <p:cNvPr id="3" name="Content Placeholder 2"/>
          <p:cNvSpPr>
            <a:spLocks noGrp="1"/>
          </p:cNvSpPr>
          <p:nvPr>
            <p:ph idx="1"/>
          </p:nvPr>
        </p:nvSpPr>
        <p:spPr>
          <a:xfrm>
            <a:off x="457200" y="1295400"/>
            <a:ext cx="8305800" cy="4830763"/>
          </a:xfrm>
        </p:spPr>
        <p:txBody>
          <a:bodyPr>
            <a:normAutofit fontScale="85000" lnSpcReduction="20000"/>
          </a:bodyPr>
          <a:lstStyle/>
          <a:p>
            <a:r>
              <a:rPr lang="en-PH" dirty="0" smtClean="0"/>
              <a:t>Raise more awareness in recognizing role of farmers and agriculture</a:t>
            </a:r>
          </a:p>
          <a:p>
            <a:r>
              <a:rPr lang="en-PH" dirty="0" smtClean="0"/>
              <a:t>Develop models on production and business for rural youth</a:t>
            </a:r>
            <a:endParaRPr lang="en-PH" i="1" dirty="0" smtClean="0"/>
          </a:p>
          <a:p>
            <a:r>
              <a:rPr lang="en-PH" dirty="0" smtClean="0"/>
              <a:t>Develop clubs on youth extension, clubs on young creativeness, etc</a:t>
            </a:r>
          </a:p>
          <a:p>
            <a:r>
              <a:rPr lang="en-PH" dirty="0" smtClean="0"/>
              <a:t>Organize exchange visits for rural youth</a:t>
            </a:r>
          </a:p>
          <a:p>
            <a:r>
              <a:rPr lang="en-PH" b="1" dirty="0" smtClean="0">
                <a:solidFill>
                  <a:srgbClr val="FF0000"/>
                </a:solidFill>
              </a:rPr>
              <a:t>1- Vocational training for young farmers – rural workers</a:t>
            </a:r>
          </a:p>
          <a:p>
            <a:r>
              <a:rPr lang="en-PH" b="1" dirty="0" smtClean="0">
                <a:solidFill>
                  <a:srgbClr val="FF0000"/>
                </a:solidFill>
              </a:rPr>
              <a:t>2- Transfer technology for young farmers / coops to improve incomes</a:t>
            </a:r>
          </a:p>
          <a:p>
            <a:r>
              <a:rPr lang="en-PH" b="1" dirty="0" smtClean="0">
                <a:solidFill>
                  <a:srgbClr val="FF0000"/>
                </a:solidFill>
              </a:rPr>
              <a:t>3- Help YF access loans for agri-business</a:t>
            </a:r>
          </a:p>
          <a:p>
            <a:pPr>
              <a:buNone/>
            </a:pPr>
            <a:endParaRPr lang="en-PH" b="1" dirty="0" smtClean="0"/>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33</a:t>
            </a:fld>
            <a:endParaRPr lang="en-PH"/>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armer who breed the corn1.jpg"/>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1132" b="7832"/>
          <a:stretch/>
        </p:blipFill>
        <p:spPr>
          <a:xfrm>
            <a:off x="685800" y="609600"/>
            <a:ext cx="3875696" cy="4343400"/>
          </a:xfrm>
          <a:prstGeom prst="rect">
            <a:avLst/>
          </a:prstGeom>
          <a:ln>
            <a:noFill/>
          </a:ln>
          <a:effectLst>
            <a:softEdge rad="112500"/>
          </a:effectLst>
        </p:spPr>
      </p:pic>
      <p:pic>
        <p:nvPicPr>
          <p:cNvPr id="9" name="Content Placeholder 8" descr="Parental F1 of 2nd breed.JPG"/>
          <p:cNvPicPr>
            <a:picLocks noGrp="1" noChangeAspect="1"/>
          </p:cNvPicPr>
          <p:nvPr>
            <p:ph sz="half" idx="2"/>
          </p:nvPr>
        </p:nvPicPr>
        <p:blipFill>
          <a:blip r:embed="rId4">
            <a:extLst>
              <a:ext uri="{28A0092B-C50C-407E-A947-70E740481C1C}">
                <a14:useLocalDpi xmlns:a14="http://schemas.microsoft.com/office/drawing/2010/main" val="0"/>
              </a:ext>
            </a:extLst>
          </a:blip>
          <a:srcRect t="7975" b="9950"/>
          <a:stretch>
            <a:fillRect/>
          </a:stretch>
        </p:blipFill>
        <p:spPr>
          <a:xfrm>
            <a:off x="4572000" y="533400"/>
            <a:ext cx="4038600" cy="44196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EDEAA861-1385-4C1C-937C-643FB58F89B3}" type="slidenum">
              <a:rPr lang="en-PH" smtClean="0"/>
              <a:pPr/>
              <a:t>34</a:t>
            </a:fld>
            <a:endParaRPr lang="en-PH"/>
          </a:p>
        </p:txBody>
      </p:sp>
      <p:sp>
        <p:nvSpPr>
          <p:cNvPr id="7" name="Text Placeholder 3"/>
          <p:cNvSpPr txBox="1">
            <a:spLocks/>
          </p:cNvSpPr>
          <p:nvPr/>
        </p:nvSpPr>
        <p:spPr>
          <a:xfrm>
            <a:off x="990600" y="4953000"/>
            <a:ext cx="7772400" cy="1676400"/>
          </a:xfrm>
          <a:prstGeom prst="rect">
            <a:avLst/>
          </a:prstGeom>
        </p:spPr>
        <p:txBody>
          <a:bodyPr vert="horz" lIns="91440" tIns="45720" rIns="91440" bIns="45720" rtlCol="0">
            <a:normAutofit/>
          </a:bodyPr>
          <a:lstStyle/>
          <a:p>
            <a:pPr lvl="0"/>
            <a:r>
              <a:rPr lang="en-US" sz="2000" b="1" dirty="0" err="1" smtClean="0"/>
              <a:t>Rifai</a:t>
            </a:r>
            <a:r>
              <a:rPr lang="en-US" sz="2000" b="1" dirty="0" smtClean="0"/>
              <a:t> has been s</a:t>
            </a:r>
            <a:r>
              <a:rPr lang="id-ID" sz="2000" b="1" dirty="0" smtClean="0"/>
              <a:t>haring knowledge among </a:t>
            </a:r>
            <a:r>
              <a:rPr lang="en-US" sz="2000" b="1" dirty="0" smtClean="0"/>
              <a:t>young and elder </a:t>
            </a:r>
            <a:r>
              <a:rPr lang="id-ID" sz="2000" b="1" dirty="0" smtClean="0"/>
              <a:t>farmers through “musyawarah” or popular discussion </a:t>
            </a:r>
            <a:r>
              <a:rPr lang="en-US" sz="2000" b="1" dirty="0" smtClean="0"/>
              <a:t>(this is </a:t>
            </a:r>
            <a:r>
              <a:rPr lang="id-ID" sz="2000" b="1" dirty="0" smtClean="0"/>
              <a:t>part of family farming</a:t>
            </a:r>
            <a:r>
              <a:rPr lang="en-US" sz="2000" b="1" dirty="0" smtClean="0"/>
              <a:t>).  He has also been gaining customers by selling his locally-developed seeds which is of same quality as but 70% cheaper than private company seeds.</a:t>
            </a:r>
            <a:endParaRPr lang="en-US" sz="2000" b="1" dirty="0"/>
          </a:p>
        </p:txBody>
      </p:sp>
      <p:sp>
        <p:nvSpPr>
          <p:cNvPr id="6" name="Title 4"/>
          <p:cNvSpPr>
            <a:spLocks noGrp="1"/>
          </p:cNvSpPr>
          <p:nvPr>
            <p:ph type="title"/>
          </p:nvPr>
        </p:nvSpPr>
        <p:spPr>
          <a:xfrm>
            <a:off x="838200" y="0"/>
            <a:ext cx="7848600" cy="762000"/>
          </a:xfrm>
        </p:spPr>
        <p:txBody>
          <a:bodyPr>
            <a:noAutofit/>
          </a:bodyPr>
          <a:lstStyle/>
          <a:p>
            <a:r>
              <a:rPr lang="en-US" sz="3200" dirty="0" smtClean="0"/>
              <a:t>INDONESIA: </a:t>
            </a:r>
            <a:r>
              <a:rPr lang="en-US" sz="3200" dirty="0" err="1" smtClean="0"/>
              <a:t>Rifai</a:t>
            </a:r>
            <a:r>
              <a:rPr lang="en-US" sz="3200" dirty="0" smtClean="0"/>
              <a:t> – Local seeds development</a:t>
            </a:r>
            <a:endParaRPr lang="en-US" sz="3200" dirty="0"/>
          </a:p>
        </p:txBody>
      </p:sp>
    </p:spTree>
    <p:extLst>
      <p:ext uri="{BB962C8B-B14F-4D97-AF65-F5344CB8AC3E}">
        <p14:creationId xmlns:p14="http://schemas.microsoft.com/office/powerpoint/2010/main" val="2004491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600" dirty="0" smtClean="0"/>
              <a:t>PHILS -  Policy on Magna Carta of Young Farmers </a:t>
            </a:r>
            <a:endParaRPr lang="en-US" sz="3600" dirty="0"/>
          </a:p>
        </p:txBody>
      </p:sp>
      <p:sp>
        <p:nvSpPr>
          <p:cNvPr id="3" name="Content Placeholder 2"/>
          <p:cNvSpPr>
            <a:spLocks noGrp="1"/>
          </p:cNvSpPr>
          <p:nvPr>
            <p:ph idx="1"/>
          </p:nvPr>
        </p:nvSpPr>
        <p:spPr>
          <a:xfrm>
            <a:off x="381000" y="1676400"/>
            <a:ext cx="8229600" cy="4343400"/>
          </a:xfrm>
        </p:spPr>
        <p:txBody>
          <a:bodyPr>
            <a:normAutofit lnSpcReduction="10000"/>
          </a:bodyPr>
          <a:lstStyle/>
          <a:p>
            <a:r>
              <a:rPr lang="en-PH" dirty="0" smtClean="0"/>
              <a:t>promote and protect rights of young farmers aged 15-40 years</a:t>
            </a:r>
          </a:p>
          <a:p>
            <a:r>
              <a:rPr lang="en-PH" dirty="0" smtClean="0"/>
              <a:t>Establish programs for young farmers</a:t>
            </a:r>
          </a:p>
          <a:p>
            <a:r>
              <a:rPr lang="en-PH" dirty="0" smtClean="0"/>
              <a:t>Institutionalize young farmers’ representation in all agricultural policy-making bodies </a:t>
            </a:r>
          </a:p>
          <a:p>
            <a:r>
              <a:rPr lang="en-PH" dirty="0" smtClean="0"/>
              <a:t>Define discrimination against young farmers</a:t>
            </a:r>
          </a:p>
          <a:p>
            <a:r>
              <a:rPr lang="en-PH" dirty="0" smtClean="0">
                <a:solidFill>
                  <a:srgbClr val="FF0000"/>
                </a:solidFill>
              </a:rPr>
              <a:t>&gt; Dialogue with Govt at IYFF –Philippines  on Magna </a:t>
            </a:r>
            <a:r>
              <a:rPr lang="en-PH" dirty="0" err="1" smtClean="0">
                <a:solidFill>
                  <a:srgbClr val="FF0000"/>
                </a:solidFill>
              </a:rPr>
              <a:t>Carta</a:t>
            </a:r>
            <a:r>
              <a:rPr lang="en-PH" dirty="0" smtClean="0">
                <a:solidFill>
                  <a:srgbClr val="FF0000"/>
                </a:solidFill>
              </a:rPr>
              <a:t>, initial positive response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DEAA861-1385-4C1C-937C-643FB58F89B3}" type="slidenum">
              <a:rPr lang="en-PH" smtClean="0"/>
              <a:pPr/>
              <a:t>35</a:t>
            </a:fld>
            <a:endParaRPr lang="en-PH"/>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rcRect l="2609" t="15789" b="6579"/>
          <a:stretch>
            <a:fillRect/>
          </a:stretch>
        </p:blipFill>
        <p:spPr bwMode="auto">
          <a:xfrm>
            <a:off x="304800" y="914400"/>
            <a:ext cx="8534400" cy="4495800"/>
          </a:xfrm>
          <a:prstGeom prst="rect">
            <a:avLst/>
          </a:prstGeom>
          <a:ln>
            <a:noFill/>
          </a:ln>
          <a:effectLst>
            <a:softEdge rad="112500"/>
          </a:effectLst>
        </p:spPr>
      </p:pic>
      <p:sp>
        <p:nvSpPr>
          <p:cNvPr id="2" name="Title 1"/>
          <p:cNvSpPr>
            <a:spLocks noGrp="1"/>
          </p:cNvSpPr>
          <p:nvPr>
            <p:ph type="title"/>
          </p:nvPr>
        </p:nvSpPr>
        <p:spPr>
          <a:xfrm>
            <a:off x="381000" y="0"/>
            <a:ext cx="8229600" cy="1143000"/>
          </a:xfrm>
        </p:spPr>
        <p:txBody>
          <a:bodyPr/>
          <a:lstStyle/>
          <a:p>
            <a:r>
              <a:rPr lang="en-US" dirty="0" smtClean="0"/>
              <a:t>Cambodia: Youth Committee</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36</a:t>
            </a:fld>
            <a:endParaRPr lang="en-PH"/>
          </a:p>
        </p:txBody>
      </p:sp>
      <p:sp>
        <p:nvSpPr>
          <p:cNvPr id="6" name="Content Placeholder 2"/>
          <p:cNvSpPr>
            <a:spLocks noGrp="1"/>
          </p:cNvSpPr>
          <p:nvPr>
            <p:ph idx="1"/>
          </p:nvPr>
        </p:nvSpPr>
        <p:spPr>
          <a:xfrm>
            <a:off x="685800" y="5410200"/>
            <a:ext cx="8001000" cy="914400"/>
          </a:xfrm>
        </p:spPr>
        <p:txBody>
          <a:bodyPr>
            <a:noAutofit/>
          </a:bodyPr>
          <a:lstStyle/>
          <a:p>
            <a:r>
              <a:rPr lang="en-PH" dirty="0" smtClean="0"/>
              <a:t>Established Youth Committee , has 1 seat in Board</a:t>
            </a:r>
            <a:endParaRPr lang="en-US" dirty="0"/>
          </a:p>
        </p:txBody>
      </p:sp>
    </p:spTree>
    <p:extLst>
      <p:ext uri="{BB962C8B-B14F-4D97-AF65-F5344CB8AC3E}">
        <p14:creationId xmlns:p14="http://schemas.microsoft.com/office/powerpoint/2010/main" val="2754944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Cambodia’s priority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Need to emphasize the importance of agriculture</a:t>
            </a:r>
          </a:p>
          <a:p>
            <a:pPr marL="514350" indent="-514350">
              <a:buFont typeface="+mj-lt"/>
              <a:buAutoNum type="arabicPeriod"/>
            </a:pPr>
            <a:r>
              <a:rPr lang="en-US" dirty="0" smtClean="0">
                <a:solidFill>
                  <a:srgbClr val="FF0000"/>
                </a:solidFill>
              </a:rPr>
              <a:t>Organize savings associations among the youth</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DEAA861-1385-4C1C-937C-643FB58F89B3}" type="slidenum">
              <a:rPr lang="en-PH" smtClean="0"/>
              <a:pPr/>
              <a:t>37</a:t>
            </a:fld>
            <a:endParaRPr lang="en-PH"/>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Thailand:  Strategy to develop new generation of farmers</a:t>
            </a:r>
            <a:endParaRPr lang="en-US" dirty="0"/>
          </a:p>
        </p:txBody>
      </p:sp>
      <p:sp>
        <p:nvSpPr>
          <p:cNvPr id="3" name="Content Placeholder 2"/>
          <p:cNvSpPr>
            <a:spLocks noGrp="1"/>
          </p:cNvSpPr>
          <p:nvPr>
            <p:ph sz="half" idx="1"/>
          </p:nvPr>
        </p:nvSpPr>
        <p:spPr>
          <a:xfrm>
            <a:off x="457200" y="1600200"/>
            <a:ext cx="8153400" cy="4525963"/>
          </a:xfrm>
        </p:spPr>
        <p:txBody>
          <a:bodyPr>
            <a:normAutofit/>
          </a:bodyPr>
          <a:lstStyle/>
          <a:p>
            <a:r>
              <a:rPr lang="en-US" sz="3200" dirty="0" smtClean="0"/>
              <a:t>Seats in local and national governance structures</a:t>
            </a:r>
          </a:p>
          <a:p>
            <a:r>
              <a:rPr lang="en-US" sz="3200" dirty="0" smtClean="0"/>
              <a:t>Training on leadership and </a:t>
            </a:r>
            <a:r>
              <a:rPr lang="en-US" sz="3200" dirty="0" err="1" smtClean="0"/>
              <a:t>agri</a:t>
            </a:r>
            <a:r>
              <a:rPr lang="en-US" sz="3200" dirty="0" smtClean="0"/>
              <a:t> activities (vegetable, livestock raising)</a:t>
            </a:r>
          </a:p>
          <a:p>
            <a:r>
              <a:rPr lang="en-US" sz="3200" dirty="0" smtClean="0"/>
              <a:t>Networking among youth leaders</a:t>
            </a:r>
          </a:p>
          <a:p>
            <a:r>
              <a:rPr lang="en-US" sz="3200" dirty="0" smtClean="0"/>
              <a:t>Facilitate links with government agencies for support</a:t>
            </a:r>
          </a:p>
          <a:p>
            <a:endParaRPr lang="en-US" dirty="0"/>
          </a:p>
        </p:txBody>
      </p:sp>
      <p:sp>
        <p:nvSpPr>
          <p:cNvPr id="5" name="Slide Number Placeholder 4"/>
          <p:cNvSpPr>
            <a:spLocks noGrp="1"/>
          </p:cNvSpPr>
          <p:nvPr>
            <p:ph type="sldNum" sz="quarter" idx="12"/>
          </p:nvPr>
        </p:nvSpPr>
        <p:spPr/>
        <p:txBody>
          <a:bodyPr/>
          <a:lstStyle/>
          <a:p>
            <a:fld id="{EDEAA861-1385-4C1C-937C-643FB58F89B3}" type="slidenum">
              <a:rPr lang="en-PH" smtClean="0"/>
              <a:pPr/>
              <a:t>38</a:t>
            </a:fld>
            <a:endParaRPr lang="en-PH"/>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410200" cy="1143000"/>
          </a:xfrm>
        </p:spPr>
        <p:txBody>
          <a:bodyPr>
            <a:normAutofit fontScale="90000"/>
          </a:bodyPr>
          <a:lstStyle/>
          <a:p>
            <a:pPr algn="l"/>
            <a:r>
              <a:rPr lang="en-US" dirty="0" smtClean="0"/>
              <a:t>Mongolia: </a:t>
            </a:r>
            <a:r>
              <a:rPr lang="en-US" dirty="0" err="1" smtClean="0"/>
              <a:t>Govt</a:t>
            </a:r>
            <a:r>
              <a:rPr lang="en-US" dirty="0" smtClean="0"/>
              <a:t> support for youth  </a:t>
            </a:r>
            <a:endParaRPr lang="en-US" dirty="0"/>
          </a:p>
        </p:txBody>
      </p:sp>
      <p:sp>
        <p:nvSpPr>
          <p:cNvPr id="3" name="Content Placeholder 2"/>
          <p:cNvSpPr>
            <a:spLocks noGrp="1"/>
          </p:cNvSpPr>
          <p:nvPr>
            <p:ph idx="1"/>
          </p:nvPr>
        </p:nvSpPr>
        <p:spPr>
          <a:xfrm>
            <a:off x="304800" y="1295400"/>
            <a:ext cx="5410200" cy="5105400"/>
          </a:xfrm>
        </p:spPr>
        <p:txBody>
          <a:bodyPr>
            <a:normAutofit fontScale="92500"/>
          </a:bodyPr>
          <a:lstStyle/>
          <a:p>
            <a:r>
              <a:rPr lang="en-PH" dirty="0" smtClean="0"/>
              <a:t>Support youth initiatives for development of rural areas and retard rural-urban migration</a:t>
            </a:r>
          </a:p>
          <a:p>
            <a:r>
              <a:rPr lang="en-PH" dirty="0" smtClean="0"/>
              <a:t>Elevate government focus and awareness on youth working and living conditions in agricultural sector</a:t>
            </a:r>
          </a:p>
          <a:p>
            <a:r>
              <a:rPr lang="en-PH" dirty="0" smtClean="0"/>
              <a:t>Boost the dignity and leadership of youth in agriculture</a:t>
            </a:r>
          </a:p>
        </p:txBody>
      </p:sp>
      <p:sp>
        <p:nvSpPr>
          <p:cNvPr id="4" name="Slide Number Placeholder 3"/>
          <p:cNvSpPr>
            <a:spLocks noGrp="1"/>
          </p:cNvSpPr>
          <p:nvPr>
            <p:ph type="sldNum" sz="quarter" idx="12"/>
          </p:nvPr>
        </p:nvSpPr>
        <p:spPr/>
        <p:txBody>
          <a:bodyPr/>
          <a:lstStyle/>
          <a:p>
            <a:fld id="{EDEAA861-1385-4C1C-937C-643FB58F89B3}" type="slidenum">
              <a:rPr lang="en-PH" smtClean="0"/>
              <a:pPr/>
              <a:t>39</a:t>
            </a:fld>
            <a:endParaRPr lang="en-PH"/>
          </a:p>
        </p:txBody>
      </p:sp>
      <p:pic>
        <p:nvPicPr>
          <p:cNvPr id="6" name="Picture 2"/>
          <p:cNvPicPr>
            <a:picLocks noChangeAspect="1" noChangeArrowheads="1"/>
          </p:cNvPicPr>
          <p:nvPr/>
        </p:nvPicPr>
        <p:blipFill>
          <a:blip r:embed="rId3" cstate="print"/>
          <a:srcRect/>
          <a:stretch>
            <a:fillRect/>
          </a:stretch>
        </p:blipFill>
        <p:spPr bwMode="auto">
          <a:xfrm>
            <a:off x="5867400" y="2590800"/>
            <a:ext cx="3276600" cy="2184400"/>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a:off x="5829300" y="4648200"/>
            <a:ext cx="3314700" cy="2209800"/>
          </a:xfrm>
          <a:prstGeom prst="rect">
            <a:avLst/>
          </a:prstGeom>
          <a:ln>
            <a:noFill/>
          </a:ln>
          <a:effectLst>
            <a:softEdge rad="112500"/>
          </a:effectLst>
        </p:spPr>
      </p:pic>
      <p:pic>
        <p:nvPicPr>
          <p:cNvPr id="1028" name="Picture 4"/>
          <p:cNvPicPr>
            <a:picLocks noChangeAspect="1" noChangeArrowheads="1"/>
          </p:cNvPicPr>
          <p:nvPr/>
        </p:nvPicPr>
        <p:blipFill>
          <a:blip r:embed="rId5" cstate="print"/>
          <a:srcRect l="23485" r="12121" b="21591"/>
          <a:stretch>
            <a:fillRect/>
          </a:stretch>
        </p:blipFill>
        <p:spPr bwMode="auto">
          <a:xfrm>
            <a:off x="5858565" y="0"/>
            <a:ext cx="3285434" cy="266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rmAutofit fontScale="90000"/>
          </a:bodyPr>
          <a:lstStyle/>
          <a:p>
            <a:r>
              <a:rPr lang="en-US" dirty="0" smtClean="0"/>
              <a:t>AFA policy research </a:t>
            </a:r>
            <a:br>
              <a:rPr lang="en-US" dirty="0" smtClean="0"/>
            </a:br>
            <a:r>
              <a:rPr lang="en-US" dirty="0" smtClean="0"/>
              <a:t>on Youth in Agriculture </a:t>
            </a:r>
            <a:endParaRPr lang="en-US" dirty="0"/>
          </a:p>
        </p:txBody>
      </p:sp>
      <p:sp>
        <p:nvSpPr>
          <p:cNvPr id="3" name="Subtitle 2"/>
          <p:cNvSpPr>
            <a:spLocks noGrp="1"/>
          </p:cNvSpPr>
          <p:nvPr>
            <p:ph idx="1"/>
          </p:nvPr>
        </p:nvSpPr>
        <p:spPr/>
        <p:txBody>
          <a:bodyPr>
            <a:normAutofit/>
          </a:bodyPr>
          <a:lstStyle/>
          <a:p>
            <a:r>
              <a:rPr lang="en-PH" dirty="0" smtClean="0"/>
              <a:t>FACT process with AFA members in 9 countries                                                                   (Farmers Advocacy Consultation Tool )</a:t>
            </a:r>
          </a:p>
          <a:p>
            <a:r>
              <a:rPr lang="en-PH" dirty="0" smtClean="0"/>
              <a:t>Four pillars:  </a:t>
            </a:r>
          </a:p>
          <a:p>
            <a:pPr marL="971550" lvl="1" indent="-514350">
              <a:buFont typeface="+mj-lt"/>
              <a:buAutoNum type="arabicPeriod"/>
            </a:pPr>
            <a:r>
              <a:rPr lang="en-PH" dirty="0" smtClean="0"/>
              <a:t> consultation to members, </a:t>
            </a:r>
          </a:p>
          <a:p>
            <a:pPr marL="971550" lvl="1" indent="-514350">
              <a:buFont typeface="+mj-lt"/>
              <a:buAutoNum type="arabicPeriod"/>
            </a:pPr>
            <a:r>
              <a:rPr lang="en-PH" dirty="0" smtClean="0"/>
              <a:t>participatory research,  </a:t>
            </a:r>
          </a:p>
          <a:p>
            <a:pPr marL="971550" lvl="1" indent="-514350">
              <a:buFont typeface="+mj-lt"/>
              <a:buAutoNum type="arabicPeriod"/>
            </a:pPr>
            <a:r>
              <a:rPr lang="en-PH" dirty="0" smtClean="0"/>
              <a:t>SMART proposal writing, and </a:t>
            </a:r>
          </a:p>
          <a:p>
            <a:pPr marL="971550" lvl="1" indent="-514350">
              <a:buFont typeface="+mj-lt"/>
              <a:buAutoNum type="arabicPeriod"/>
            </a:pPr>
            <a:r>
              <a:rPr lang="en-PH" dirty="0" smtClean="0"/>
              <a:t>lobby mapping and stakeholder analysis</a:t>
            </a:r>
            <a:br>
              <a:rPr lang="en-PH" dirty="0" smtClean="0"/>
            </a:br>
            <a:endParaRPr lang="en-PH" dirty="0" smtClean="0"/>
          </a:p>
          <a:p>
            <a:endParaRPr lang="en-US" dirty="0" smtClean="0"/>
          </a:p>
          <a:p>
            <a:endParaRPr lang="en-US" dirty="0"/>
          </a:p>
        </p:txBody>
      </p:sp>
    </p:spTree>
    <p:extLst>
      <p:ext uri="{BB962C8B-B14F-4D97-AF65-F5344CB8AC3E}">
        <p14:creationId xmlns:p14="http://schemas.microsoft.com/office/powerpoint/2010/main" val="2840870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Mongolia Priority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Focus on herders</a:t>
            </a:r>
          </a:p>
          <a:p>
            <a:pPr marL="514350" indent="-514350">
              <a:buFont typeface="+mj-lt"/>
              <a:buAutoNum type="arabicPeriod"/>
            </a:pPr>
            <a:r>
              <a:rPr lang="en-US" dirty="0" smtClean="0">
                <a:solidFill>
                  <a:srgbClr val="FF0000"/>
                </a:solidFill>
              </a:rPr>
              <a:t>Special programs for herders</a:t>
            </a:r>
          </a:p>
          <a:p>
            <a:pPr marL="514350" indent="-514350">
              <a:buFont typeface="+mj-lt"/>
              <a:buAutoNum type="arabicPeriod"/>
            </a:pPr>
            <a:r>
              <a:rPr lang="en-US" dirty="0" smtClean="0">
                <a:solidFill>
                  <a:srgbClr val="FF0000"/>
                </a:solidFill>
              </a:rPr>
              <a:t>Engage Ministry of Agriculture, Parliament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DEAA861-1385-4C1C-937C-643FB58F89B3}" type="slidenum">
              <a:rPr lang="en-PH" smtClean="0"/>
              <a:pPr/>
              <a:t>40</a:t>
            </a:fld>
            <a:endParaRPr lang="en-PH"/>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p:spPr>
        <p:txBody>
          <a:bodyPr>
            <a:normAutofit fontScale="90000"/>
          </a:bodyPr>
          <a:lstStyle/>
          <a:p>
            <a:r>
              <a:rPr lang="en-US" dirty="0" err="1" smtClean="0"/>
              <a:t>Kyrgystan</a:t>
            </a:r>
            <a:r>
              <a:rPr lang="en-US" dirty="0" smtClean="0"/>
              <a:t>: State support to young farmers</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41</a:t>
            </a:fld>
            <a:endParaRPr lang="en-PH" dirty="0"/>
          </a:p>
        </p:txBody>
      </p:sp>
      <p:pic>
        <p:nvPicPr>
          <p:cNvPr id="6" name="Picture 2" descr="C:\Users\Кумушай\Desktop\фото0093.jpg"/>
          <p:cNvPicPr>
            <a:picLocks noChangeAspect="1" noChangeArrowheads="1"/>
          </p:cNvPicPr>
          <p:nvPr/>
        </p:nvPicPr>
        <p:blipFill>
          <a:blip r:embed="rId3" cstate="print">
            <a:extLst>
              <a:ext uri="{28A0092B-C50C-407E-A947-70E740481C1C}">
                <a14:useLocalDpi xmlns:a14="http://schemas.microsoft.com/office/drawing/2010/main" val="0"/>
              </a:ext>
            </a:extLst>
          </a:blip>
          <a:srcRect l="15922" t="9337"/>
          <a:stretch>
            <a:fillRect/>
          </a:stretch>
        </p:blipFill>
        <p:spPr bwMode="auto">
          <a:xfrm>
            <a:off x="6096000" y="1905000"/>
            <a:ext cx="3048000" cy="2219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F:\изображения\фото0494.jpg"/>
          <p:cNvPicPr>
            <a:picLocks noChangeAspect="1" noChangeArrowheads="1"/>
          </p:cNvPicPr>
          <p:nvPr/>
        </p:nvPicPr>
        <p:blipFill>
          <a:blip r:embed="rId4" cstate="print">
            <a:extLst>
              <a:ext uri="{28A0092B-C50C-407E-A947-70E740481C1C}">
                <a14:useLocalDpi xmlns:a14="http://schemas.microsoft.com/office/drawing/2010/main" val="0"/>
              </a:ext>
            </a:extLst>
          </a:blip>
          <a:srcRect l="7514" r="8408"/>
          <a:stretch>
            <a:fillRect/>
          </a:stretch>
        </p:blipFill>
        <p:spPr bwMode="auto">
          <a:xfrm>
            <a:off x="6096000" y="4139095"/>
            <a:ext cx="3048000" cy="27189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изображения\фото0483.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l="18750" r="29688" b="11871"/>
          <a:stretch>
            <a:fillRect/>
          </a:stretch>
        </p:blipFill>
        <p:spPr bwMode="auto">
          <a:xfrm>
            <a:off x="7391400" y="0"/>
            <a:ext cx="1752600" cy="224663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381000" y="1447800"/>
            <a:ext cx="5105400" cy="50292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PH" sz="3200" dirty="0" smtClean="0"/>
              <a:t>Develop and adopt state program for support to young farmers, rural women and rural development</a:t>
            </a:r>
          </a:p>
          <a:p>
            <a:pPr marL="342900" lvl="0"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lang="en-PH" sz="3200" dirty="0" smtClean="0"/>
              <a:t>Train young farmers on integrated water resources management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Nepal: priority</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marL="514350" indent="-514350">
              <a:buFont typeface="+mj-lt"/>
              <a:buAutoNum type="arabicPeriod"/>
            </a:pPr>
            <a:r>
              <a:rPr lang="en-US" dirty="0" smtClean="0">
                <a:solidFill>
                  <a:srgbClr val="FF0000"/>
                </a:solidFill>
              </a:rPr>
              <a:t>Increase investment in family farming</a:t>
            </a:r>
          </a:p>
          <a:p>
            <a:pPr marL="514350" indent="-514350">
              <a:buFont typeface="+mj-lt"/>
              <a:buAutoNum type="arabicPeriod"/>
            </a:pPr>
            <a:r>
              <a:rPr lang="en-US" dirty="0" smtClean="0">
                <a:solidFill>
                  <a:srgbClr val="FF0000"/>
                </a:solidFill>
              </a:rPr>
              <a:t>Research on situation of family farming in Nepal</a:t>
            </a:r>
          </a:p>
          <a:p>
            <a:pPr marL="514350" indent="-514350">
              <a:buFont typeface="+mj-lt"/>
              <a:buAutoNum type="arabicPeriod"/>
            </a:pPr>
            <a:r>
              <a:rPr lang="en-US" dirty="0" smtClean="0">
                <a:solidFill>
                  <a:srgbClr val="FF0000"/>
                </a:solidFill>
              </a:rPr>
              <a:t>Need to involve youth in ensuring farmers’ rights in new Constitution </a:t>
            </a:r>
          </a:p>
          <a:p>
            <a:pPr marL="514350" indent="-514350">
              <a:buFont typeface="+mj-lt"/>
              <a:buAutoNum type="arabicPeriod"/>
            </a:pPr>
            <a:r>
              <a:rPr lang="en-US" dirty="0" smtClean="0">
                <a:solidFill>
                  <a:srgbClr val="FF0000"/>
                </a:solidFill>
              </a:rPr>
              <a:t>Creating new network of youth for collective voice</a:t>
            </a:r>
          </a:p>
          <a:p>
            <a:pPr marL="514350" indent="-514350">
              <a:buFont typeface="+mj-lt"/>
              <a:buAutoNum type="arabicPeriod"/>
            </a:pPr>
            <a:r>
              <a:rPr lang="en-US" dirty="0" smtClean="0">
                <a:solidFill>
                  <a:srgbClr val="FF0000"/>
                </a:solidFill>
              </a:rPr>
              <a:t>More public awareness on importance of family farming</a:t>
            </a:r>
          </a:p>
          <a:p>
            <a:pPr marL="514350" indent="-514350">
              <a:buFont typeface="+mj-lt"/>
              <a:buAutoNum type="arabicPeriod"/>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DEAA861-1385-4C1C-937C-643FB58F89B3}" type="slidenum">
              <a:rPr lang="en-PH" smtClean="0"/>
              <a:pPr/>
              <a:t>42</a:t>
            </a:fld>
            <a:endParaRPr lang="en-PH"/>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r>
              <a:rPr lang="en-US" sz="3600" dirty="0" smtClean="0"/>
              <a:t>Bangladesh: Establish </a:t>
            </a:r>
            <a:r>
              <a:rPr lang="en-PH" sz="3600" dirty="0" smtClean="0"/>
              <a:t>Agricultural Research Centres &amp; Universities</a:t>
            </a:r>
            <a:endParaRPr lang="en-US" sz="3600" dirty="0"/>
          </a:p>
        </p:txBody>
      </p:sp>
      <p:sp>
        <p:nvSpPr>
          <p:cNvPr id="3" name="Content Placeholder 2"/>
          <p:cNvSpPr>
            <a:spLocks noGrp="1"/>
          </p:cNvSpPr>
          <p:nvPr>
            <p:ph idx="1"/>
          </p:nvPr>
        </p:nvSpPr>
        <p:spPr/>
        <p:txBody>
          <a:bodyPr>
            <a:normAutofit/>
          </a:bodyPr>
          <a:lstStyle/>
          <a:p>
            <a:r>
              <a:rPr lang="en-US" dirty="0" smtClean="0"/>
              <a:t>Motivate, encourage, guide and train young people to harness their optimism about a career in agriculture</a:t>
            </a:r>
          </a:p>
          <a:p>
            <a:r>
              <a:rPr lang="en-PH" dirty="0" smtClean="0"/>
              <a:t>Establish </a:t>
            </a:r>
            <a:r>
              <a:rPr lang="en-US" dirty="0" smtClean="0"/>
              <a:t>agriculture as an active and secure profession</a:t>
            </a:r>
          </a:p>
          <a:p>
            <a:pPr lvl="0"/>
            <a:endParaRPr lang="en-US" dirty="0" smtClean="0"/>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43</a:t>
            </a:fld>
            <a:endParaRPr lang="en-PH"/>
          </a:p>
        </p:txBody>
      </p:sp>
      <p:pic>
        <p:nvPicPr>
          <p:cNvPr id="6" name="Picture 5" descr="C:\Documents and Settings\CCRS\Desktop\pic of family farming\IMG_1297.jpg"/>
          <p:cNvPicPr/>
          <p:nvPr/>
        </p:nvPicPr>
        <p:blipFill>
          <a:blip r:embed="rId3" cstate="print"/>
          <a:srcRect/>
          <a:stretch>
            <a:fillRect/>
          </a:stretch>
        </p:blipFill>
        <p:spPr bwMode="auto">
          <a:xfrm>
            <a:off x="5105400" y="4038600"/>
            <a:ext cx="3352800" cy="2438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Bangladesh priority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smtClean="0">
                <a:solidFill>
                  <a:srgbClr val="FF0000"/>
                </a:solidFill>
              </a:rPr>
              <a:t>Govt</a:t>
            </a:r>
            <a:r>
              <a:rPr lang="en-US" dirty="0" smtClean="0">
                <a:solidFill>
                  <a:srgbClr val="FF0000"/>
                </a:solidFill>
              </a:rPr>
              <a:t>  should provide funds, implement programs to support family farms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DEAA861-1385-4C1C-937C-643FB58F89B3}" type="slidenum">
              <a:rPr lang="en-PH" smtClean="0"/>
              <a:pPr/>
              <a:t>44</a:t>
            </a:fld>
            <a:endParaRPr lang="en-PH"/>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p:cNvPicPr>
            <a:picLocks noChangeAspect="1" noChangeArrowheads="1"/>
          </p:cNvPicPr>
          <p:nvPr/>
        </p:nvPicPr>
        <p:blipFill>
          <a:blip r:embed="rId2" cstate="print"/>
          <a:srcRect/>
          <a:stretch>
            <a:fillRect/>
          </a:stretch>
        </p:blipFill>
        <p:spPr bwMode="auto">
          <a:xfrm>
            <a:off x="395536" y="4392612"/>
            <a:ext cx="8208962" cy="2465388"/>
          </a:xfrm>
          <a:prstGeom prst="rect">
            <a:avLst/>
          </a:prstGeom>
          <a:noFill/>
          <a:ln w="9525">
            <a:noFill/>
            <a:miter lim="800000"/>
            <a:headEnd/>
            <a:tailEnd/>
          </a:ln>
        </p:spPr>
      </p:pic>
      <p:sp>
        <p:nvSpPr>
          <p:cNvPr id="6" name="コンテンツ プレースホルダー 2"/>
          <p:cNvSpPr txBox="1">
            <a:spLocks/>
          </p:cNvSpPr>
          <p:nvPr/>
        </p:nvSpPr>
        <p:spPr>
          <a:xfrm>
            <a:off x="395288" y="404813"/>
            <a:ext cx="6480175" cy="360362"/>
          </a:xfrm>
          <a:prstGeom prst="rect">
            <a:avLst/>
          </a:prstGeom>
        </p:spPr>
        <p:style>
          <a:lnRef idx="2">
            <a:schemeClr val="accent3"/>
          </a:lnRef>
          <a:fillRef idx="1">
            <a:schemeClr val="lt1"/>
          </a:fillRef>
          <a:effectRef idx="0">
            <a:schemeClr val="accent3"/>
          </a:effectRef>
          <a:fontRef idx="minor">
            <a:schemeClr val="dk1"/>
          </a:fontRef>
        </p:style>
        <p:txBody>
          <a:bodyPr/>
          <a:lstStyle/>
          <a:p>
            <a:pPr>
              <a:spcBef>
                <a:spcPct val="20000"/>
              </a:spcBef>
              <a:buFont typeface="Arial" charset="0"/>
              <a:buNone/>
            </a:pPr>
            <a:r>
              <a:rPr lang="en-US" altLang="ja-JP" sz="2000" dirty="0" smtClean="0">
                <a:solidFill>
                  <a:srgbClr val="000000"/>
                </a:solidFill>
              </a:rPr>
              <a:t>JAPAN:  Suggestion </a:t>
            </a:r>
            <a:r>
              <a:rPr lang="en-US" altLang="ja-JP" sz="2000" dirty="0">
                <a:solidFill>
                  <a:srgbClr val="000000"/>
                </a:solidFill>
              </a:rPr>
              <a:t>for the farmers and local government</a:t>
            </a:r>
            <a:endParaRPr lang="en-US" altLang="ja-JP" sz="2000" b="1" dirty="0">
              <a:solidFill>
                <a:srgbClr val="376092"/>
              </a:solidFill>
            </a:endParaRPr>
          </a:p>
        </p:txBody>
      </p:sp>
      <p:sp>
        <p:nvSpPr>
          <p:cNvPr id="10" name="正方形/長方形 9"/>
          <p:cNvSpPr/>
          <p:nvPr/>
        </p:nvSpPr>
        <p:spPr>
          <a:xfrm>
            <a:off x="395536" y="1700808"/>
            <a:ext cx="8208962" cy="3108543"/>
          </a:xfrm>
          <a:prstGeom prst="rect">
            <a:avLst/>
          </a:prstGeom>
          <a:solidFill>
            <a:schemeClr val="accent3">
              <a:lumMod val="60000"/>
              <a:lumOff val="40000"/>
            </a:schemeClr>
          </a:solidFill>
        </p:spPr>
        <p:txBody>
          <a:bodyPr>
            <a:spAutoFit/>
          </a:bodyPr>
          <a:lstStyle/>
          <a:p>
            <a:r>
              <a:rPr lang="en-US" altLang="ja-JP" b="1" dirty="0">
                <a:latin typeface="Calibri" pitchFamily="34" charset="0"/>
              </a:rPr>
              <a:t>Diffuse organic products / safe food</a:t>
            </a:r>
            <a:r>
              <a:rPr lang="en-US" altLang="ja-JP" dirty="0">
                <a:latin typeface="Calibri" pitchFamily="34" charset="0"/>
              </a:rPr>
              <a:t> </a:t>
            </a:r>
          </a:p>
          <a:p>
            <a:r>
              <a:rPr lang="en-US" altLang="ja-JP" dirty="0">
                <a:latin typeface="Calibri" pitchFamily="34" charset="0"/>
              </a:rPr>
              <a:t>Lectures, Cooking classes and other activities to campaign the lusciousness and safety of organic products.</a:t>
            </a:r>
            <a:r>
              <a:rPr lang="ja-JP" altLang="en-US" dirty="0">
                <a:latin typeface="Calibri" pitchFamily="34" charset="0"/>
              </a:rPr>
              <a:t/>
            </a:r>
            <a:br>
              <a:rPr lang="ja-JP" altLang="en-US" dirty="0">
                <a:latin typeface="Calibri" pitchFamily="34" charset="0"/>
              </a:rPr>
            </a:br>
            <a:r>
              <a:rPr lang="en-US" altLang="ja-JP" b="1" dirty="0" smtClean="0">
                <a:latin typeface="Calibri" pitchFamily="34" charset="0"/>
              </a:rPr>
              <a:t>Training </a:t>
            </a:r>
            <a:r>
              <a:rPr lang="en-US" altLang="ja-JP" b="1" dirty="0">
                <a:latin typeface="Calibri" pitchFamily="34" charset="0"/>
              </a:rPr>
              <a:t>course for up-skilling  </a:t>
            </a:r>
          </a:p>
          <a:p>
            <a:r>
              <a:rPr lang="en-US" altLang="ja-JP" dirty="0">
                <a:latin typeface="Calibri" pitchFamily="34" charset="0"/>
              </a:rPr>
              <a:t>Organizing seminars to inquire better skills for organic and environment conservative farming. </a:t>
            </a:r>
            <a:r>
              <a:rPr lang="en-US" altLang="ja-JP" sz="1600" dirty="0"/>
              <a:t>Improvement of cropping skills by organizing touring and interact with advanced farmers.</a:t>
            </a:r>
            <a:endParaRPr lang="en-US" altLang="ja-JP" sz="1600" dirty="0">
              <a:latin typeface="Calibri" pitchFamily="34" charset="0"/>
            </a:endParaRPr>
          </a:p>
          <a:p>
            <a:r>
              <a:rPr lang="en-US" altLang="ja-JP" b="1" dirty="0" smtClean="0">
                <a:latin typeface="Calibri" pitchFamily="34" charset="0"/>
              </a:rPr>
              <a:t>Farmers </a:t>
            </a:r>
            <a:r>
              <a:rPr lang="en-US" altLang="ja-JP" b="1" dirty="0">
                <a:latin typeface="Calibri" pitchFamily="34" charset="0"/>
              </a:rPr>
              <a:t>support</a:t>
            </a:r>
          </a:p>
          <a:p>
            <a:r>
              <a:rPr lang="en-US" altLang="ja-JP" dirty="0">
                <a:latin typeface="Calibri" pitchFamily="34" charset="0"/>
              </a:rPr>
              <a:t>Support new farmers and change over to organic.</a:t>
            </a:r>
          </a:p>
          <a:p>
            <a:r>
              <a:rPr lang="en-US" altLang="ja-JP" dirty="0">
                <a:latin typeface="Calibri" pitchFamily="34" charset="0"/>
              </a:rPr>
              <a:t>Support plans including ensuring the land / house and securing sales destination / training for the new farmers. </a:t>
            </a:r>
          </a:p>
        </p:txBody>
      </p:sp>
      <p:sp>
        <p:nvSpPr>
          <p:cNvPr id="5" name="テキスト ボックス 4"/>
          <p:cNvSpPr txBox="1"/>
          <p:nvPr/>
        </p:nvSpPr>
        <p:spPr>
          <a:xfrm>
            <a:off x="395536" y="908720"/>
            <a:ext cx="8005718" cy="461665"/>
          </a:xfrm>
          <a:prstGeom prst="rect">
            <a:avLst/>
          </a:prstGeom>
          <a:solidFill>
            <a:schemeClr val="accent6">
              <a:lumMod val="60000"/>
              <a:lumOff val="40000"/>
            </a:schemeClr>
          </a:solidFill>
        </p:spPr>
        <p:txBody>
          <a:bodyPr wrap="none" rtlCol="0">
            <a:spAutoFit/>
          </a:bodyPr>
          <a:lstStyle/>
          <a:p>
            <a:r>
              <a:rPr lang="en-US" altLang="ja-JP" sz="2400" dirty="0" smtClean="0"/>
              <a:t>Reflect the voice of young organic farmers to government</a:t>
            </a:r>
            <a:endParaRPr kumimoji="1" lang="ja-JP" alt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priority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Development of new markets</a:t>
            </a:r>
          </a:p>
          <a:p>
            <a:pPr marL="514350" indent="-514350">
              <a:buFont typeface="+mj-lt"/>
              <a:buAutoNum type="arabicPeriod"/>
            </a:pPr>
            <a:r>
              <a:rPr lang="en-US" dirty="0" smtClean="0">
                <a:solidFill>
                  <a:srgbClr val="FF0000"/>
                </a:solidFill>
              </a:rPr>
              <a:t>Consumer education (go organic)</a:t>
            </a:r>
          </a:p>
          <a:p>
            <a:pPr marL="514350" indent="-514350">
              <a:buFont typeface="+mj-lt"/>
              <a:buAutoNum type="arabicPeriod"/>
            </a:pPr>
            <a:r>
              <a:rPr lang="en-US" dirty="0" smtClean="0">
                <a:solidFill>
                  <a:srgbClr val="FF0000"/>
                </a:solidFill>
              </a:rPr>
              <a:t>Community support for agriculture</a:t>
            </a:r>
          </a:p>
          <a:p>
            <a:pPr marL="514350" indent="-514350">
              <a:buFont typeface="Wingdings"/>
              <a:buChar char="Ø"/>
            </a:pPr>
            <a:r>
              <a:rPr lang="en-US" dirty="0" smtClean="0">
                <a:solidFill>
                  <a:srgbClr val="FF0000"/>
                </a:solidFill>
              </a:rPr>
              <a:t>Local food production for school meal /feeding program</a:t>
            </a:r>
          </a:p>
          <a:p>
            <a:pPr marL="914400" lvl="1" indent="-514350">
              <a:buFont typeface="Wingdings"/>
              <a:buChar char="Ø"/>
            </a:pPr>
            <a:r>
              <a:rPr lang="en-US" dirty="0" smtClean="0">
                <a:solidFill>
                  <a:srgbClr val="FF0000"/>
                </a:solidFill>
              </a:rPr>
              <a:t>Win-win:  Farmers sell their products locally to </a:t>
            </a:r>
            <a:r>
              <a:rPr lang="en-US" dirty="0" err="1" smtClean="0">
                <a:solidFill>
                  <a:srgbClr val="FF0000"/>
                </a:solidFill>
              </a:rPr>
              <a:t>govt</a:t>
            </a:r>
            <a:r>
              <a:rPr lang="en-US" dirty="0" smtClean="0">
                <a:solidFill>
                  <a:srgbClr val="FF0000"/>
                </a:solidFill>
              </a:rPr>
              <a:t>-run schools</a:t>
            </a:r>
          </a:p>
          <a:p>
            <a:pPr marL="914400" lvl="1" indent="-514350">
              <a:buFont typeface="Wingdings"/>
              <a:buChar char="Ø"/>
            </a:pPr>
            <a:r>
              <a:rPr lang="en-US" dirty="0" smtClean="0">
                <a:solidFill>
                  <a:srgbClr val="FF0000"/>
                </a:solidFill>
              </a:rPr>
              <a:t>(“institutional food purchase”)</a:t>
            </a:r>
          </a:p>
        </p:txBody>
      </p:sp>
      <p:sp>
        <p:nvSpPr>
          <p:cNvPr id="4" name="Slide Number Placeholder 3"/>
          <p:cNvSpPr>
            <a:spLocks noGrp="1"/>
          </p:cNvSpPr>
          <p:nvPr>
            <p:ph type="sldNum" sz="quarter" idx="12"/>
          </p:nvPr>
        </p:nvSpPr>
        <p:spPr/>
        <p:txBody>
          <a:bodyPr/>
          <a:lstStyle/>
          <a:p>
            <a:fld id="{EDEAA861-1385-4C1C-937C-643FB58F89B3}" type="slidenum">
              <a:rPr lang="en-PH" smtClean="0"/>
              <a:pPr/>
              <a:t>46</a:t>
            </a:fld>
            <a:endParaRPr lang="en-PH"/>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181600" cy="1417638"/>
          </a:xfrm>
        </p:spPr>
        <p:txBody>
          <a:bodyPr>
            <a:normAutofit fontScale="90000"/>
          </a:bodyPr>
          <a:lstStyle/>
          <a:p>
            <a:pPr algn="l"/>
            <a:r>
              <a:rPr lang="en-US" dirty="0" smtClean="0"/>
              <a:t>Taiwan:  Support to new farmers </a:t>
            </a:r>
            <a:endParaRPr lang="en-US" dirty="0"/>
          </a:p>
        </p:txBody>
      </p:sp>
      <p:sp>
        <p:nvSpPr>
          <p:cNvPr id="3" name="Content Placeholder 2"/>
          <p:cNvSpPr>
            <a:spLocks noGrp="1"/>
          </p:cNvSpPr>
          <p:nvPr>
            <p:ph idx="1"/>
          </p:nvPr>
        </p:nvSpPr>
        <p:spPr>
          <a:xfrm>
            <a:off x="457200" y="1447800"/>
            <a:ext cx="4800600" cy="4678363"/>
          </a:xfrm>
        </p:spPr>
        <p:txBody>
          <a:bodyPr>
            <a:normAutofit/>
          </a:bodyPr>
          <a:lstStyle/>
          <a:p>
            <a:r>
              <a:rPr lang="en-US" i="1" dirty="0" smtClean="0"/>
              <a:t>New Farmer Program </a:t>
            </a:r>
            <a:r>
              <a:rPr lang="en-US" dirty="0" smtClean="0"/>
              <a:t>- </a:t>
            </a:r>
            <a:r>
              <a:rPr lang="en-US" dirty="0" err="1" smtClean="0"/>
              <a:t>Govt</a:t>
            </a:r>
            <a:r>
              <a:rPr lang="en-US" dirty="0" smtClean="0"/>
              <a:t> support to young farmers under 45 yrs ensure that they have basic income, facilities or equipment support, and technical knowledge; some are now successful millionaire farmers</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47</a:t>
            </a:fld>
            <a:endParaRPr lang="en-PH"/>
          </a:p>
        </p:txBody>
      </p:sp>
      <p:pic>
        <p:nvPicPr>
          <p:cNvPr id="5" name="Picture 4" descr="jg04"/>
          <p:cNvPicPr>
            <a:picLocks noChangeAspect="1" noChangeArrowheads="1"/>
          </p:cNvPicPr>
          <p:nvPr/>
        </p:nvPicPr>
        <p:blipFill>
          <a:blip r:embed="rId3" cstate="print"/>
          <a:srcRect/>
          <a:stretch>
            <a:fillRect/>
          </a:stretch>
        </p:blipFill>
        <p:spPr bwMode="auto">
          <a:xfrm>
            <a:off x="5392615" y="0"/>
            <a:ext cx="3751385" cy="2438400"/>
          </a:xfrm>
          <a:prstGeom prst="rect">
            <a:avLst/>
          </a:prstGeom>
          <a:ln>
            <a:noFill/>
          </a:ln>
          <a:effectLst>
            <a:softEdge rad="112500"/>
          </a:effectLst>
        </p:spPr>
      </p:pic>
      <p:pic>
        <p:nvPicPr>
          <p:cNvPr id="6" name="Picture 7" descr="jg09"/>
          <p:cNvPicPr>
            <a:picLocks noChangeAspect="1" noChangeArrowheads="1"/>
          </p:cNvPicPr>
          <p:nvPr/>
        </p:nvPicPr>
        <p:blipFill>
          <a:blip r:embed="rId4" cstate="print"/>
          <a:srcRect/>
          <a:stretch>
            <a:fillRect/>
          </a:stretch>
        </p:blipFill>
        <p:spPr bwMode="auto">
          <a:xfrm>
            <a:off x="5410200" y="2438400"/>
            <a:ext cx="3733800" cy="2489200"/>
          </a:xfrm>
          <a:prstGeom prst="rect">
            <a:avLst/>
          </a:prstGeom>
          <a:ln>
            <a:noFill/>
          </a:ln>
          <a:effectLst>
            <a:softEdge rad="112500"/>
          </a:effectLst>
        </p:spPr>
      </p:pic>
      <p:pic>
        <p:nvPicPr>
          <p:cNvPr id="7" name="Picture 13" descr="55501"/>
          <p:cNvPicPr>
            <a:picLocks noChangeAspect="1" noChangeArrowheads="1"/>
          </p:cNvPicPr>
          <p:nvPr/>
        </p:nvPicPr>
        <p:blipFill>
          <a:blip r:embed="rId5" cstate="print"/>
          <a:srcRect l="15000"/>
          <a:stretch>
            <a:fillRect/>
          </a:stretch>
        </p:blipFill>
        <p:spPr bwMode="auto">
          <a:xfrm>
            <a:off x="6248400" y="4586940"/>
            <a:ext cx="2895600" cy="2271059"/>
          </a:xfrm>
          <a:prstGeom prst="rect">
            <a:avLst/>
          </a:prstGeom>
          <a:ln>
            <a:noFill/>
          </a:ln>
          <a:effectLst>
            <a:softEdge rad="112500"/>
          </a:effectLst>
        </p:spPr>
      </p:pic>
    </p:spTree>
    <p:extLst>
      <p:ext uri="{BB962C8B-B14F-4D97-AF65-F5344CB8AC3E}">
        <p14:creationId xmlns:p14="http://schemas.microsoft.com/office/powerpoint/2010/main" val="389609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Taiwan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DEAA861-1385-4C1C-937C-643FB58F89B3}" type="slidenum">
              <a:rPr lang="en-PH" smtClean="0"/>
              <a:pPr/>
              <a:t>48</a:t>
            </a:fld>
            <a:endParaRPr lang="en-PH"/>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p:nvPr/>
        </p:nvSpPr>
        <p:spPr>
          <a:xfrm>
            <a:off x="179515" y="426732"/>
            <a:ext cx="7416821" cy="584775"/>
          </a:xfrm>
          <a:prstGeom prst="rect">
            <a:avLst/>
          </a:prstGeom>
          <a:noFill/>
          <a:ln>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altLang="ko-KR" sz="3200" dirty="0" smtClean="0">
                <a:solidFill>
                  <a:srgbClr val="000000"/>
                </a:solidFill>
                <a:latin typeface="HY견고딕" pitchFamily="18"/>
                <a:ea typeface="HY견고딕" pitchFamily="18"/>
              </a:rPr>
              <a:t>Financial </a:t>
            </a:r>
            <a:r>
              <a:rPr lang="en-US" altLang="ko-KR" sz="3200" dirty="0">
                <a:solidFill>
                  <a:srgbClr val="000000"/>
                </a:solidFill>
                <a:latin typeface="HY견고딕" pitchFamily="18"/>
                <a:ea typeface="HY견고딕" pitchFamily="18"/>
              </a:rPr>
              <a:t>support</a:t>
            </a:r>
            <a:endParaRPr lang="en-US" sz="3000" b="0" i="0" u="none" strike="noStrike" kern="1200" cap="none" spc="0" baseline="0" dirty="0">
              <a:solidFill>
                <a:srgbClr val="000000"/>
              </a:solidFill>
              <a:uFillTx/>
              <a:latin typeface="HY견고딕" pitchFamily="18"/>
              <a:ea typeface="HY견고딕" pitchFamily="18"/>
            </a:endParaRPr>
          </a:p>
        </p:txBody>
      </p:sp>
      <p:sp>
        <p:nvSpPr>
          <p:cNvPr id="5" name="직사각형 10"/>
          <p:cNvSpPr/>
          <p:nvPr/>
        </p:nvSpPr>
        <p:spPr>
          <a:xfrm>
            <a:off x="107507" y="533400"/>
            <a:ext cx="9036493" cy="64574"/>
          </a:xfrm>
          <a:prstGeom prst="rect">
            <a:avLst/>
          </a:prstGeom>
          <a:solidFill>
            <a:srgbClr val="A6A6A6"/>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맑은 고딕"/>
              <a:ea typeface="맑은 고딕"/>
            </a:endParaRPr>
          </a:p>
        </p:txBody>
      </p:sp>
      <p:cxnSp>
        <p:nvCxnSpPr>
          <p:cNvPr id="6" name="직선 연결선 12"/>
          <p:cNvCxnSpPr/>
          <p:nvPr/>
        </p:nvCxnSpPr>
        <p:spPr>
          <a:xfrm>
            <a:off x="107506" y="1124739"/>
            <a:ext cx="7200799" cy="0"/>
          </a:xfrm>
          <a:prstGeom prst="straightConnector1">
            <a:avLst/>
          </a:prstGeom>
          <a:noFill/>
          <a:ln w="9528">
            <a:solidFill>
              <a:srgbClr val="000000"/>
            </a:solidFill>
            <a:prstDash val="solid"/>
            <a:round/>
          </a:ln>
        </p:spPr>
      </p:cxnSp>
      <p:sp>
        <p:nvSpPr>
          <p:cNvPr id="58" name="타원 57"/>
          <p:cNvSpPr/>
          <p:nvPr/>
        </p:nvSpPr>
        <p:spPr>
          <a:xfrm>
            <a:off x="1115616" y="1196752"/>
            <a:ext cx="2376264" cy="237626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p:cNvSpPr/>
          <p:nvPr/>
        </p:nvSpPr>
        <p:spPr>
          <a:xfrm>
            <a:off x="2958848" y="2802444"/>
            <a:ext cx="2376264" cy="23762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p:cNvSpPr/>
          <p:nvPr/>
        </p:nvSpPr>
        <p:spPr>
          <a:xfrm>
            <a:off x="4860032" y="4293096"/>
            <a:ext cx="2376264" cy="23762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3" name="직선 연결선 62"/>
          <p:cNvCxnSpPr/>
          <p:nvPr/>
        </p:nvCxnSpPr>
        <p:spPr>
          <a:xfrm flipV="1">
            <a:off x="3347864" y="1412776"/>
            <a:ext cx="576064" cy="504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직선 연결선 64"/>
          <p:cNvCxnSpPr/>
          <p:nvPr/>
        </p:nvCxnSpPr>
        <p:spPr>
          <a:xfrm flipV="1">
            <a:off x="3913170" y="1412776"/>
            <a:ext cx="4403246" cy="1075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TextBox 18"/>
          <p:cNvSpPr txBox="1"/>
          <p:nvPr/>
        </p:nvSpPr>
        <p:spPr>
          <a:xfrm>
            <a:off x="1259632" y="1917361"/>
            <a:ext cx="2088232" cy="86177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sz="2500" b="0" i="0" u="none" strike="noStrike" kern="1200" cap="none" spc="0" baseline="0" dirty="0" smtClean="0">
                <a:solidFill>
                  <a:srgbClr val="FFFFFF"/>
                </a:solidFill>
                <a:uFillTx/>
                <a:latin typeface="HY견고딕" pitchFamily="18"/>
                <a:ea typeface="HY견고딕" pitchFamily="18"/>
              </a:rPr>
              <a:t>Developed</a:t>
            </a:r>
            <a:r>
              <a:rPr lang="en-US" altLang="ko-KR" sz="2500" b="0" i="0" u="none" strike="noStrike" kern="1200" cap="none" spc="0" dirty="0" smtClean="0">
                <a:solidFill>
                  <a:srgbClr val="FFFFFF"/>
                </a:solidFill>
                <a:uFillTx/>
                <a:latin typeface="HY견고딕" pitchFamily="18"/>
                <a:ea typeface="HY견고딕" pitchFamily="18"/>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aseline="0" dirty="0" smtClean="0">
                <a:solidFill>
                  <a:srgbClr val="FFFFFF"/>
                </a:solidFill>
                <a:latin typeface="HY견고딕" pitchFamily="18"/>
                <a:ea typeface="HY견고딕" pitchFamily="18"/>
              </a:rPr>
              <a:t>Countries</a:t>
            </a:r>
            <a:endParaRPr lang="en-US" sz="2500" b="0" i="0" u="none" strike="noStrike" kern="1200" cap="none" spc="0" baseline="0" dirty="0">
              <a:solidFill>
                <a:srgbClr val="FFFFFF"/>
              </a:solidFill>
              <a:uFillTx/>
              <a:latin typeface="HY견고딕" pitchFamily="18"/>
              <a:ea typeface="HY견고딕" pitchFamily="18"/>
            </a:endParaRPr>
          </a:p>
        </p:txBody>
      </p:sp>
      <p:sp>
        <p:nvSpPr>
          <p:cNvPr id="68" name="TextBox 18"/>
          <p:cNvSpPr txBox="1"/>
          <p:nvPr/>
        </p:nvSpPr>
        <p:spPr>
          <a:xfrm>
            <a:off x="3923928" y="1556792"/>
            <a:ext cx="4752528" cy="120032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b="1" i="0" u="none" strike="noStrike" kern="1200" cap="none" spc="0" baseline="0" dirty="0" smtClean="0">
                <a:uFillTx/>
                <a:latin typeface="+mj-ea"/>
                <a:ea typeface="+mj-ea"/>
              </a:rPr>
              <a:t>For the purpose</a:t>
            </a:r>
            <a:r>
              <a:rPr lang="en-US" altLang="ko-KR" b="1" i="0" u="none" strike="noStrike" kern="1200" cap="none" spc="0" dirty="0" smtClean="0">
                <a:uFillTx/>
                <a:latin typeface="+mj-ea"/>
                <a:ea typeface="+mj-ea"/>
              </a:rPr>
              <a:t> of revitalizing young farmers, the government provides the loan with only 1% of interest rate, which is very low.</a:t>
            </a:r>
            <a:endParaRPr lang="en-US" b="1" i="0" u="none" strike="noStrike" kern="1200" cap="none" spc="0" baseline="0" dirty="0">
              <a:uFillTx/>
              <a:latin typeface="+mj-ea"/>
              <a:ea typeface="+mj-ea"/>
            </a:endParaRPr>
          </a:p>
        </p:txBody>
      </p:sp>
      <p:sp>
        <p:nvSpPr>
          <p:cNvPr id="69" name="TextBox 18"/>
          <p:cNvSpPr txBox="1"/>
          <p:nvPr/>
        </p:nvSpPr>
        <p:spPr>
          <a:xfrm>
            <a:off x="3000364" y="3367328"/>
            <a:ext cx="2448272" cy="1246495"/>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sz="2500" b="0" i="0" u="none" strike="noStrike" kern="1200" cap="none" spc="0" baseline="0" dirty="0" smtClean="0">
                <a:solidFill>
                  <a:srgbClr val="FFFFFF"/>
                </a:solidFill>
                <a:uFillTx/>
                <a:latin typeface="HY견고딕" pitchFamily="18"/>
                <a:ea typeface="HY견고딕" pitchFamily="18"/>
              </a:rPr>
              <a:t>Lowering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1200" cap="none" spc="0" baseline="0" dirty="0" smtClean="0">
                <a:solidFill>
                  <a:srgbClr val="FFFFFF"/>
                </a:solidFill>
                <a:uFillTx/>
                <a:latin typeface="HY견고딕" pitchFamily="18"/>
                <a:ea typeface="HY견고딕" pitchFamily="18"/>
              </a:rPr>
              <a:t>Interest rate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dirty="0" smtClean="0">
                <a:solidFill>
                  <a:srgbClr val="FFFFFF"/>
                </a:solidFill>
                <a:latin typeface="HY견고딕" pitchFamily="18"/>
                <a:ea typeface="HY견고딕" pitchFamily="18"/>
              </a:rPr>
              <a:t>Down to 1%</a:t>
            </a:r>
            <a:endParaRPr lang="en-US" sz="2500" b="0" i="0" u="none" strike="noStrike" kern="1200" cap="none" spc="0" baseline="0" dirty="0">
              <a:solidFill>
                <a:srgbClr val="FFFFFF"/>
              </a:solidFill>
              <a:uFillTx/>
              <a:latin typeface="HY견고딕" pitchFamily="18"/>
              <a:ea typeface="HY견고딕" pitchFamily="18"/>
            </a:endParaRPr>
          </a:p>
        </p:txBody>
      </p:sp>
      <p:cxnSp>
        <p:nvCxnSpPr>
          <p:cNvPr id="70" name="직선 연결선 69"/>
          <p:cNvCxnSpPr/>
          <p:nvPr/>
        </p:nvCxnSpPr>
        <p:spPr>
          <a:xfrm flipH="1" flipV="1">
            <a:off x="2555776" y="3717032"/>
            <a:ext cx="442806"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직선 연결선 70"/>
          <p:cNvCxnSpPr/>
          <p:nvPr/>
        </p:nvCxnSpPr>
        <p:spPr>
          <a:xfrm>
            <a:off x="107504" y="3717032"/>
            <a:ext cx="2473010" cy="1075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18"/>
          <p:cNvSpPr txBox="1"/>
          <p:nvPr/>
        </p:nvSpPr>
        <p:spPr>
          <a:xfrm>
            <a:off x="35496" y="3789040"/>
            <a:ext cx="2923352" cy="131112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en-US" b="1" dirty="0" smtClean="0">
                <a:latin typeface="+mj-ea"/>
                <a:ea typeface="+mj-ea"/>
              </a:rPr>
              <a:t>KAFF</a:t>
            </a:r>
            <a:r>
              <a:rPr lang="en-US" b="1" dirty="0">
                <a:latin typeface="+mj-ea"/>
                <a:ea typeface="+mj-ea"/>
              </a:rPr>
              <a:t> </a:t>
            </a:r>
            <a:r>
              <a:rPr lang="en-US" b="1" dirty="0" smtClean="0">
                <a:latin typeface="+mj-ea"/>
                <a:ea typeface="+mj-ea"/>
              </a:rPr>
              <a:t>is negotiating with the central government </a:t>
            </a:r>
          </a:p>
          <a:p>
            <a:pPr marL="0" marR="0" lvl="0" indent="0" algn="l"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en-US" b="1" dirty="0" smtClean="0">
                <a:latin typeface="+mj-ea"/>
                <a:ea typeface="+mj-ea"/>
              </a:rPr>
              <a:t>to decrease from current3% to 1% </a:t>
            </a:r>
            <a:endParaRPr lang="en-US" altLang="ko-KR" b="1" dirty="0" smtClean="0">
              <a:latin typeface="+mj-ea"/>
              <a:ea typeface="+mj-ea"/>
            </a:endParaRPr>
          </a:p>
        </p:txBody>
      </p:sp>
      <p:sp>
        <p:nvSpPr>
          <p:cNvPr id="82" name="TextBox 18"/>
          <p:cNvSpPr txBox="1"/>
          <p:nvPr/>
        </p:nvSpPr>
        <p:spPr>
          <a:xfrm>
            <a:off x="5093156" y="4444858"/>
            <a:ext cx="2143140" cy="2015936"/>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sz="2500" b="0" i="0" u="none" strike="noStrike" kern="1200" cap="none" spc="0" baseline="0" dirty="0" smtClean="0">
                <a:solidFill>
                  <a:srgbClr val="FFFFFF"/>
                </a:solidFill>
                <a:uFillTx/>
                <a:latin typeface="HY견고딕" pitchFamily="18"/>
                <a:ea typeface="HY견고딕" pitchFamily="18"/>
              </a:rPr>
              <a:t>Extra progressive</a:t>
            </a:r>
            <a:r>
              <a:rPr lang="en-US" altLang="ko-KR" sz="2500" b="0" i="0" u="none" strike="noStrike" kern="1200" cap="none" spc="0" dirty="0" smtClean="0">
                <a:solidFill>
                  <a:srgbClr val="FFFFFF"/>
                </a:solidFill>
                <a:uFillTx/>
                <a:latin typeface="HY견고딕" pitchFamily="18"/>
                <a:ea typeface="HY견고딕" pitchFamily="18"/>
              </a:rPr>
              <a:t> financial support system</a:t>
            </a:r>
            <a:endParaRPr lang="en-US" sz="2500" b="0" i="0" u="none" strike="noStrike" kern="1200" cap="none" spc="0" baseline="0" dirty="0">
              <a:solidFill>
                <a:srgbClr val="FFFFFF"/>
              </a:solidFill>
              <a:uFillTx/>
              <a:latin typeface="HY견고딕" pitchFamily="18"/>
              <a:ea typeface="HY견고딕" pitchFamily="18"/>
            </a:endParaRPr>
          </a:p>
        </p:txBody>
      </p:sp>
      <p:cxnSp>
        <p:nvCxnSpPr>
          <p:cNvPr id="83" name="직선 연결선 82"/>
          <p:cNvCxnSpPr/>
          <p:nvPr/>
        </p:nvCxnSpPr>
        <p:spPr>
          <a:xfrm flipV="1">
            <a:off x="6444208" y="4077072"/>
            <a:ext cx="360040" cy="2880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직선 연결선 84"/>
          <p:cNvCxnSpPr/>
          <p:nvPr/>
        </p:nvCxnSpPr>
        <p:spPr>
          <a:xfrm>
            <a:off x="6804248" y="4077072"/>
            <a:ext cx="22322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7" name="TextBox 18"/>
          <p:cNvSpPr txBox="1"/>
          <p:nvPr/>
        </p:nvSpPr>
        <p:spPr>
          <a:xfrm>
            <a:off x="7286644" y="4149080"/>
            <a:ext cx="1857356" cy="258532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b="1" i="0" u="none" strike="noStrike" kern="1200" cap="none" spc="0" baseline="0" dirty="0" smtClean="0">
                <a:uFillTx/>
                <a:latin typeface="+mj-ea"/>
                <a:ea typeface="+mj-ea"/>
              </a:rPr>
              <a:t>Through</a:t>
            </a:r>
            <a:r>
              <a:rPr lang="en-US" altLang="ko-KR" b="1" i="0" u="none" strike="noStrike" kern="1200" cap="none" spc="0" dirty="0" smtClean="0">
                <a:uFillTx/>
                <a:latin typeface="+mj-ea"/>
                <a:ea typeface="+mj-ea"/>
              </a:rPr>
              <a:t> adopting credential recognition system, more financial support to be possible on young farmers</a:t>
            </a:r>
            <a:endParaRPr lang="en-US" b="1" i="0" u="none" strike="noStrike" kern="1200" cap="none" spc="0" baseline="0" dirty="0">
              <a:uFillTx/>
              <a:latin typeface="+mj-ea"/>
              <a:ea typeface="+mj-ea"/>
            </a:endParaRPr>
          </a:p>
        </p:txBody>
      </p:sp>
      <p:sp>
        <p:nvSpPr>
          <p:cNvPr id="20" name="Title 1"/>
          <p:cNvSpPr txBox="1">
            <a:spLocks/>
          </p:cNvSpPr>
          <p:nvPr/>
        </p:nvSpPr>
        <p:spPr>
          <a:xfrm>
            <a:off x="381000" y="0"/>
            <a:ext cx="8229600" cy="5334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KOREA:</a:t>
            </a:r>
            <a:r>
              <a:rPr kumimoji="0" lang="en-US" sz="4400" b="0" i="0" u="none" strike="noStrike" kern="1200" cap="none" spc="0" normalizeH="0" noProof="0" dirty="0" smtClean="0">
                <a:ln>
                  <a:noFill/>
                </a:ln>
                <a:solidFill>
                  <a:schemeClr val="tx1"/>
                </a:solidFill>
                <a:effectLst/>
                <a:uLnTx/>
                <a:uFillTx/>
                <a:latin typeface="+mj-lt"/>
                <a:ea typeface="+mj-ea"/>
                <a:cs typeface="+mj-cs"/>
              </a:rPr>
              <a:t>  Financial incentives to young farmers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focus on the rural youth?</a:t>
            </a:r>
            <a:endParaRPr lang="en-US" dirty="0"/>
          </a:p>
        </p:txBody>
      </p:sp>
      <p:sp>
        <p:nvSpPr>
          <p:cNvPr id="3" name="Content Placeholder 2"/>
          <p:cNvSpPr>
            <a:spLocks noGrp="1"/>
          </p:cNvSpPr>
          <p:nvPr>
            <p:ph idx="1"/>
          </p:nvPr>
        </p:nvSpPr>
        <p:spPr/>
        <p:txBody>
          <a:bodyPr>
            <a:normAutofit lnSpcReduction="10000"/>
          </a:bodyPr>
          <a:lstStyle/>
          <a:p>
            <a:r>
              <a:rPr lang="en-US" dirty="0" smtClean="0"/>
              <a:t>60% world rural population are youth</a:t>
            </a:r>
          </a:p>
          <a:p>
            <a:r>
              <a:rPr lang="en-PH" dirty="0" smtClean="0"/>
              <a:t>Observation that youth do not want to farm </a:t>
            </a:r>
          </a:p>
          <a:p>
            <a:r>
              <a:rPr lang="en-US" dirty="0" smtClean="0"/>
              <a:t>Unemployed or in informal labor </a:t>
            </a:r>
          </a:p>
          <a:p>
            <a:r>
              <a:rPr lang="en-US" dirty="0" smtClean="0"/>
              <a:t>Migrating to cities inside or outside their countries for better jobs/opportunities </a:t>
            </a:r>
          </a:p>
          <a:p>
            <a:r>
              <a:rPr lang="en-PH" dirty="0" smtClean="0"/>
              <a:t>Farmers getting older, vanishing</a:t>
            </a:r>
          </a:p>
          <a:p>
            <a:r>
              <a:rPr lang="en-PH" dirty="0" smtClean="0"/>
              <a:t>No farmer , no food </a:t>
            </a:r>
          </a:p>
          <a:p>
            <a:r>
              <a:rPr lang="en-PH" dirty="0" smtClean="0"/>
              <a:t>Find ways to attract youth to agriculture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5</a:t>
            </a:fld>
            <a:endParaRPr lang="en-PH"/>
          </a:p>
        </p:txBody>
      </p:sp>
    </p:spTree>
    <p:extLst>
      <p:ext uri="{BB962C8B-B14F-4D97-AF65-F5344CB8AC3E}">
        <p14:creationId xmlns:p14="http://schemas.microsoft.com/office/powerpoint/2010/main" val="3962896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50</a:t>
            </a:fld>
            <a:endParaRPr lang="en-PH"/>
          </a:p>
        </p:txBody>
      </p:sp>
      <p:sp>
        <p:nvSpPr>
          <p:cNvPr id="5" name="Title 1"/>
          <p:cNvSpPr>
            <a:spLocks noGrp="1"/>
          </p:cNvSpPr>
          <p:nvPr>
            <p:ph idx="1"/>
          </p:nvPr>
        </p:nvSpPr>
        <p:spPr/>
        <p:txBody>
          <a:bodyPr/>
          <a:lstStyle/>
          <a:p>
            <a:pPr>
              <a:buNone/>
            </a:pPr>
            <a:endParaRPr lang="en-US" b="1" dirty="0" smtClean="0"/>
          </a:p>
          <a:p>
            <a:pPr marL="857250" indent="-857250" algn="ctr">
              <a:buNone/>
            </a:pPr>
            <a:r>
              <a:rPr lang="en-US" sz="4400" b="1" dirty="0" smtClean="0"/>
              <a:t>Quick updates</a:t>
            </a:r>
            <a:endParaRPr lang="en-US" sz="44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Indonesia</a:t>
            </a:r>
            <a:endParaRPr lang="en-US" dirty="0"/>
          </a:p>
        </p:txBody>
      </p:sp>
      <p:sp>
        <p:nvSpPr>
          <p:cNvPr id="3" name="Content Placeholder 2"/>
          <p:cNvSpPr>
            <a:spLocks noGrp="1"/>
          </p:cNvSpPr>
          <p:nvPr>
            <p:ph idx="1"/>
          </p:nvPr>
        </p:nvSpPr>
        <p:spPr/>
        <p:txBody>
          <a:bodyPr/>
          <a:lstStyle/>
          <a:p>
            <a:r>
              <a:rPr lang="en-US" dirty="0" smtClean="0"/>
              <a:t>API is pushing regulation of tobacco imports through price control, may have some results</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51</a:t>
            </a:fld>
            <a:endParaRPr lang="en-PH"/>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52</a:t>
            </a:fld>
            <a:endParaRPr lang="en-PH"/>
          </a:p>
        </p:txBody>
      </p:sp>
      <p:sp>
        <p:nvSpPr>
          <p:cNvPr id="5" name="Title 1"/>
          <p:cNvSpPr>
            <a:spLocks noGrp="1"/>
          </p:cNvSpPr>
          <p:nvPr>
            <p:ph idx="1"/>
          </p:nvPr>
        </p:nvSpPr>
        <p:spPr/>
        <p:txBody>
          <a:bodyPr/>
          <a:lstStyle/>
          <a:p>
            <a:pPr>
              <a:buNone/>
            </a:pPr>
            <a:endParaRPr lang="en-US" b="1" dirty="0" smtClean="0"/>
          </a:p>
          <a:p>
            <a:pPr marL="857250" indent="-857250" algn="ctr">
              <a:buNone/>
            </a:pPr>
            <a:r>
              <a:rPr lang="en-US" sz="4400" b="1" dirty="0" smtClean="0"/>
              <a:t>Some Reflections / Recommendations</a:t>
            </a:r>
            <a:endParaRPr lang="en-US" sz="44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Lessons learned</a:t>
            </a:r>
            <a:endParaRPr lang="en-US" dirty="0"/>
          </a:p>
        </p:txBody>
      </p:sp>
      <p:sp>
        <p:nvSpPr>
          <p:cNvPr id="3" name="Content Placeholder 2"/>
          <p:cNvSpPr>
            <a:spLocks noGrp="1"/>
          </p:cNvSpPr>
          <p:nvPr>
            <p:ph idx="1"/>
          </p:nvPr>
        </p:nvSpPr>
        <p:spPr/>
        <p:txBody>
          <a:bodyPr/>
          <a:lstStyle/>
          <a:p>
            <a:r>
              <a:rPr lang="en-US" dirty="0" smtClean="0"/>
              <a:t>Policy must respond to farmers’ needs/problems</a:t>
            </a:r>
          </a:p>
          <a:p>
            <a:r>
              <a:rPr lang="en-US" dirty="0" smtClean="0"/>
              <a:t>Identify key decision-makers</a:t>
            </a:r>
          </a:p>
          <a:p>
            <a:r>
              <a:rPr lang="en-US" dirty="0" smtClean="0"/>
              <a:t>Increase capacity of FOs in policy advocacy</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53</a:t>
            </a:fld>
            <a:endParaRPr lang="en-PH"/>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Mongolia</a:t>
            </a:r>
            <a:endParaRPr lang="en-US" dirty="0"/>
          </a:p>
        </p:txBody>
      </p:sp>
      <p:sp>
        <p:nvSpPr>
          <p:cNvPr id="3" name="Content Placeholder 2"/>
          <p:cNvSpPr>
            <a:spLocks noGrp="1"/>
          </p:cNvSpPr>
          <p:nvPr>
            <p:ph idx="1"/>
          </p:nvPr>
        </p:nvSpPr>
        <p:spPr/>
        <p:txBody>
          <a:bodyPr/>
          <a:lstStyle/>
          <a:p>
            <a:r>
              <a:rPr lang="en-US" dirty="0" smtClean="0"/>
              <a:t>If we are creative and work together, we can achieve something - “Light at the end of tunnel”</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54</a:t>
            </a:fld>
            <a:endParaRPr lang="en-PH"/>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Autofit/>
          </a:bodyPr>
          <a:lstStyle/>
          <a:p>
            <a:r>
              <a:rPr lang="en-US" sz="3600" smtClean="0"/>
              <a:t>Priority recommendations </a:t>
            </a:r>
            <a:r>
              <a:rPr lang="en-US" sz="3600" dirty="0" smtClean="0"/>
              <a:t>from AFA GA Regional Consultations in Bali (May ‘14)</a:t>
            </a:r>
            <a:endParaRPr lang="en-US" sz="3600" dirty="0"/>
          </a:p>
        </p:txBody>
      </p:sp>
      <p:sp>
        <p:nvSpPr>
          <p:cNvPr id="3" name="Content Placeholder 2"/>
          <p:cNvSpPr>
            <a:spLocks noGrp="1"/>
          </p:cNvSpPr>
          <p:nvPr>
            <p:ph idx="1"/>
          </p:nvPr>
        </p:nvSpPr>
        <p:spPr>
          <a:xfrm>
            <a:off x="381000" y="1295400"/>
            <a:ext cx="8382000" cy="4800600"/>
          </a:xfrm>
        </p:spPr>
        <p:txBody>
          <a:bodyPr>
            <a:normAutofit fontScale="92500" lnSpcReduction="10000"/>
          </a:bodyPr>
          <a:lstStyle/>
          <a:p>
            <a:r>
              <a:rPr lang="en-US" b="1" dirty="0" smtClean="0"/>
              <a:t>Capacity building</a:t>
            </a:r>
            <a:r>
              <a:rPr lang="en-US" dirty="0" smtClean="0"/>
              <a:t>: appropriate training and exposure through education to motivate young farmers</a:t>
            </a:r>
          </a:p>
          <a:p>
            <a:r>
              <a:rPr lang="en-US" b="1" dirty="0" smtClean="0"/>
              <a:t>Research </a:t>
            </a:r>
            <a:r>
              <a:rPr lang="en-US" dirty="0" smtClean="0"/>
              <a:t>(e.g., incentives for young farmers)</a:t>
            </a:r>
          </a:p>
          <a:p>
            <a:r>
              <a:rPr lang="en-US" b="1" dirty="0" smtClean="0"/>
              <a:t>Technical support on seeds, production techniques</a:t>
            </a:r>
          </a:p>
          <a:p>
            <a:r>
              <a:rPr lang="en-US" b="1" dirty="0" smtClean="0"/>
              <a:t>Policy advocacy especially focused on youth</a:t>
            </a:r>
          </a:p>
          <a:p>
            <a:r>
              <a:rPr lang="en-US" b="1" dirty="0" smtClean="0"/>
              <a:t>Regional Exchange program</a:t>
            </a:r>
          </a:p>
          <a:p>
            <a:r>
              <a:rPr lang="en-US" b="1" dirty="0" smtClean="0"/>
              <a:t>Organization development: </a:t>
            </a:r>
            <a:r>
              <a:rPr lang="en-US" dirty="0" smtClean="0"/>
              <a:t>to give voice to young farmers, strengthen cooperation groups </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55</a:t>
            </a:fld>
            <a:endParaRPr lang="en-PH"/>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Reflections </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dirty="0" smtClean="0"/>
              <a:t>The youth can be attracted to agriculture if they see (1) </a:t>
            </a:r>
            <a:r>
              <a:rPr lang="en-US" b="1" dirty="0" smtClean="0"/>
              <a:t>meaning</a:t>
            </a:r>
            <a:r>
              <a:rPr lang="en-US" dirty="0" smtClean="0"/>
              <a:t> ; (2) </a:t>
            </a:r>
            <a:r>
              <a:rPr lang="en-US" b="1" dirty="0" smtClean="0"/>
              <a:t>income opportunities </a:t>
            </a:r>
            <a:r>
              <a:rPr lang="en-US" dirty="0" smtClean="0"/>
              <a:t>as well as feel a </a:t>
            </a:r>
            <a:r>
              <a:rPr lang="en-US" b="1" dirty="0" smtClean="0"/>
              <a:t>sense of pride</a:t>
            </a:r>
            <a:r>
              <a:rPr lang="en-US" dirty="0" smtClean="0"/>
              <a:t>.  </a:t>
            </a:r>
          </a:p>
          <a:p>
            <a:r>
              <a:rPr lang="en-US" dirty="0" smtClean="0"/>
              <a:t>The youth needs </a:t>
            </a:r>
            <a:r>
              <a:rPr lang="en-US" b="1" dirty="0" smtClean="0"/>
              <a:t>training</a:t>
            </a:r>
            <a:r>
              <a:rPr lang="en-US" dirty="0" smtClean="0"/>
              <a:t>, as well as the presence of mentors, coaches, motivators </a:t>
            </a:r>
          </a:p>
          <a:p>
            <a:r>
              <a:rPr lang="en-US" dirty="0" smtClean="0"/>
              <a:t>The youth needs to be provided with </a:t>
            </a:r>
            <a:r>
              <a:rPr lang="en-US" b="1" dirty="0" smtClean="0"/>
              <a:t>basic resources </a:t>
            </a:r>
            <a:r>
              <a:rPr lang="en-US" dirty="0" smtClean="0"/>
              <a:t>esp </a:t>
            </a:r>
            <a:r>
              <a:rPr lang="en-US" b="1" dirty="0" smtClean="0"/>
              <a:t>land, capital  </a:t>
            </a:r>
            <a:r>
              <a:rPr lang="en-US" dirty="0" smtClean="0"/>
              <a:t>and e</a:t>
            </a:r>
            <a:r>
              <a:rPr lang="en-US" b="1" dirty="0" smtClean="0"/>
              <a:t>quipments</a:t>
            </a:r>
            <a:r>
              <a:rPr lang="en-US" dirty="0" smtClean="0"/>
              <a:t> to make farming less tedious work</a:t>
            </a:r>
            <a:r>
              <a:rPr lang="en-US" dirty="0"/>
              <a:t> </a:t>
            </a:r>
            <a:r>
              <a:rPr lang="en-US" dirty="0" smtClean="0"/>
              <a:t>and primarily be viable and sustainable</a:t>
            </a:r>
          </a:p>
          <a:p>
            <a:r>
              <a:rPr lang="en-US" dirty="0" smtClean="0"/>
              <a:t>The youth needs their </a:t>
            </a:r>
            <a:r>
              <a:rPr lang="en-US" b="1" dirty="0" smtClean="0"/>
              <a:t>own spaces </a:t>
            </a:r>
            <a:r>
              <a:rPr lang="en-US" dirty="0" smtClean="0"/>
              <a:t>to find their </a:t>
            </a:r>
            <a:r>
              <a:rPr lang="en-US" b="1" dirty="0" smtClean="0"/>
              <a:t>voice</a:t>
            </a:r>
            <a:r>
              <a:rPr lang="en-US" dirty="0" smtClean="0"/>
              <a:t> and </a:t>
            </a:r>
            <a:r>
              <a:rPr lang="en-US" b="1" dirty="0" smtClean="0"/>
              <a:t>actualize</a:t>
            </a:r>
            <a:r>
              <a:rPr lang="en-US" dirty="0" smtClean="0"/>
              <a:t> themselves as young farmers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56</a:t>
            </a:fld>
            <a:endParaRPr lang="en-PH"/>
          </a:p>
        </p:txBody>
      </p:sp>
    </p:spTree>
    <p:extLst>
      <p:ext uri="{BB962C8B-B14F-4D97-AF65-F5344CB8AC3E}">
        <p14:creationId xmlns:p14="http://schemas.microsoft.com/office/powerpoint/2010/main" val="36415292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Let us listen to the youth when they say:</a:t>
            </a:r>
          </a:p>
          <a:p>
            <a:pPr>
              <a:buNone/>
            </a:pPr>
            <a:endParaRPr lang="en-US" dirty="0" smtClean="0"/>
          </a:p>
          <a:p>
            <a:pPr>
              <a:buNone/>
            </a:pPr>
            <a:r>
              <a:rPr lang="en-US" dirty="0" smtClean="0"/>
              <a:t>         “HELP US PUT DIGNITY AND PRIDE </a:t>
            </a:r>
          </a:p>
          <a:p>
            <a:pPr>
              <a:buNone/>
            </a:pPr>
            <a:r>
              <a:rPr lang="en-US" dirty="0" smtClean="0"/>
              <a:t>                  BACK INTO FARMING”</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57</a:t>
            </a:fld>
            <a:endParaRPr lang="en-PH"/>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sym typeface="Wingdings"/>
              </a:rPr>
              <a:t> </a:t>
            </a:r>
            <a:r>
              <a:rPr lang="en-US" i="1" dirty="0" smtClean="0">
                <a:sym typeface="Wingdings"/>
              </a:rPr>
              <a:t>t</a:t>
            </a:r>
            <a:r>
              <a:rPr lang="en-US" i="1" dirty="0" smtClean="0"/>
              <a:t>hank you for your attention</a:t>
            </a:r>
            <a:r>
              <a:rPr lang="en-US" dirty="0" smtClean="0"/>
              <a:t> </a:t>
            </a:r>
            <a:r>
              <a:rPr lang="en-US" dirty="0" smtClean="0">
                <a:sym typeface="Wingdings"/>
              </a:rPr>
              <a:t></a:t>
            </a:r>
            <a:endParaRPr lang="en-US" dirty="0"/>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EDEAA861-1385-4C1C-937C-643FB58F89B3}" type="slidenum">
              <a:rPr lang="en-PH" smtClean="0"/>
              <a:pPr/>
              <a:t>58</a:t>
            </a:fld>
            <a:endParaRPr lang="en-PH"/>
          </a:p>
        </p:txBody>
      </p:sp>
    </p:spTree>
    <p:extLst>
      <p:ext uri="{BB962C8B-B14F-4D97-AF65-F5344CB8AC3E}">
        <p14:creationId xmlns:p14="http://schemas.microsoft.com/office/powerpoint/2010/main" val="12302340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09600"/>
          </a:xfrm>
        </p:spPr>
        <p:txBody>
          <a:bodyPr>
            <a:normAutofit fontScale="90000"/>
          </a:bodyPr>
          <a:lstStyle/>
          <a:p>
            <a:r>
              <a:rPr lang="en-US" sz="3600" dirty="0" smtClean="0"/>
              <a:t>PHILS Young farmer:  Maximizing every space in farm</a:t>
            </a:r>
            <a:endParaRPr lang="en-US" sz="3600" dirty="0"/>
          </a:p>
        </p:txBody>
      </p:sp>
      <p:pic>
        <p:nvPicPr>
          <p:cNvPr id="7" name="Content Placeholder 6" descr="1209276_498745756886467_268074740_n.jpg"/>
          <p:cNvPicPr>
            <a:picLocks noGrp="1"/>
          </p:cNvPicPr>
          <p:nvPr>
            <p:ph sz="half" idx="1"/>
          </p:nvPr>
        </p:nvPicPr>
        <p:blipFill>
          <a:blip r:embed="rId3" cstate="print"/>
          <a:srcRect l="7142" r="7142"/>
          <a:stretch>
            <a:fillRect/>
          </a:stretch>
        </p:blipFill>
        <p:spPr>
          <a:xfrm>
            <a:off x="685800" y="609600"/>
            <a:ext cx="3810000" cy="4191000"/>
          </a:xfrm>
          <a:prstGeom prst="rect">
            <a:avLst/>
          </a:prstGeom>
          <a:ln>
            <a:noFill/>
          </a:ln>
          <a:effectLst>
            <a:softEdge rad="112500"/>
          </a:effectLst>
        </p:spPr>
      </p:pic>
      <p:pic>
        <p:nvPicPr>
          <p:cNvPr id="8" name="Content Placeholder 7" descr="1381536_512605285500514_2146011433_n.jpg"/>
          <p:cNvPicPr>
            <a:picLocks noGrp="1"/>
          </p:cNvPicPr>
          <p:nvPr>
            <p:ph sz="half" idx="2"/>
          </p:nvPr>
        </p:nvPicPr>
        <p:blipFill>
          <a:blip r:embed="rId4" cstate="print"/>
          <a:srcRect l="16579" r="16579"/>
          <a:stretch>
            <a:fillRect/>
          </a:stretch>
        </p:blipFill>
        <p:spPr>
          <a:xfrm>
            <a:off x="4572000" y="609600"/>
            <a:ext cx="3962400" cy="4267200"/>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EDEAA861-1385-4C1C-937C-643FB58F89B3}" type="slidenum">
              <a:rPr lang="en-PH" smtClean="0"/>
              <a:pPr/>
              <a:t>59</a:t>
            </a:fld>
            <a:endParaRPr lang="en-PH"/>
          </a:p>
        </p:txBody>
      </p:sp>
      <p:sp>
        <p:nvSpPr>
          <p:cNvPr id="6" name="Text Placeholder 6"/>
          <p:cNvSpPr txBox="1">
            <a:spLocks/>
          </p:cNvSpPr>
          <p:nvPr/>
        </p:nvSpPr>
        <p:spPr>
          <a:xfrm>
            <a:off x="609600" y="4876800"/>
            <a:ext cx="8534400" cy="1981200"/>
          </a:xfrm>
          <a:prstGeom prst="rect">
            <a:avLst/>
          </a:prstGeom>
        </p:spPr>
        <p:txBody>
          <a:bodyPr vert="horz" lIns="91440" tIns="45720" rIns="91440" bIns="45720" rtlCol="0">
            <a:noAutofit/>
          </a:bodyPr>
          <a:lstStyle/>
          <a:p>
            <a:pPr marL="342900" lvl="0" indent="-342900">
              <a:spcBef>
                <a:spcPct val="20000"/>
              </a:spcBef>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One of Jon’s trainees is  Ana (21 yrs).</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lang="en-US" sz="2000" b="1" dirty="0" smtClean="0"/>
              <a:t>I</a:t>
            </a:r>
            <a:r>
              <a:rPr kumimoji="0" lang="en-US" sz="2000" b="1" i="0" u="none" strike="noStrike" kern="1200" cap="none" spc="0" normalizeH="0" noProof="0" dirty="0" smtClean="0">
                <a:ln>
                  <a:noFill/>
                </a:ln>
                <a:solidFill>
                  <a:schemeClr val="tx1"/>
                </a:solidFill>
                <a:effectLst/>
                <a:uLnTx/>
                <a:uFillTx/>
                <a:latin typeface="+mn-lt"/>
                <a:ea typeface="+mn-ea"/>
                <a:cs typeface="+mn-cs"/>
              </a:rPr>
              <a:t> love farming and I dreamed to have my own farm and manage my own farm business.  After IDOFS training, I  started </a:t>
            </a:r>
            <a:r>
              <a:rPr lang="en-US" sz="2000" b="1" dirty="0" err="1" smtClean="0"/>
              <a:t>vermi</a:t>
            </a:r>
            <a:r>
              <a:rPr lang="en-US" sz="2000" b="1" dirty="0" smtClean="0"/>
              <a:t> composting, build a fishpond, made a vegetable garden, and raised free range chicken in a 2,500 </a:t>
            </a:r>
            <a:r>
              <a:rPr lang="en-US" sz="2000" b="1" dirty="0" err="1" smtClean="0"/>
              <a:t>sqm</a:t>
            </a:r>
            <a:r>
              <a:rPr lang="en-US" sz="2000" b="1" dirty="0" smtClean="0"/>
              <a:t> farm.  I am now training other young farmers in our neighborhood on IDOFS.  Our family motto is:  Maximize every space in the farm“</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05181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r>
              <a:rPr lang="en-US" b="1" dirty="0" smtClean="0"/>
              <a:t> FINDINGS                                                      Situation / Issues of Rural Youth</a:t>
            </a:r>
            <a:endParaRPr lang="en-US" b="1"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6</a:t>
            </a:fld>
            <a:endParaRPr lang="en-PH"/>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youth </a:t>
            </a:r>
            <a:r>
              <a:rPr lang="en-US" dirty="0" err="1" smtClean="0"/>
              <a:t>situationer</a:t>
            </a:r>
            <a:endParaRPr lang="en-US" dirty="0"/>
          </a:p>
        </p:txBody>
      </p:sp>
      <p:sp>
        <p:nvSpPr>
          <p:cNvPr id="3" name="Content Placeholder 2"/>
          <p:cNvSpPr>
            <a:spLocks noGrp="1"/>
          </p:cNvSpPr>
          <p:nvPr>
            <p:ph idx="1"/>
          </p:nvPr>
        </p:nvSpPr>
        <p:spPr/>
        <p:txBody>
          <a:bodyPr>
            <a:normAutofit lnSpcReduction="10000"/>
          </a:bodyPr>
          <a:lstStyle/>
          <a:p>
            <a:r>
              <a:rPr lang="en-US" dirty="0" smtClean="0"/>
              <a:t>60% of world’s youth live in Asia Pacific  </a:t>
            </a:r>
          </a:p>
          <a:p>
            <a:pPr lvl="1"/>
            <a:r>
              <a:rPr lang="en-US" dirty="0" smtClean="0"/>
              <a:t> &gt;750 million young men 15-24 years </a:t>
            </a:r>
          </a:p>
          <a:p>
            <a:r>
              <a:rPr lang="en-US" dirty="0" smtClean="0"/>
              <a:t>in 2010:</a:t>
            </a:r>
          </a:p>
          <a:p>
            <a:pPr lvl="1"/>
            <a:r>
              <a:rPr lang="en-US" dirty="0" smtClean="0"/>
              <a:t>INDIA: 234 million (19% of total population)</a:t>
            </a:r>
          </a:p>
          <a:p>
            <a:pPr lvl="1"/>
            <a:r>
              <a:rPr lang="en-US" dirty="0" smtClean="0"/>
              <a:t>CHINA: 225 million (17%)</a:t>
            </a:r>
          </a:p>
          <a:p>
            <a:pPr lvl="1"/>
            <a:r>
              <a:rPr lang="en-US" dirty="0" smtClean="0"/>
              <a:t>JAPAN: 12 million (10%)</a:t>
            </a:r>
          </a:p>
          <a:p>
            <a:pPr lvl="1"/>
            <a:r>
              <a:rPr lang="en-US" dirty="0" smtClean="0"/>
              <a:t>BANGLADESH: 20%</a:t>
            </a:r>
          </a:p>
          <a:p>
            <a:pPr lvl="1"/>
            <a:r>
              <a:rPr lang="en-US" dirty="0" smtClean="0"/>
              <a:t>PHILIPPINES:  ~20 million (20%)</a:t>
            </a:r>
          </a:p>
          <a:p>
            <a:r>
              <a:rPr lang="en-US" dirty="0" smtClean="0"/>
              <a:t>(Source: UN ESCAP)</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7</a:t>
            </a:fld>
            <a:endParaRPr lang="en-P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CCRS\Desktop\pic of family farming\IMG_1265.jpg"/>
          <p:cNvPicPr/>
          <p:nvPr/>
        </p:nvPicPr>
        <p:blipFill>
          <a:blip r:embed="rId3" cstate="print"/>
          <a:srcRect/>
          <a:stretch>
            <a:fillRect/>
          </a:stretch>
        </p:blipFill>
        <p:spPr bwMode="auto">
          <a:xfrm>
            <a:off x="4876800" y="3505200"/>
            <a:ext cx="3657601" cy="28575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Youth in Nepal</a:t>
            </a:r>
            <a:endParaRPr lang="en-US" dirty="0"/>
          </a:p>
        </p:txBody>
      </p:sp>
      <p:sp>
        <p:nvSpPr>
          <p:cNvPr id="3" name="Content Placeholder 2"/>
          <p:cNvSpPr>
            <a:spLocks noGrp="1"/>
          </p:cNvSpPr>
          <p:nvPr>
            <p:ph idx="1"/>
          </p:nvPr>
        </p:nvSpPr>
        <p:spPr/>
        <p:txBody>
          <a:bodyPr/>
          <a:lstStyle/>
          <a:p>
            <a:r>
              <a:rPr lang="en-US" dirty="0" smtClean="0"/>
              <a:t>~50% are youth 16-40 years</a:t>
            </a:r>
          </a:p>
          <a:p>
            <a:r>
              <a:rPr lang="en-US" dirty="0" smtClean="0"/>
              <a:t> 42% are youth 18-35 years </a:t>
            </a:r>
          </a:p>
          <a:p>
            <a:r>
              <a:rPr lang="en-US" dirty="0" smtClean="0"/>
              <a:t>(Source:  NLRF)</a:t>
            </a:r>
          </a:p>
        </p:txBody>
      </p:sp>
      <p:sp>
        <p:nvSpPr>
          <p:cNvPr id="4" name="Slide Number Placeholder 3"/>
          <p:cNvSpPr>
            <a:spLocks noGrp="1"/>
          </p:cNvSpPr>
          <p:nvPr>
            <p:ph type="sldNum" sz="quarter" idx="12"/>
          </p:nvPr>
        </p:nvSpPr>
        <p:spPr/>
        <p:txBody>
          <a:bodyPr/>
          <a:lstStyle/>
          <a:p>
            <a:fld id="{EDEAA861-1385-4C1C-937C-643FB58F89B3}" type="slidenum">
              <a:rPr lang="en-PH" smtClean="0"/>
              <a:pPr/>
              <a:t>8</a:t>
            </a:fld>
            <a:endParaRPr lang="en-PH"/>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in Mongolia</a:t>
            </a:r>
            <a:endParaRPr lang="en-US" dirty="0"/>
          </a:p>
        </p:txBody>
      </p:sp>
      <p:sp>
        <p:nvSpPr>
          <p:cNvPr id="3" name="Content Placeholder 2"/>
          <p:cNvSpPr>
            <a:spLocks noGrp="1"/>
          </p:cNvSpPr>
          <p:nvPr>
            <p:ph idx="1"/>
          </p:nvPr>
        </p:nvSpPr>
        <p:spPr/>
        <p:txBody>
          <a:bodyPr/>
          <a:lstStyle/>
          <a:p>
            <a:r>
              <a:rPr lang="en-US" dirty="0" smtClean="0"/>
              <a:t>39% of Mongolia’s population are  youth 16-36 years and 40.7% are women. </a:t>
            </a:r>
          </a:p>
          <a:p>
            <a:r>
              <a:rPr lang="en-US" dirty="0" smtClean="0"/>
              <a:t>Of the 25,000 crop farmers in Mongolia, 38.9% are young farmers and 37% are women</a:t>
            </a:r>
          </a:p>
          <a:p>
            <a:r>
              <a:rPr lang="en-US" dirty="0" smtClean="0"/>
              <a:t>(Source: NAMAC)</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9</a:t>
            </a:fld>
            <a:endParaRPr lang="en-PH"/>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3752</TotalTime>
  <Words>5111</Words>
  <Application>Microsoft Office PowerPoint</Application>
  <PresentationFormat>On-screen Show (4:3)</PresentationFormat>
  <Paragraphs>568</Paragraphs>
  <Slides>59</Slides>
  <Notes>38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Attracting Youth  to Agriculture in Asia </vt:lpstr>
      <vt:lpstr>Outline</vt:lpstr>
      <vt:lpstr>IYFF 2014</vt:lpstr>
      <vt:lpstr>AFA policy research  on Youth in Agriculture </vt:lpstr>
      <vt:lpstr>Why focus on the rural youth?</vt:lpstr>
      <vt:lpstr> FINDINGS                                                      Situation / Issues of Rural Youth</vt:lpstr>
      <vt:lpstr>General youth situationer</vt:lpstr>
      <vt:lpstr>Youth in Nepal</vt:lpstr>
      <vt:lpstr>Youth in Mongolia</vt:lpstr>
      <vt:lpstr>% of rural youth decreasing</vt:lpstr>
      <vt:lpstr>Rural youth in Vietnam</vt:lpstr>
      <vt:lpstr>Young farmers in Kyrgystan</vt:lpstr>
      <vt:lpstr>Ageing farmers</vt:lpstr>
      <vt:lpstr>Why Agri is not Attractive  to the Youth </vt:lpstr>
      <vt:lpstr>Low regard for farming</vt:lpstr>
      <vt:lpstr>Discrimination, low self-esteem</vt:lpstr>
      <vt:lpstr>Lack of recognition, participation</vt:lpstr>
      <vt:lpstr>Lack of social life, rural youth orgs </vt:lpstr>
      <vt:lpstr>(Mis)perception:  No money in farming</vt:lpstr>
      <vt:lpstr>Farming is hard work</vt:lpstr>
      <vt:lpstr>Farming is risky business </vt:lpstr>
      <vt:lpstr>Migration</vt:lpstr>
      <vt:lpstr>Problems of Youth Who Farm </vt:lpstr>
      <vt:lpstr>Access to land</vt:lpstr>
      <vt:lpstr>No more land</vt:lpstr>
      <vt:lpstr>Access to credit</vt:lpstr>
      <vt:lpstr>Lack of training</vt:lpstr>
      <vt:lpstr>Indonesia: 3 main problems</vt:lpstr>
      <vt:lpstr>Cambodia:  Priority Issues</vt:lpstr>
      <vt:lpstr>Young people are interested in farming</vt:lpstr>
      <vt:lpstr>Initiatives / Proposals of Young Farmers from AFA Members</vt:lpstr>
      <vt:lpstr>VIETNAM: Youth committee </vt:lpstr>
      <vt:lpstr>Vietnam:                                                        Build respectable picture of farmers</vt:lpstr>
      <vt:lpstr>INDONESIA: Rifai – Local seeds development</vt:lpstr>
      <vt:lpstr>PHILS -  Policy on Magna Carta of Young Farmers </vt:lpstr>
      <vt:lpstr>Cambodia: Youth Committee</vt:lpstr>
      <vt:lpstr>Cambodia’s priority</vt:lpstr>
      <vt:lpstr>Thailand:  Strategy to develop new generation of farmers</vt:lpstr>
      <vt:lpstr>Mongolia: Govt support for youth  </vt:lpstr>
      <vt:lpstr>Mongolia Priority</vt:lpstr>
      <vt:lpstr>Kyrgystan: State support to young farmers</vt:lpstr>
      <vt:lpstr>Nepal: priority</vt:lpstr>
      <vt:lpstr>Bangladesh: Establish Agricultural Research Centres &amp; Universities</vt:lpstr>
      <vt:lpstr>Bangladesh priority</vt:lpstr>
      <vt:lpstr>PowerPoint Presentation</vt:lpstr>
      <vt:lpstr>Japan priority</vt:lpstr>
      <vt:lpstr>Taiwan:  Support to new farmers </vt:lpstr>
      <vt:lpstr>Taiwan</vt:lpstr>
      <vt:lpstr>PowerPoint Presentation</vt:lpstr>
      <vt:lpstr>PowerPoint Presentation</vt:lpstr>
      <vt:lpstr>Indonesia</vt:lpstr>
      <vt:lpstr>PowerPoint Presentation</vt:lpstr>
      <vt:lpstr>Vietnam:  Lessons learned</vt:lpstr>
      <vt:lpstr>Mongolia</vt:lpstr>
      <vt:lpstr>Priority recommendations from AFA GA Regional Consultations in Bali (May ‘14)</vt:lpstr>
      <vt:lpstr>Reflections </vt:lpstr>
      <vt:lpstr>PowerPoint Presentation</vt:lpstr>
      <vt:lpstr> thank you for your attention </vt:lpstr>
      <vt:lpstr>PHILS Young farmer:  Maximizing every space in farm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dc:creator>
  <cp:lastModifiedBy>Jun</cp:lastModifiedBy>
  <cp:revision>705</cp:revision>
  <dcterms:created xsi:type="dcterms:W3CDTF">2013-05-08T16:06:02Z</dcterms:created>
  <dcterms:modified xsi:type="dcterms:W3CDTF">2014-11-25T03:44:38Z</dcterms:modified>
</cp:coreProperties>
</file>