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 id="2147483865" r:id="rId2"/>
  </p:sldMasterIdLst>
  <p:notesMasterIdLst>
    <p:notesMasterId r:id="rId40"/>
  </p:notesMasterIdLst>
  <p:sldIdLst>
    <p:sldId id="583" r:id="rId3"/>
    <p:sldId id="717" r:id="rId4"/>
    <p:sldId id="632" r:id="rId5"/>
    <p:sldId id="633" r:id="rId6"/>
    <p:sldId id="718" r:id="rId7"/>
    <p:sldId id="720" r:id="rId8"/>
    <p:sldId id="771" r:id="rId9"/>
    <p:sldId id="772" r:id="rId10"/>
    <p:sldId id="773" r:id="rId11"/>
    <p:sldId id="733" r:id="rId12"/>
    <p:sldId id="742" r:id="rId13"/>
    <p:sldId id="735" r:id="rId14"/>
    <p:sldId id="821" r:id="rId15"/>
    <p:sldId id="776" r:id="rId16"/>
    <p:sldId id="777" r:id="rId17"/>
    <p:sldId id="780" r:id="rId18"/>
    <p:sldId id="781" r:id="rId19"/>
    <p:sldId id="822" r:id="rId20"/>
    <p:sldId id="783" r:id="rId21"/>
    <p:sldId id="784" r:id="rId22"/>
    <p:sldId id="785" r:id="rId23"/>
    <p:sldId id="788" r:id="rId24"/>
    <p:sldId id="791" r:id="rId25"/>
    <p:sldId id="793" r:id="rId26"/>
    <p:sldId id="794" r:id="rId27"/>
    <p:sldId id="795" r:id="rId28"/>
    <p:sldId id="796" r:id="rId29"/>
    <p:sldId id="797" r:id="rId30"/>
    <p:sldId id="799" r:id="rId31"/>
    <p:sldId id="800" r:id="rId32"/>
    <p:sldId id="801" r:id="rId33"/>
    <p:sldId id="802" r:id="rId34"/>
    <p:sldId id="809" r:id="rId35"/>
    <p:sldId id="810" r:id="rId36"/>
    <p:sldId id="811" r:id="rId37"/>
    <p:sldId id="823" r:id="rId38"/>
    <p:sldId id="820"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C1EED21E-F214-4407-88D1-290C1F3530B9}">
          <p14:sldIdLst>
            <p14:sldId id="583"/>
          </p14:sldIdLst>
        </p14:section>
        <p14:section name="Overview of SLP" id="{020E8B1D-0ACD-4D7C-AE8C-504DE763C7E4}">
          <p14:sldIdLst>
            <p14:sldId id="717"/>
            <p14:sldId id="632"/>
            <p14:sldId id="633"/>
          </p14:sldIdLst>
        </p14:section>
        <p14:section name="Program Modalities" id="{8D9EC52B-0944-4E86-B66F-6360F336DCF2}">
          <p14:sldIdLst>
            <p14:sldId id="718"/>
            <p14:sldId id="720"/>
            <p14:sldId id="771"/>
            <p14:sldId id="772"/>
            <p14:sldId id="773"/>
          </p14:sldIdLst>
        </p14:section>
        <p14:section name="Program Accomplishments" id="{BB7D633F-DB16-4CEF-AF01-37A0E15F65C3}">
          <p14:sldIdLst>
            <p14:sldId id="733"/>
            <p14:sldId id="742"/>
            <p14:sldId id="735"/>
            <p14:sldId id="821"/>
            <p14:sldId id="776"/>
            <p14:sldId id="777"/>
            <p14:sldId id="780"/>
            <p14:sldId id="781"/>
            <p14:sldId id="822"/>
            <p14:sldId id="783"/>
            <p14:sldId id="784"/>
            <p14:sldId id="785"/>
            <p14:sldId id="788"/>
            <p14:sldId id="791"/>
            <p14:sldId id="793"/>
            <p14:sldId id="794"/>
            <p14:sldId id="795"/>
            <p14:sldId id="796"/>
            <p14:sldId id="797"/>
            <p14:sldId id="799"/>
            <p14:sldId id="800"/>
            <p14:sldId id="801"/>
            <p14:sldId id="802"/>
            <p14:sldId id="809"/>
            <p14:sldId id="810"/>
            <p14:sldId id="811"/>
            <p14:sldId id="823"/>
            <p14:sldId id="82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94C"/>
    <a:srgbClr val="5A5A5A"/>
    <a:srgbClr val="334D5C"/>
    <a:srgbClr val="45B29D"/>
    <a:srgbClr val="F9F9F9"/>
    <a:srgbClr val="A4A4A4"/>
    <a:srgbClr val="E27A3F"/>
    <a:srgbClr val="C3C2C2"/>
    <a:srgbClr val="8D8D8D"/>
    <a:srgbClr val="D58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7" autoAdjust="0"/>
    <p:restoredTop sz="73712" autoAdjust="0"/>
  </p:normalViewPr>
  <p:slideViewPr>
    <p:cSldViewPr>
      <p:cViewPr>
        <p:scale>
          <a:sx n="51" d="100"/>
          <a:sy n="51" d="100"/>
        </p:scale>
        <p:origin x="-173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29FAE63-72C1-4F5C-A7AC-C7F8BDC2DF30}" type="datetimeFigureOut">
              <a:rPr lang="en-US"/>
              <a:pPr>
                <a:defRPr/>
              </a:pPr>
              <a:t>3/24/2015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93EEF7-824C-42BC-8E96-96DCBD98730C}" type="slidenum">
              <a:rPr lang="en-US"/>
              <a:pPr>
                <a:defRPr/>
              </a:pPr>
              <a:t>‹#›</a:t>
            </a:fld>
            <a:endParaRPr lang="en-US"/>
          </a:p>
        </p:txBody>
      </p:sp>
    </p:spTree>
    <p:extLst>
      <p:ext uri="{BB962C8B-B14F-4D97-AF65-F5344CB8AC3E}">
        <p14:creationId xmlns:p14="http://schemas.microsoft.com/office/powerpoint/2010/main" val="3397363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PH"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95AA1372-281E-B441-9803-1956B40AFB50}" type="slidenum">
              <a:rPr lang="en-US" sz="1200">
                <a:latin typeface="Calibri" charset="0"/>
              </a:rPr>
              <a:pPr/>
              <a:t>1</a:t>
            </a:fld>
            <a:endParaRPr lang="en-US" sz="1200">
              <a:latin typeface="Calibri" charset="0"/>
            </a:endParaRPr>
          </a:p>
        </p:txBody>
      </p:sp>
    </p:spTree>
    <p:extLst>
      <p:ext uri="{BB962C8B-B14F-4D97-AF65-F5344CB8AC3E}">
        <p14:creationId xmlns:p14="http://schemas.microsoft.com/office/powerpoint/2010/main" val="34514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93EEF7-824C-42BC-8E96-96DCBD98730C}" type="slidenum">
              <a:rPr lang="en-US" smtClean="0"/>
              <a:pPr>
                <a:defRPr/>
              </a:pPr>
              <a:t>10</a:t>
            </a:fld>
            <a:endParaRPr lang="en-US" dirty="0"/>
          </a:p>
        </p:txBody>
      </p:sp>
    </p:spTree>
    <p:extLst>
      <p:ext uri="{BB962C8B-B14F-4D97-AF65-F5344CB8AC3E}">
        <p14:creationId xmlns:p14="http://schemas.microsoft.com/office/powerpoint/2010/main" val="287930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4693EEF7-824C-42BC-8E96-96DCBD98730C}" type="slidenum">
              <a:rPr lang="en-US" smtClean="0"/>
              <a:pPr>
                <a:defRPr/>
              </a:pPr>
              <a:t>11</a:t>
            </a:fld>
            <a:endParaRPr lang="en-US"/>
          </a:p>
        </p:txBody>
      </p:sp>
    </p:spTree>
    <p:extLst>
      <p:ext uri="{BB962C8B-B14F-4D97-AF65-F5344CB8AC3E}">
        <p14:creationId xmlns:p14="http://schemas.microsoft.com/office/powerpoint/2010/main" val="308537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pPr>
              <a:defRPr/>
            </a:pPr>
            <a:fld id="{4693EEF7-824C-42BC-8E96-96DCBD98730C}" type="slidenum">
              <a:rPr lang="en-US" smtClean="0"/>
              <a:pPr>
                <a:defRPr/>
              </a:pPr>
              <a:t>13</a:t>
            </a:fld>
            <a:endParaRPr lang="en-US"/>
          </a:p>
        </p:txBody>
      </p:sp>
    </p:spTree>
    <p:extLst>
      <p:ext uri="{BB962C8B-B14F-4D97-AF65-F5344CB8AC3E}">
        <p14:creationId xmlns:p14="http://schemas.microsoft.com/office/powerpoint/2010/main" val="280302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218312-CDB1-457D-ABF4-901B7451E474}" type="slidenum">
              <a:rPr lang="en-US" altLang="en-US" smtClean="0">
                <a:latin typeface="Arial" charset="0"/>
              </a:rPr>
              <a:pPr eaLnBrk="1" hangingPunct="1">
                <a:spcBef>
                  <a:spcPct val="0"/>
                </a:spcBef>
              </a:pPr>
              <a:t>14</a:t>
            </a:fld>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8E73F6-6ECD-4A79-B81C-9929672D2BCB}" type="slidenum">
              <a:rPr lang="en-US" altLang="en-US" smtClean="0">
                <a:latin typeface="Arial" charset="0"/>
              </a:rPr>
              <a:pPr eaLnBrk="1" hangingPunct="1">
                <a:spcBef>
                  <a:spcPct val="0"/>
                </a:spcBef>
              </a:pPr>
              <a:t>15</a:t>
            </a:fld>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dirty="0" smtClean="0"/>
              <a:t> II. </a:t>
            </a:r>
            <a:r>
              <a:rPr lang="en-PH" altLang="en-US" b="1" dirty="0" smtClean="0"/>
              <a:t>DESCRIPTION: </a:t>
            </a:r>
            <a:endParaRPr lang="en-PH" altLang="en-US" dirty="0" smtClean="0"/>
          </a:p>
          <a:p>
            <a:r>
              <a:rPr lang="en-PH" altLang="en-US" dirty="0" smtClean="0"/>
              <a:t> </a:t>
            </a:r>
          </a:p>
          <a:p>
            <a:r>
              <a:rPr lang="en-PH" altLang="en-US" dirty="0" smtClean="0"/>
              <a:t> </a:t>
            </a:r>
          </a:p>
          <a:p>
            <a:r>
              <a:rPr lang="en-PH" altLang="en-US" dirty="0" smtClean="0"/>
              <a:t>The Supplementary Feeding Service is the provision of food in addition to the regular meals, to children ages 2-5 years old in the day care center/under Supervised Neighborhood Play or children enrolled in Madrasah ages 5 to 12 years old. </a:t>
            </a:r>
          </a:p>
          <a:p>
            <a:r>
              <a:rPr lang="en-PH" altLang="en-US" dirty="0" smtClean="0"/>
              <a:t> </a:t>
            </a:r>
          </a:p>
          <a:p>
            <a:endParaRPr lang="en-PH"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829C49-1C17-446A-85FB-670F8EAB3B4C}" type="slidenum">
              <a:rPr lang="en-US" altLang="en-US" smtClean="0">
                <a:latin typeface="Arial" charset="0"/>
              </a:rPr>
              <a:pPr eaLnBrk="1" hangingPunct="1">
                <a:spcBef>
                  <a:spcPct val="0"/>
                </a:spcBef>
              </a:pPr>
              <a:t>16</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 II. </a:t>
            </a:r>
            <a:r>
              <a:rPr lang="en-PH" altLang="en-US" b="1" smtClean="0"/>
              <a:t>DESCRIPTION: </a:t>
            </a:r>
            <a:endParaRPr lang="en-PH" altLang="en-US" smtClean="0"/>
          </a:p>
          <a:p>
            <a:r>
              <a:rPr lang="en-PH" altLang="en-US" smtClean="0"/>
              <a:t> </a:t>
            </a:r>
          </a:p>
          <a:p>
            <a:r>
              <a:rPr lang="en-PH" altLang="en-US" smtClean="0"/>
              <a:t> </a:t>
            </a:r>
          </a:p>
          <a:p>
            <a:r>
              <a:rPr lang="en-PH" altLang="en-US" smtClean="0"/>
              <a:t>The food supplementation will be in a form of hot meals to be served during snack/meal time to children five (5) days a week for 120 days. The feeding will be managed by parents of the beneficiaries based on a prepared meal cycle using available indigenous food supplies. Children beneficiaries will be weighed at the start of the feeding and 3 months thereafter and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71E46B-435D-4F3E-A95E-634ABAD1E4AD}" type="slidenum">
              <a:rPr lang="en-US" altLang="en-US" smtClean="0">
                <a:latin typeface="Arial" charset="0"/>
              </a:rPr>
              <a:pPr eaLnBrk="1" hangingPunct="1">
                <a:spcBef>
                  <a:spcPct val="0"/>
                </a:spcBef>
              </a:pPr>
              <a:t>17</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dirty="0" smtClean="0"/>
              <a:t> II. </a:t>
            </a:r>
            <a:r>
              <a:rPr lang="en-PH" altLang="en-US" b="1" dirty="0" smtClean="0"/>
              <a:t>DESCRIPTION: </a:t>
            </a:r>
            <a:endParaRPr lang="en-PH" altLang="en-US" dirty="0" smtClean="0"/>
          </a:p>
          <a:p>
            <a:r>
              <a:rPr lang="en-PH" altLang="en-US" dirty="0" smtClean="0"/>
              <a:t> </a:t>
            </a:r>
          </a:p>
          <a:p>
            <a:r>
              <a:rPr lang="en-PH" altLang="en-US" dirty="0" smtClean="0"/>
              <a:t> </a:t>
            </a:r>
          </a:p>
          <a:p>
            <a:r>
              <a:rPr lang="en-PH" altLang="en-US" dirty="0" smtClean="0"/>
              <a:t>The food supplementation will be in a form of hot meals to be served during snack/meal time to children five (5) days a week for 120 days. The feeding will be managed by parents of the beneficiaries based on a prepared meal cycle using available indigenous food supplies. Children beneficiaries will be weighed at the start of the feeding and 3 months thereafter and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71E46B-435D-4F3E-A95E-634ABAD1E4AD}"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b="1" smtClean="0"/>
              <a:t>OBJECTIVES: </a:t>
            </a:r>
            <a:endParaRPr lang="en-PH" altLang="en-US" smtClean="0"/>
          </a:p>
          <a:p>
            <a:r>
              <a:rPr lang="en-PH" altLang="en-US" smtClean="0"/>
              <a:t> </a:t>
            </a:r>
          </a:p>
          <a:p>
            <a:r>
              <a:rPr lang="en-PH" altLang="en-US" smtClean="0"/>
              <a:t>To provide supplementary feeding to children ages 2-5 years old in the day care center/supervised neighbourhood play or children enrolled in Madrasah in identified communities endorsed by the Moro Islamic Liberation Front (MILF) to the Department of Social Welfare and Development (DSWD) through the Task Force Bangsamoro Development (TFBD).</a:t>
            </a:r>
          </a:p>
          <a:p>
            <a:r>
              <a:rPr lang="en-PH" altLang="en-US" smtClean="0"/>
              <a:t>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2D58A7-1C55-471F-8A01-93D8ADE5CADA}" type="slidenum">
              <a:rPr lang="en-US" altLang="en-US" smtClean="0">
                <a:latin typeface="Arial" charset="0"/>
              </a:rPr>
              <a:pPr eaLnBrk="1" hangingPunct="1">
                <a:spcBef>
                  <a:spcPct val="0"/>
                </a:spcBef>
              </a:pPr>
              <a:t>19</a:t>
            </a:fld>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661457" y="4291963"/>
            <a:ext cx="5487041" cy="4115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b="1" smtClean="0"/>
              <a:t>OBJECTIVES: </a:t>
            </a:r>
            <a:endParaRPr lang="en-PH" altLang="en-US" smtClean="0"/>
          </a:p>
          <a:p>
            <a:r>
              <a:rPr lang="en-PH" altLang="en-US" smtClean="0"/>
              <a:t> </a:t>
            </a:r>
          </a:p>
          <a:p>
            <a:r>
              <a:rPr lang="en-PH" altLang="en-US" smtClean="0"/>
              <a:t>To improve knowledge, attitude and practices of children, parents and caregivers through intensified nutrition and health education.</a:t>
            </a:r>
          </a:p>
          <a:p>
            <a:r>
              <a:rPr lang="en-PH" altLang="en-US" smtClean="0"/>
              <a:t>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83A681-A7E4-4DE4-ACDA-FE2B3A706F92}" type="slidenum">
              <a:rPr lang="en-US" altLang="en-US" smtClean="0">
                <a:solidFill>
                  <a:srgbClr val="000000"/>
                </a:solidFill>
                <a:latin typeface="Arial" charset="0"/>
              </a:rPr>
              <a:pPr eaLnBrk="1" hangingPunct="1">
                <a:spcBef>
                  <a:spcPct val="0"/>
                </a:spcBef>
              </a:pPr>
              <a:t>20</a:t>
            </a:fld>
            <a:endParaRPr lang="en-US" altLang="en-US"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693EEF7-824C-42BC-8E96-96DCBD98730C}" type="slidenum">
              <a:rPr lang="en-US" smtClean="0"/>
              <a:pPr>
                <a:defRPr/>
              </a:pPr>
              <a:t>2</a:t>
            </a:fld>
            <a:endParaRPr lang="en-US"/>
          </a:p>
        </p:txBody>
      </p:sp>
    </p:spTree>
    <p:extLst>
      <p:ext uri="{BB962C8B-B14F-4D97-AF65-F5344CB8AC3E}">
        <p14:creationId xmlns:p14="http://schemas.microsoft.com/office/powerpoint/2010/main" val="113819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b="1" smtClean="0"/>
              <a:t>OBJECTIVES: </a:t>
            </a:r>
            <a:endParaRPr lang="en-PH" altLang="en-US" smtClean="0"/>
          </a:p>
          <a:p>
            <a:r>
              <a:rPr lang="en-PH" altLang="en-US" smtClean="0"/>
              <a:t> </a:t>
            </a:r>
          </a:p>
          <a:p>
            <a:r>
              <a:rPr lang="en-PH" altLang="en-US" smtClean="0"/>
              <a:t>To improve and sustain the nutritional status of the target children beneficiaries.</a:t>
            </a:r>
          </a:p>
          <a:p>
            <a:r>
              <a:rPr lang="en-PH" altLang="en-US" smtClean="0"/>
              <a:t> </a:t>
            </a:r>
          </a:p>
          <a:p>
            <a:r>
              <a:rPr lang="en-PH" altLang="en-US" smtClean="0"/>
              <a:t>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E1D17A-13DC-4E72-87BA-BA47E78730F1}" type="slidenum">
              <a:rPr lang="en-US" altLang="en-US" smtClean="0">
                <a:solidFill>
                  <a:srgbClr val="000000"/>
                </a:solidFill>
                <a:latin typeface="Arial" charset="0"/>
              </a:rPr>
              <a:pPr eaLnBrk="1" hangingPunct="1">
                <a:spcBef>
                  <a:spcPct val="0"/>
                </a:spcBef>
              </a:pPr>
              <a:t>21</a:t>
            </a:fld>
            <a:endParaRPr lang="en-US" altLang="en-US" smtClean="0">
              <a:solidFill>
                <a:srgbClr val="0000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b="1" smtClean="0"/>
              <a:t>IMPLEMENTING PROCEDURES </a:t>
            </a:r>
            <a:endParaRPr lang="en-PH" altLang="en-US" smtClean="0"/>
          </a:p>
          <a:p>
            <a:r>
              <a:rPr lang="en-PH" altLang="en-US" smtClean="0"/>
              <a:t> </a:t>
            </a:r>
          </a:p>
          <a:p>
            <a:r>
              <a:rPr lang="en-PH" altLang="en-US" b="1" smtClean="0"/>
              <a:t>Target Beneficiaries </a:t>
            </a:r>
            <a:endParaRPr lang="en-PH" altLang="en-US" smtClean="0"/>
          </a:p>
          <a:p>
            <a:r>
              <a:rPr lang="en-PH" altLang="en-US" smtClean="0"/>
              <a:t> </a:t>
            </a:r>
          </a:p>
          <a:p>
            <a:r>
              <a:rPr lang="en-PH" altLang="en-US" smtClean="0"/>
              <a:t>2-4 year old children in SNP; </a:t>
            </a:r>
          </a:p>
          <a:p>
            <a:r>
              <a:rPr lang="en-PH" altLang="en-US" smtClean="0"/>
              <a:t>3-4 year old children enrolled in day care centers; and </a:t>
            </a:r>
          </a:p>
          <a:p>
            <a:r>
              <a:rPr lang="en-PH" altLang="en-US" smtClean="0"/>
              <a:t>5-year old children not enrolled in the DepEd preschool children but enrolled in DCCs</a:t>
            </a:r>
          </a:p>
          <a:p>
            <a:r>
              <a:rPr lang="en-PH" altLang="en-US" smtClean="0"/>
              <a:t>5-12 years old children enrolled in Madrasah</a:t>
            </a:r>
          </a:p>
          <a:p>
            <a:r>
              <a:rPr lang="en-PH" altLang="en-US" smtClean="0"/>
              <a:t> </a:t>
            </a:r>
          </a:p>
          <a:p>
            <a:r>
              <a:rPr lang="en-PH" altLang="en-US" smtClean="0"/>
              <a:t> </a:t>
            </a:r>
          </a:p>
          <a:p>
            <a:endParaRPr lang="en-PH"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B53FF4-C347-471F-9A7C-7D7B8A8066BE}" type="slidenum">
              <a:rPr lang="en-US" altLang="en-US" smtClean="0">
                <a:latin typeface="Arial" charset="0"/>
              </a:rPr>
              <a:pPr eaLnBrk="1" hangingPunct="1">
                <a:spcBef>
                  <a:spcPct val="0"/>
                </a:spcBef>
              </a:pPr>
              <a:t>22</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PH" altLang="en-US" smtClean="0"/>
              <a:t>Organize the community through the Project Management Team (PMT) as a prerequisite in the implementation of Supplementary Feeding Service. </a:t>
            </a:r>
          </a:p>
          <a:p>
            <a:r>
              <a:rPr lang="en-PH" altLang="en-US" smtClean="0"/>
              <a:t> </a:t>
            </a:r>
          </a:p>
          <a:p>
            <a:pPr lvl="1"/>
            <a:r>
              <a:rPr lang="en-PH" altLang="en-US" smtClean="0"/>
              <a:t>The following activities shall be undertaken by the PMT prior to the implementation: </a:t>
            </a:r>
          </a:p>
          <a:p>
            <a:r>
              <a:rPr lang="en-PH" altLang="en-US" smtClean="0"/>
              <a:t> Conduct of Meetings to get the support of the people in the barangay. </a:t>
            </a:r>
          </a:p>
          <a:p>
            <a:r>
              <a:rPr lang="en-PH" altLang="en-US" smtClean="0"/>
              <a:t>A month prior to the actual feeding implementation, parents shall be organized by the day care/SNP worker/Madrasah mudarres/mudarresah and their support and commitment to the program shall be obtained. They shall be grouped into working committees to involve parents in various activities in the center. Regular meetings shall be held to discuss issues affecting the implementation.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57BA54-2920-469A-A889-B3EAF2302D34}" type="slidenum">
              <a:rPr lang="en-US" altLang="en-US" smtClean="0">
                <a:latin typeface="Arial" charset="0"/>
              </a:rPr>
              <a:pPr eaLnBrk="1" hangingPunct="1">
                <a:spcBef>
                  <a:spcPct val="0"/>
                </a:spcBef>
              </a:pPr>
              <a:t>23</a:t>
            </a:fld>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 </a:t>
            </a:r>
          </a:p>
          <a:p>
            <a:pPr lvl="1"/>
            <a:r>
              <a:rPr lang="en-PH" altLang="en-US" smtClean="0"/>
              <a:t>Measuring of children under day care/supervised neighbourhood play shall be done by trained DCWs/SNP volunteer worker and Madrasah mudarres/mudarresah under the supervision of the medical staff using the New WHO Child Growth Standards (CGS) or available weighing scale and height boards. The result will determine the nutritional status before the start of feeding. The DCW/SNP worker/ Madrasah mudarres/mudarresah should establish a permanent growth monitoring record for each child that contains the name, age, birthday, and the baseline and monthly weight record of the child. The data obtained at this stage shall be maintained at the PMT databank. </a:t>
            </a:r>
          </a:p>
          <a:p>
            <a:endParaRPr lang="en-PH"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0953E8-36D3-480E-BDCF-8485D2C0E642}" type="slidenum">
              <a:rPr lang="en-US" altLang="en-US" smtClean="0">
                <a:latin typeface="Arial" charset="0"/>
              </a:rPr>
              <a:pPr eaLnBrk="1" hangingPunct="1">
                <a:spcBef>
                  <a:spcPct val="0"/>
                </a:spcBef>
              </a:pPr>
              <a:t>24</a:t>
            </a:fld>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b="1" dirty="0" smtClean="0"/>
              <a:t>Conduct of Feeding </a:t>
            </a:r>
            <a:endParaRPr lang="en-PH" altLang="en-US" dirty="0" smtClean="0"/>
          </a:p>
          <a:p>
            <a:r>
              <a:rPr lang="en-PH" altLang="en-US" dirty="0" smtClean="0"/>
              <a:t> </a:t>
            </a:r>
          </a:p>
          <a:p>
            <a:r>
              <a:rPr lang="en-PH" altLang="en-US" dirty="0" smtClean="0"/>
              <a:t> The feeding shall be implemented for a minimum of 5 days and maximum of 7days, for a period of 120 days. If the need arise, 7 days a week feeding can be done to catch-up with the implementation. </a:t>
            </a:r>
          </a:p>
          <a:p>
            <a:r>
              <a:rPr lang="en-PH" altLang="en-US" dirty="0" smtClean="0"/>
              <a:t> </a:t>
            </a:r>
          </a:p>
          <a:p>
            <a:r>
              <a:rPr lang="en-PH" altLang="en-US" dirty="0" smtClean="0"/>
              <a:t> Feeding shall be provided to all the children beneficiaries for the duration as stated above. If there are two sessions, feeding shall be given to both and shall consist of: </a:t>
            </a:r>
          </a:p>
          <a:p>
            <a:r>
              <a:rPr lang="en-PH" altLang="en-US" dirty="0" smtClean="0"/>
              <a:t> </a:t>
            </a:r>
          </a:p>
          <a:p>
            <a:r>
              <a:rPr lang="en-PH" altLang="en-US" b="1" dirty="0" smtClean="0"/>
              <a:t>Daily Hot Meals</a:t>
            </a:r>
            <a:r>
              <a:rPr lang="en-PH" altLang="en-US" dirty="0" smtClean="0"/>
              <a:t>. The suggested cycle menu as recommended by FNRI Nutritional Guidelines for Filipinos and/or the menu prepared by the Nutritionist-Dietitian which shall be equivalent to 1/3 of the Daily Recommended Energy and Nutrient Intake (RENI) shall be used in the preparation of hot meals. The parents group and/or Day Care/SNP worker/Madrasah </a:t>
            </a:r>
            <a:r>
              <a:rPr lang="en-PH" altLang="en-US" dirty="0" err="1" smtClean="0"/>
              <a:t>mudarres</a:t>
            </a:r>
            <a:r>
              <a:rPr lang="en-PH" altLang="en-US" dirty="0" smtClean="0"/>
              <a:t>/</a:t>
            </a:r>
            <a:r>
              <a:rPr lang="en-PH" altLang="en-US" dirty="0" err="1" smtClean="0"/>
              <a:t>mudarresah</a:t>
            </a:r>
            <a:r>
              <a:rPr lang="en-PH" altLang="en-US" dirty="0" smtClean="0"/>
              <a:t> may enhance the cycle menu depending on available nutritionally adequate food items in the community.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6733C7-B531-4953-A9C1-7792E3D90BC9}" type="slidenum">
              <a:rPr lang="en-US" altLang="en-US" smtClean="0">
                <a:latin typeface="Arial" charset="0"/>
              </a:rPr>
              <a:pPr eaLnBrk="1" hangingPunct="1">
                <a:spcBef>
                  <a:spcPct val="0"/>
                </a:spcBef>
              </a:pPr>
              <a:t>25</a:t>
            </a:fld>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The Parent Committee on Food Preparation shall provide voluntary labor for the cooking/preparation of food and management of feeding sessions. The DCW/SNP Volunteer Worker/ Madrasah mudarres/mudarresah and the President of the DCSG/SNP/Madrasah parents group shall prepare a monthly schedule of cooks. </a:t>
            </a:r>
          </a:p>
          <a:p>
            <a:r>
              <a:rPr lang="en-PH" altLang="en-US" smtClean="0"/>
              <a:t> </a:t>
            </a:r>
          </a:p>
          <a:p>
            <a:r>
              <a:rPr lang="en-PH" altLang="en-US" smtClean="0"/>
              <a:t> Aside from feeding, children should be taught proper hygiene such as washing the hands before and after eating, table manners, and simple concepts on health care and nutrition and importance of nutrition for their health and development, among others. </a:t>
            </a:r>
          </a:p>
          <a:p>
            <a:endParaRPr lang="en-PH"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3444817-4595-401D-888C-8386F3047CB6}" type="slidenum">
              <a:rPr lang="en-US" altLang="en-US" smtClean="0">
                <a:latin typeface="Arial" charset="0"/>
              </a:rPr>
              <a:pPr eaLnBrk="1" hangingPunct="1">
                <a:spcBef>
                  <a:spcPct val="0"/>
                </a:spcBef>
              </a:pPr>
              <a:t>26</a:t>
            </a:fld>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 </a:t>
            </a:r>
            <a:r>
              <a:rPr lang="en-PH" altLang="en-US" b="1" smtClean="0"/>
              <a:t>Conduct of Parent Effectiveness Sessions </a:t>
            </a:r>
            <a:endParaRPr lang="en-PH" altLang="en-US" smtClean="0"/>
          </a:p>
          <a:p>
            <a:r>
              <a:rPr lang="en-PH" altLang="en-US" smtClean="0"/>
              <a:t> </a:t>
            </a:r>
          </a:p>
          <a:p>
            <a:r>
              <a:rPr lang="en-PH" altLang="en-US" smtClean="0"/>
              <a:t>The parents shall be encouraged to complete all the nine sessions on self, family, parent effectiveness, health and nutrition, etc. to improve/enhance their knowledge, attitude, skills and practices on parenting. </a:t>
            </a:r>
          </a:p>
          <a:p>
            <a:r>
              <a:rPr lang="en-PH" altLang="en-US" smtClean="0"/>
              <a:t> </a:t>
            </a:r>
          </a:p>
          <a:p>
            <a:r>
              <a:rPr lang="en-PH" altLang="en-US" smtClean="0"/>
              <a:t>The sessions facilitated by a trained staff shall be held at least twice a month, depending on the available time of parents. It shall be conducted following the order of importance established/agreed upon by the parents. Resource persons may be invited to discuss specific topics. </a:t>
            </a:r>
          </a:p>
          <a:p>
            <a:r>
              <a:rPr lang="en-PH" altLang="en-US" smtClean="0"/>
              <a:t> </a:t>
            </a:r>
          </a:p>
          <a:p>
            <a:r>
              <a:rPr lang="en-PH" altLang="en-US" smtClean="0"/>
              <a:t>In the conduct of sessions, the methodologies should be evocative and should involve the maximum participation of the parents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E2065B-FAB4-4300-A798-0CE309888D5F}" type="slidenum">
              <a:rPr lang="en-US" altLang="en-US" smtClean="0">
                <a:latin typeface="Arial" charset="0"/>
              </a:rPr>
              <a:pPr eaLnBrk="1" hangingPunct="1">
                <a:spcBef>
                  <a:spcPct val="0"/>
                </a:spcBef>
              </a:pPr>
              <a:t>27</a:t>
            </a:fld>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PH" sz="1500" b="1" dirty="0" smtClean="0"/>
              <a:t>Fund Allocation </a:t>
            </a:r>
            <a:endParaRPr lang="en-PH" sz="1500" dirty="0" smtClean="0"/>
          </a:p>
          <a:p>
            <a:pPr>
              <a:defRPr/>
            </a:pPr>
            <a:r>
              <a:rPr lang="en-PH" sz="1500" dirty="0" smtClean="0"/>
              <a:t> </a:t>
            </a:r>
          </a:p>
          <a:p>
            <a:pPr lvl="1">
              <a:defRPr/>
            </a:pPr>
            <a:r>
              <a:rPr lang="en-PH" sz="1500" dirty="0" smtClean="0"/>
              <a:t>The amount of thirteen pesos (Php13.00) per child per day for 120 days hot meal feeding shall be allocated. Of this amount, P10.00 shall be used for the viand per child per day and the P3.00 will be used for the rice per child per day. An average of 10 children shall be covered in a kilo of rice. </a:t>
            </a:r>
          </a:p>
          <a:p>
            <a:pPr>
              <a:defRPr/>
            </a:pPr>
            <a:r>
              <a:rPr lang="en-PH" sz="1500" dirty="0" smtClean="0"/>
              <a:t> </a:t>
            </a:r>
          </a:p>
          <a:p>
            <a:pPr lvl="1">
              <a:defRPr/>
            </a:pPr>
            <a:r>
              <a:rPr lang="en-PH" sz="1500" dirty="0" smtClean="0"/>
              <a:t> The amount of P75 per child should be allocated for the eating utensils while P1,000 per day care </a:t>
            </a:r>
            <a:r>
              <a:rPr lang="en-PH" sz="1500" dirty="0" err="1" smtClean="0"/>
              <a:t>center</a:t>
            </a:r>
            <a:r>
              <a:rPr lang="en-PH" sz="1500" dirty="0" smtClean="0"/>
              <a:t>/SNP/Madrasah should be allocated for the cooking utensils. </a:t>
            </a:r>
          </a:p>
          <a:p>
            <a:pPr>
              <a:defRPr/>
            </a:pPr>
            <a:r>
              <a:rPr lang="en-PH" sz="1500" dirty="0" smtClean="0"/>
              <a:t> </a:t>
            </a:r>
          </a:p>
          <a:p>
            <a:pPr>
              <a:defRPr/>
            </a:pPr>
            <a:r>
              <a:rPr lang="en-PH" sz="1500" dirty="0" smtClean="0"/>
              <a:t>The eating utensils shall be composed of: </a:t>
            </a:r>
          </a:p>
          <a:p>
            <a:pPr marL="285750" indent="-285750">
              <a:buFont typeface="Arial" pitchFamily="34" charset="0"/>
              <a:buChar char="•"/>
              <a:defRPr/>
            </a:pPr>
            <a:r>
              <a:rPr lang="en-PH" sz="1500" dirty="0" smtClean="0"/>
              <a:t>spoon </a:t>
            </a:r>
          </a:p>
          <a:p>
            <a:pPr marL="285750" indent="-285750">
              <a:buFont typeface="Arial" pitchFamily="34" charset="0"/>
              <a:buChar char="•"/>
              <a:defRPr/>
            </a:pPr>
            <a:r>
              <a:rPr lang="en-PH" sz="1500" dirty="0" smtClean="0"/>
              <a:t>fork </a:t>
            </a:r>
          </a:p>
          <a:p>
            <a:pPr marL="285750" indent="-285750">
              <a:buFont typeface="Arial" pitchFamily="34" charset="0"/>
              <a:buChar char="•"/>
              <a:defRPr/>
            </a:pPr>
            <a:r>
              <a:rPr lang="en-PH" sz="1500" dirty="0" smtClean="0"/>
              <a:t>bowl </a:t>
            </a:r>
          </a:p>
          <a:p>
            <a:pPr marL="285750" indent="-285750">
              <a:buFont typeface="Arial" pitchFamily="34" charset="0"/>
              <a:buChar char="•"/>
              <a:defRPr/>
            </a:pPr>
            <a:r>
              <a:rPr lang="en-PH" sz="1500" dirty="0" smtClean="0"/>
              <a:t>plate </a:t>
            </a:r>
          </a:p>
          <a:p>
            <a:pPr marL="285750" indent="-285750">
              <a:buFont typeface="Arial" pitchFamily="34" charset="0"/>
              <a:buChar char="•"/>
              <a:defRPr/>
            </a:pPr>
            <a:r>
              <a:rPr lang="en-PH" sz="1500" dirty="0" smtClean="0"/>
              <a:t>drinking glass/ tumbler </a:t>
            </a:r>
          </a:p>
          <a:p>
            <a:pPr>
              <a:defRPr/>
            </a:pPr>
            <a:r>
              <a:rPr lang="en-PH" sz="1500" dirty="0" smtClean="0"/>
              <a:t> </a:t>
            </a:r>
          </a:p>
          <a:p>
            <a:pPr>
              <a:defRPr/>
            </a:pPr>
            <a:r>
              <a:rPr lang="en-PH" sz="1500" dirty="0" smtClean="0"/>
              <a:t>The cooking utensils shall be composed of: </a:t>
            </a:r>
          </a:p>
          <a:p>
            <a:pPr marL="285750" indent="-285750">
              <a:buFont typeface="Arial" pitchFamily="34" charset="0"/>
              <a:buChar char="•"/>
              <a:defRPr/>
            </a:pPr>
            <a:r>
              <a:rPr lang="en-PH" sz="1500" dirty="0" err="1" smtClean="0"/>
              <a:t>carajay</a:t>
            </a:r>
            <a:r>
              <a:rPr lang="en-PH" sz="1500" dirty="0" smtClean="0"/>
              <a:t>/ frying pan </a:t>
            </a:r>
          </a:p>
          <a:p>
            <a:pPr marL="285750" indent="-285750">
              <a:buFont typeface="Arial" pitchFamily="34" charset="0"/>
              <a:buChar char="•"/>
              <a:defRPr/>
            </a:pPr>
            <a:r>
              <a:rPr lang="en-PH" sz="1500" dirty="0" smtClean="0"/>
              <a:t>cauldron/ pot </a:t>
            </a:r>
          </a:p>
          <a:p>
            <a:pPr marL="285750" indent="-285750">
              <a:buFont typeface="Arial" pitchFamily="34" charset="0"/>
              <a:buChar char="•"/>
              <a:defRPr/>
            </a:pPr>
            <a:r>
              <a:rPr lang="en-PH" sz="1500" dirty="0" smtClean="0"/>
              <a:t>ladle </a:t>
            </a:r>
          </a:p>
          <a:p>
            <a:pPr marL="0" lvl="1">
              <a:defRPr/>
            </a:pPr>
            <a:r>
              <a:rPr lang="en-PH" sz="1500" dirty="0" smtClean="0"/>
              <a:t> </a:t>
            </a:r>
          </a:p>
          <a:p>
            <a:pPr marL="0" lvl="1">
              <a:defRPr/>
            </a:pPr>
            <a:r>
              <a:rPr lang="en-PH" sz="1500" dirty="0" smtClean="0"/>
              <a:t>        Savings from the SFP funds could be utilized in the    extension of feeding days prioritizing the underweight/malnourished beneficiaries. </a:t>
            </a:r>
          </a:p>
          <a:p>
            <a:pPr>
              <a:defRPr/>
            </a:pPr>
            <a:endParaRPr lang="en-PH" sz="1500"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5A5890D-5C51-42DD-BD52-4E57A7184BE4}" type="slidenum">
              <a:rPr lang="en-US" altLang="en-US" smtClean="0">
                <a:latin typeface="Arial" charset="0"/>
              </a:rPr>
              <a:pPr eaLnBrk="1" hangingPunct="1">
                <a:spcBef>
                  <a:spcPct val="0"/>
                </a:spcBef>
              </a:pPr>
              <a:t>28</a:t>
            </a:fld>
            <a:endParaRPr lang="en-US"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b="1" smtClean="0"/>
              <a:t>Procurement of Goods </a:t>
            </a:r>
            <a:endParaRPr lang="en-PH" altLang="en-US" smtClean="0"/>
          </a:p>
          <a:p>
            <a:r>
              <a:rPr lang="en-PH" altLang="en-US" smtClean="0"/>
              <a:t> </a:t>
            </a:r>
          </a:p>
          <a:p>
            <a:r>
              <a:rPr lang="en-PH" altLang="en-US" smtClean="0"/>
              <a:t> The rice shall be procured by the DCSPG/SNP PG/MPG; </a:t>
            </a:r>
          </a:p>
          <a:p>
            <a:r>
              <a:rPr lang="en-PH" altLang="en-US" smtClean="0"/>
              <a:t> Viand should be procured by the DCSPG/SNP PG /MPG; </a:t>
            </a:r>
          </a:p>
          <a:p>
            <a:r>
              <a:rPr lang="en-PH" altLang="en-US" smtClean="0"/>
              <a:t>The eating and cooking utensils should also be procured by the DCCs/SNP/Madrasah; </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837418-77DA-4611-BB99-8ECA86EE65DA}" type="slidenum">
              <a:rPr lang="en-US" altLang="en-US" smtClean="0">
                <a:latin typeface="Arial" charset="0"/>
              </a:rPr>
              <a:pPr eaLnBrk="1" hangingPunct="1">
                <a:spcBef>
                  <a:spcPct val="0"/>
                </a:spcBef>
              </a:pPr>
              <a:t>29</a:t>
            </a:fld>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b="1" smtClean="0"/>
              <a:t>Procurement of Goods </a:t>
            </a:r>
            <a:endParaRPr lang="en-PH" altLang="en-US" smtClean="0"/>
          </a:p>
          <a:p>
            <a:r>
              <a:rPr lang="en-PH" altLang="en-US" smtClean="0"/>
              <a:t> </a:t>
            </a:r>
          </a:p>
          <a:p>
            <a:r>
              <a:rPr lang="en-PH" altLang="en-US" smtClean="0"/>
              <a:t>All purchases/procurements shall be supported by official receipts, RER/acknowledgement receipts/statement of market purchases, invoices, billings and other supporting documents required under the existing budgeting, accounting and auditing rules and regulations. </a:t>
            </a:r>
          </a:p>
          <a:p>
            <a:endParaRPr lang="en-PH"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622688-D720-4AA6-A779-EDC1B5D27E10}" type="slidenum">
              <a:rPr lang="en-US" altLang="en-US" smtClean="0">
                <a:latin typeface="Arial" charset="0"/>
              </a:rPr>
              <a:pPr eaLnBrk="1" hangingPunct="1">
                <a:spcBef>
                  <a:spcPct val="0"/>
                </a:spcBef>
              </a:pPr>
              <a:t>30</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l" fontAlgn="auto">
              <a:spcAft>
                <a:spcPts val="0"/>
              </a:spcAft>
              <a:buFont typeface="Arial"/>
              <a:buNone/>
              <a:defRPr/>
            </a:pPr>
            <a:r>
              <a:rPr lang="en-PH" sz="1200" b="1" dirty="0" smtClean="0">
                <a:solidFill>
                  <a:srgbClr val="000000"/>
                </a:solidFill>
                <a:ea typeface="+mn-ea"/>
                <a:cs typeface="+mn-cs"/>
              </a:rPr>
              <a:t>The</a:t>
            </a:r>
            <a:r>
              <a:rPr lang="en-PH" sz="1200" b="1" baseline="0" dirty="0" smtClean="0">
                <a:solidFill>
                  <a:srgbClr val="000000"/>
                </a:solidFill>
                <a:ea typeface="+mn-ea"/>
                <a:cs typeface="+mn-cs"/>
              </a:rPr>
              <a:t> SLP is a</a:t>
            </a:r>
            <a:r>
              <a:rPr lang="en-PH" sz="1200" b="1" dirty="0" smtClean="0">
                <a:solidFill>
                  <a:srgbClr val="000000"/>
                </a:solidFill>
                <a:ea typeface="+mn-ea"/>
                <a:cs typeface="+mn-cs"/>
              </a:rPr>
              <a:t> program that aims to improve the socio-economic capacity of the participants through micro-enterprise development and employment facilitation activities</a:t>
            </a:r>
            <a:r>
              <a:rPr lang="en-PH" sz="1200" dirty="0" smtClean="0">
                <a:solidFill>
                  <a:srgbClr val="000000"/>
                </a:solidFill>
                <a:ea typeface="+mn-ea"/>
                <a:cs typeface="+mn-cs"/>
              </a:rPr>
              <a:t> that shall ultimately provide a sustainable </a:t>
            </a:r>
            <a:r>
              <a:rPr lang="en-PH" sz="1200" smtClean="0">
                <a:solidFill>
                  <a:srgbClr val="000000"/>
                </a:solidFill>
                <a:ea typeface="+mn-ea"/>
                <a:cs typeface="+mn-cs"/>
              </a:rPr>
              <a:t>income source.</a:t>
            </a:r>
          </a:p>
          <a:p>
            <a:pPr algn="l" fontAlgn="auto">
              <a:spcAft>
                <a:spcPts val="0"/>
              </a:spcAft>
              <a:buFont typeface="Arial"/>
              <a:buNone/>
              <a:defRPr/>
            </a:pPr>
            <a:endParaRPr lang="en-PH" sz="1200" smtClean="0">
              <a:solidFill>
                <a:srgbClr val="000000"/>
              </a:solidFill>
              <a:ea typeface="+mn-ea"/>
              <a:cs typeface="+mn-cs"/>
            </a:endParaRPr>
          </a:p>
          <a:p>
            <a:pPr algn="l" fontAlgn="auto">
              <a:spcAft>
                <a:spcPts val="0"/>
              </a:spcAft>
              <a:buFont typeface="Arial"/>
              <a:buNone/>
              <a:defRPr/>
            </a:pPr>
            <a:r>
              <a:rPr lang="en-PH" sz="1200" b="1" smtClean="0">
                <a:solidFill>
                  <a:srgbClr val="000000"/>
                </a:solidFill>
                <a:ea typeface="+mn-ea"/>
                <a:cs typeface="+mn-cs"/>
              </a:rPr>
              <a:t>Eligible</a:t>
            </a:r>
            <a:r>
              <a:rPr lang="en-PH" sz="1200" b="1" baseline="0" smtClean="0">
                <a:solidFill>
                  <a:srgbClr val="000000"/>
                </a:solidFill>
                <a:ea typeface="+mn-ea"/>
                <a:cs typeface="+mn-cs"/>
              </a:rPr>
              <a:t> </a:t>
            </a:r>
            <a:r>
              <a:rPr lang="en-PH" sz="1200" b="1" baseline="0" dirty="0" smtClean="0">
                <a:solidFill>
                  <a:srgbClr val="000000"/>
                </a:solidFill>
                <a:ea typeface="+mn-ea"/>
                <a:cs typeface="+mn-cs"/>
              </a:rPr>
              <a:t>recipients</a:t>
            </a:r>
            <a:r>
              <a:rPr lang="en-PH" sz="1200" baseline="0" dirty="0" smtClean="0">
                <a:solidFill>
                  <a:srgbClr val="000000"/>
                </a:solidFill>
                <a:ea typeface="+mn-ea"/>
                <a:cs typeface="+mn-cs"/>
              </a:rPr>
              <a:t> under the programs include </a:t>
            </a:r>
            <a:r>
              <a:rPr lang="en-US" sz="1800" dirty="0" smtClean="0">
                <a:solidFill>
                  <a:srgbClr val="000000"/>
                </a:solidFill>
              </a:rPr>
              <a:t>NHTS-PR household, </a:t>
            </a:r>
            <a:r>
              <a:rPr lang="en-US" sz="1800" dirty="0" err="1" smtClean="0">
                <a:solidFill>
                  <a:srgbClr val="000000"/>
                </a:solidFill>
              </a:rPr>
              <a:t>Pantawid</a:t>
            </a:r>
            <a:r>
              <a:rPr lang="en-US" sz="1800" dirty="0" smtClean="0">
                <a:solidFill>
                  <a:srgbClr val="000000"/>
                </a:solidFill>
              </a:rPr>
              <a:t> </a:t>
            </a:r>
            <a:r>
              <a:rPr lang="en-US" sz="1800" dirty="0" err="1" smtClean="0">
                <a:solidFill>
                  <a:srgbClr val="000000"/>
                </a:solidFill>
              </a:rPr>
              <a:t>Pamilya</a:t>
            </a:r>
            <a:r>
              <a:rPr lang="en-US" sz="1800" dirty="0" smtClean="0">
                <a:solidFill>
                  <a:srgbClr val="000000"/>
                </a:solidFill>
              </a:rPr>
              <a:t> family, or vulnerable individual/family (PWDs, senior citizens, disaster affected, </a:t>
            </a:r>
            <a:r>
              <a:rPr lang="en-US" sz="1800" smtClean="0">
                <a:solidFill>
                  <a:srgbClr val="000000"/>
                </a:solidFill>
              </a:rPr>
              <a:t>etc).</a:t>
            </a:r>
            <a:endParaRPr lang="en-US" sz="1800" dirty="0" smtClean="0">
              <a:solidFill>
                <a:srgbClr val="000000"/>
              </a:solidFill>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A3D473-6E6B-4D43-8B91-CB50665CD3D3}" type="slidenum">
              <a:rPr lang="en-PH" sz="1200">
                <a:latin typeface="Calibri" charset="0"/>
                <a:cs typeface="Arial" charset="0"/>
              </a:rPr>
              <a:pPr eaLnBrk="1" hangingPunct="1"/>
              <a:t>3</a:t>
            </a:fld>
            <a:endParaRPr lang="en-PH" sz="1200">
              <a:latin typeface="Calibri" charset="0"/>
              <a:cs typeface="Arial" charset="0"/>
            </a:endParaRPr>
          </a:p>
        </p:txBody>
      </p:sp>
    </p:spTree>
    <p:extLst>
      <p:ext uri="{BB962C8B-B14F-4D97-AF65-F5344CB8AC3E}">
        <p14:creationId xmlns:p14="http://schemas.microsoft.com/office/powerpoint/2010/main" val="675727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b="1" smtClean="0"/>
              <a:t>Liquidation </a:t>
            </a:r>
            <a:endParaRPr lang="en-PH" altLang="en-US" smtClean="0"/>
          </a:p>
          <a:p>
            <a:r>
              <a:rPr lang="en-PH" altLang="en-US" smtClean="0"/>
              <a:t> </a:t>
            </a:r>
          </a:p>
          <a:p>
            <a:pPr lvl="1"/>
            <a:r>
              <a:rPr lang="en-PH" altLang="en-US" smtClean="0"/>
              <a:t> The DCSPG/SNP PG/MPG shall take responsibility in the proper disposition/disbursement of funds for the implementation of the program in accordance with the existing budgeting, accounting and auditing rules and regulations and shall liquidate the funds transferred in accordance with accounting rules and regulations. </a:t>
            </a:r>
          </a:p>
          <a:p>
            <a:r>
              <a:rPr lang="en-PH" altLang="en-US" smtClean="0"/>
              <a:t> </a:t>
            </a:r>
          </a:p>
          <a:p>
            <a:pPr lvl="1"/>
            <a:r>
              <a:rPr lang="en-PH" altLang="en-US" smtClean="0"/>
              <a:t> The FO should encourage monthly liquidation by the DCSPG/SNP PG/MPG at least 70% of the amount spent for the month, and require submission of full liquidation of funds released to them 30 days after the completion of the program for transparency and accountability</a:t>
            </a:r>
          </a:p>
          <a:p>
            <a:endParaRPr lang="en-PH"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CA04EF-A9D1-43B0-AA12-2C8E5E7DC260}" type="slidenum">
              <a:rPr lang="en-US" altLang="en-US" smtClean="0">
                <a:latin typeface="Arial" charset="0"/>
              </a:rPr>
              <a:pPr eaLnBrk="1" hangingPunct="1">
                <a:spcBef>
                  <a:spcPct val="0"/>
                </a:spcBef>
              </a:pPr>
              <a:t>31</a:t>
            </a:fld>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b="1" smtClean="0"/>
              <a:t>Liquidation </a:t>
            </a:r>
            <a:endParaRPr lang="en-PH" altLang="en-US" smtClean="0"/>
          </a:p>
          <a:p>
            <a:r>
              <a:rPr lang="en-PH" altLang="en-US" smtClean="0"/>
              <a:t> </a:t>
            </a:r>
          </a:p>
          <a:p>
            <a:r>
              <a:rPr lang="en-PH" altLang="en-US" smtClean="0"/>
              <a:t> </a:t>
            </a:r>
          </a:p>
          <a:p>
            <a:pPr lvl="1"/>
            <a:r>
              <a:rPr lang="en-PH" altLang="en-US" smtClean="0"/>
              <a:t> The FO should encourage monthly liquidation by the DCSPG/SNP PG/MPG at least 70% of the amount spent for the month, and require submission of full liquidation of funds released to them 30 days after the completion of the program for transparency and accountability</a:t>
            </a:r>
          </a:p>
          <a:p>
            <a:endParaRPr lang="en-PH"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AF808C-E737-47A6-95D9-54CBA9DDD7CF}" type="slidenum">
              <a:rPr lang="en-US" altLang="en-US" smtClean="0">
                <a:latin typeface="Arial" charset="0"/>
              </a:rPr>
              <a:pPr eaLnBrk="1" hangingPunct="1">
                <a:spcBef>
                  <a:spcPct val="0"/>
                </a:spcBef>
              </a:pPr>
              <a:t>32</a:t>
            </a:fld>
            <a:endParaRPr lang="en-US"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6. </a:t>
            </a:r>
            <a:r>
              <a:rPr lang="en-PH" altLang="en-US" b="1" smtClean="0"/>
              <a:t>Day Care Service Parents Group</a:t>
            </a:r>
            <a:r>
              <a:rPr lang="en-PH" altLang="en-US" smtClean="0"/>
              <a:t>/</a:t>
            </a:r>
            <a:r>
              <a:rPr lang="en-PH" altLang="en-US" b="1" smtClean="0"/>
              <a:t>Supervised Neighborhood Play Parents    Group (DCSPG/SNP PG) Madrasah Parents Group (MPG)</a:t>
            </a:r>
            <a:endParaRPr lang="en-PH" altLang="en-US" smtClean="0"/>
          </a:p>
          <a:p>
            <a:r>
              <a:rPr lang="en-PH" altLang="en-US" b="1" smtClean="0"/>
              <a:t> </a:t>
            </a:r>
            <a:endParaRPr lang="en-PH" altLang="en-US" smtClean="0"/>
          </a:p>
          <a:p>
            <a:r>
              <a:rPr lang="en-PH" altLang="en-US" smtClean="0"/>
              <a:t>Organize into committees for marketing, inspection of goods, financial management, and preparation of food</a:t>
            </a:r>
          </a:p>
          <a:p>
            <a:r>
              <a:rPr lang="en-PH" altLang="en-US" smtClean="0"/>
              <a:t> </a:t>
            </a:r>
          </a:p>
          <a:p>
            <a:r>
              <a:rPr lang="en-PH" altLang="en-US" smtClean="0"/>
              <a:t> Manage and implement the daily feeding of the day care children according to the guidelines and protocol of the program.</a:t>
            </a:r>
          </a:p>
          <a:p>
            <a:r>
              <a:rPr lang="en-PH" altLang="en-US" smtClean="0"/>
              <a:t> </a:t>
            </a:r>
          </a:p>
          <a:p>
            <a:r>
              <a:rPr lang="en-PH" altLang="en-US" smtClean="0"/>
              <a:t>.</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D37ACC-431A-4C93-9DC5-BE5ABE0EFA99}" type="slidenum">
              <a:rPr lang="en-US" altLang="en-US" smtClean="0">
                <a:latin typeface="Arial" charset="0"/>
              </a:rPr>
              <a:pPr eaLnBrk="1" hangingPunct="1">
                <a:spcBef>
                  <a:spcPct val="0"/>
                </a:spcBef>
              </a:pPr>
              <a:t>33</a:t>
            </a:fld>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solidFill>
                  <a:srgbClr val="000000"/>
                </a:solidFill>
              </a:rPr>
              <a:t>Immediately purchase food items in accordance to list upon receipt of funds; </a:t>
            </a:r>
          </a:p>
          <a:p>
            <a:r>
              <a:rPr lang="en-PH" altLang="en-US" smtClean="0">
                <a:solidFill>
                  <a:srgbClr val="000000"/>
                </a:solidFill>
              </a:rPr>
              <a:t> </a:t>
            </a:r>
          </a:p>
          <a:p>
            <a:r>
              <a:rPr lang="en-PH" altLang="en-US" smtClean="0">
                <a:solidFill>
                  <a:srgbClr val="000000"/>
                </a:solidFill>
              </a:rPr>
              <a:t>Maintain simple bookkeeping and accounting for the inspection and SF reports </a:t>
            </a:r>
          </a:p>
          <a:p>
            <a:r>
              <a:rPr lang="en-PH" altLang="en-US" smtClean="0">
                <a:solidFill>
                  <a:srgbClr val="000000"/>
                </a:solidFill>
              </a:rPr>
              <a:t> </a:t>
            </a:r>
          </a:p>
          <a:p>
            <a:r>
              <a:rPr lang="en-PH" altLang="en-US" smtClean="0">
                <a:solidFill>
                  <a:srgbClr val="000000"/>
                </a:solidFill>
              </a:rPr>
              <a:t>Liquidate all funds transferred by DSWD Field Office in accordance with accounting and auditing rules and regulations.</a:t>
            </a:r>
          </a:p>
          <a:p>
            <a:r>
              <a:rPr lang="en-PH" altLang="en-US" smtClean="0">
                <a:solidFill>
                  <a:srgbClr val="000000"/>
                </a:solidFill>
              </a:rPr>
              <a:t> Immediately purchase food items in accordance to list upon receipt of funds; </a:t>
            </a:r>
          </a:p>
          <a:p>
            <a:r>
              <a:rPr lang="en-PH" altLang="en-US" smtClean="0">
                <a:solidFill>
                  <a:srgbClr val="000000"/>
                </a:solidFill>
              </a:rPr>
              <a:t> </a:t>
            </a:r>
          </a:p>
          <a:p>
            <a:r>
              <a:rPr lang="en-PH" altLang="en-US" smtClean="0">
                <a:solidFill>
                  <a:srgbClr val="000000"/>
                </a:solidFill>
              </a:rPr>
              <a:t>Maintain simple bookkeeping and accounting for the inspection and SF reports </a:t>
            </a:r>
          </a:p>
          <a:p>
            <a:r>
              <a:rPr lang="en-PH" altLang="en-US" smtClean="0">
                <a:solidFill>
                  <a:srgbClr val="000000"/>
                </a:solidFill>
              </a:rPr>
              <a:t> </a:t>
            </a:r>
          </a:p>
          <a:p>
            <a:r>
              <a:rPr lang="en-PH" altLang="en-US" smtClean="0">
                <a:solidFill>
                  <a:srgbClr val="000000"/>
                </a:solidFill>
              </a:rPr>
              <a:t>Liquidate all funds transferred by DSWD Field Office in accordance with accounting and auditing rules and regulations.</a:t>
            </a:r>
          </a:p>
          <a:p>
            <a:r>
              <a:rPr lang="en-PH" altLang="en-US" smtClean="0">
                <a:solidFill>
                  <a:srgbClr val="000000"/>
                </a:solidFill>
              </a:rPr>
              <a:t>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E80196B-E8D6-41AF-851C-F907B0078B9D}" type="slidenum">
              <a:rPr lang="en-US" altLang="en-US" smtClean="0">
                <a:latin typeface="Arial" charset="0"/>
              </a:rPr>
              <a:pPr eaLnBrk="1" hangingPunct="1">
                <a:spcBef>
                  <a:spcPct val="0"/>
                </a:spcBef>
              </a:pPr>
              <a:t>34</a:t>
            </a:fld>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List the food requirements based on the menu prepared by the nutritionist.</a:t>
            </a:r>
          </a:p>
          <a:p>
            <a:r>
              <a:rPr lang="en-PH" altLang="en-US" smtClean="0"/>
              <a:t> </a:t>
            </a:r>
          </a:p>
          <a:p>
            <a:r>
              <a:rPr lang="en-PH" altLang="en-US" smtClean="0"/>
              <a:t> Generate counterpart from fellow parents to augment the resources </a:t>
            </a:r>
          </a:p>
          <a:p>
            <a:r>
              <a:rPr lang="en-PH" altLang="en-US" smtClean="0"/>
              <a:t> </a:t>
            </a:r>
          </a:p>
          <a:p>
            <a:r>
              <a:rPr lang="en-PH" altLang="en-US" smtClean="0"/>
              <a:t> Attend the PES sessions. </a:t>
            </a:r>
          </a:p>
          <a:p>
            <a:endParaRPr lang="en-PH"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4C272B-4892-4A12-9915-C6BDD4BE3996}" type="slidenum">
              <a:rPr lang="en-US" altLang="en-US" smtClean="0">
                <a:latin typeface="Arial" charset="0"/>
              </a:rPr>
              <a:pPr eaLnBrk="1" hangingPunct="1">
                <a:spcBef>
                  <a:spcPct val="0"/>
                </a:spcBef>
              </a:pPr>
              <a:t>35</a:t>
            </a:fld>
            <a:endParaRPr lang="en-US"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List the food requirements based on the menu prepared by the nutritionist.</a:t>
            </a:r>
          </a:p>
          <a:p>
            <a:r>
              <a:rPr lang="en-PH" altLang="en-US" smtClean="0"/>
              <a:t> </a:t>
            </a:r>
          </a:p>
          <a:p>
            <a:r>
              <a:rPr lang="en-PH" altLang="en-US" smtClean="0"/>
              <a:t> Generate counterpart from fellow parents to augment the resources </a:t>
            </a:r>
          </a:p>
          <a:p>
            <a:r>
              <a:rPr lang="en-PH" altLang="en-US" smtClean="0"/>
              <a:t> </a:t>
            </a:r>
          </a:p>
          <a:p>
            <a:r>
              <a:rPr lang="en-PH" altLang="en-US" smtClean="0"/>
              <a:t> Attend the PES sessions. </a:t>
            </a:r>
          </a:p>
          <a:p>
            <a:endParaRPr lang="en-PH"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4C272B-4892-4A12-9915-C6BDD4BE3996}" type="slidenum">
              <a:rPr lang="en-US" altLang="en-US" smtClean="0">
                <a:latin typeface="Arial" charset="0"/>
              </a:rPr>
              <a:pPr eaLnBrk="1" hangingPunct="1">
                <a:spcBef>
                  <a:spcPct val="0"/>
                </a:spcBef>
              </a:pPr>
              <a:t>36</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PH" sz="1200" b="1" i="0" u="none" strike="noStrike" kern="1200" baseline="0" dirty="0" smtClean="0">
                <a:solidFill>
                  <a:schemeClr val="tx1"/>
                </a:solidFill>
                <a:latin typeface="+mn-lt"/>
                <a:ea typeface="+mn-ea"/>
                <a:cs typeface="+mn-cs"/>
              </a:rPr>
              <a:t>SLP is implemented through a two-track program.</a:t>
            </a:r>
            <a:endParaRPr lang="en-PH" sz="1200" b="0" i="0" u="none" strike="noStrike" kern="1200" baseline="0" dirty="0" smtClean="0">
              <a:solidFill>
                <a:schemeClr val="tx1"/>
              </a:solidFill>
              <a:latin typeface="+mn-lt"/>
              <a:ea typeface="+mn-ea"/>
              <a:cs typeface="+mn-cs"/>
            </a:endParaRPr>
          </a:p>
          <a:p>
            <a:r>
              <a:rPr lang="en-PH" sz="1200" b="0" i="0" u="none" strike="noStrike" kern="1200" baseline="0" dirty="0" smtClean="0">
                <a:solidFill>
                  <a:schemeClr val="tx1"/>
                </a:solidFill>
                <a:latin typeface="+mn-lt"/>
                <a:ea typeface="+mn-ea"/>
                <a:cs typeface="+mn-cs"/>
              </a:rPr>
              <a:t>The first track, the Microenterprise Development Track, supports micro-enterprises in becoming organizationally and economically viable. Meanwhile, the second track, the Employment Facilitation Track, assists participants to access appropriate employment opportunities. </a:t>
            </a:r>
          </a:p>
          <a:p>
            <a:endParaRPr lang="en-PH" sz="1200" b="0" i="0" u="none" strike="noStrike" kern="1200" baseline="0" dirty="0" smtClean="0">
              <a:solidFill>
                <a:schemeClr val="tx1"/>
              </a:solidFill>
              <a:latin typeface="+mn-lt"/>
              <a:ea typeface="+mn-ea"/>
              <a:cs typeface="+mn-cs"/>
            </a:endParaRPr>
          </a:p>
          <a:p>
            <a:r>
              <a:rPr lang="en-PH" dirty="0" smtClean="0">
                <a:latin typeface="Calibri" charset="0"/>
                <a:ea typeface="ＭＳ Ｐゴシック" charset="0"/>
                <a:cs typeface="ＭＳ Ｐゴシック" charset="0"/>
              </a:rPr>
              <a:t>Under the </a:t>
            </a:r>
            <a:r>
              <a:rPr lang="en-PH" b="1" dirty="0" smtClean="0">
                <a:latin typeface="Calibri" charset="0"/>
                <a:ea typeface="ＭＳ Ｐゴシック" charset="0"/>
                <a:cs typeface="ＭＳ Ｐゴシック" charset="0"/>
              </a:rPr>
              <a:t>microenterprise development track</a:t>
            </a:r>
            <a:r>
              <a:rPr lang="en-PH" dirty="0" smtClean="0">
                <a:latin typeface="Calibri" charset="0"/>
                <a:ea typeface="ＭＳ Ｐゴシック" charset="0"/>
                <a:cs typeface="ＭＳ Ｐゴシック" charset="0"/>
              </a:rPr>
              <a:t>, the</a:t>
            </a:r>
            <a:r>
              <a:rPr lang="en-PH" baseline="0" dirty="0" smtClean="0">
                <a:latin typeface="Calibri" charset="0"/>
                <a:ea typeface="ＭＳ Ｐゴシック" charset="0"/>
                <a:cs typeface="ＭＳ Ｐゴシック" charset="0"/>
              </a:rPr>
              <a:t> different program modalities include the following:</a:t>
            </a:r>
          </a:p>
          <a:p>
            <a:endParaRPr lang="en-PH" baseline="0" dirty="0" smtClean="0">
              <a:latin typeface="Calibri" charset="0"/>
              <a:ea typeface="ＭＳ Ｐゴシック" charset="0"/>
              <a:cs typeface="ＭＳ Ｐゴシック"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PH" b="1" baseline="0" dirty="0" smtClean="0">
                <a:latin typeface="Calibri" charset="0"/>
                <a:ea typeface="ＭＳ Ｐゴシック" charset="0"/>
                <a:cs typeface="ＭＳ Ｐゴシック" charset="0"/>
              </a:rPr>
              <a:t>Self-</a:t>
            </a:r>
            <a:r>
              <a:rPr lang="en-PH" b="1" baseline="0" dirty="0" err="1" smtClean="0">
                <a:latin typeface="Calibri" charset="0"/>
                <a:ea typeface="ＭＳ Ｐゴシック" charset="0"/>
                <a:cs typeface="ＭＳ Ｐゴシック" charset="0"/>
              </a:rPr>
              <a:t>Employmeny</a:t>
            </a:r>
            <a:r>
              <a:rPr lang="en-PH" b="1" baseline="0" dirty="0" smtClean="0">
                <a:latin typeface="Calibri" charset="0"/>
                <a:ea typeface="ＭＳ Ｐゴシック" charset="0"/>
                <a:cs typeface="ＭＳ Ｐゴシック" charset="0"/>
              </a:rPr>
              <a:t> Assistance – </a:t>
            </a:r>
            <a:r>
              <a:rPr lang="en-PH" b="1" baseline="0" dirty="0" err="1" smtClean="0">
                <a:latin typeface="Calibri" charset="0"/>
                <a:ea typeface="ＭＳ Ｐゴシック" charset="0"/>
                <a:cs typeface="ＭＳ Ｐゴシック" charset="0"/>
              </a:rPr>
              <a:t>Kaunlaran</a:t>
            </a:r>
            <a:r>
              <a:rPr lang="en-PH" b="1" baseline="0" dirty="0" smtClean="0">
                <a:latin typeface="Calibri" charset="0"/>
                <a:ea typeface="ＭＳ Ｐゴシック" charset="0"/>
                <a:cs typeface="ＭＳ Ｐゴシック" charset="0"/>
              </a:rPr>
              <a:t> (SEA-K) Capital Seed Fund: </a:t>
            </a:r>
            <a:r>
              <a:rPr lang="en-US" sz="1200" b="0" dirty="0" smtClean="0">
                <a:solidFill>
                  <a:srgbClr val="000000"/>
                </a:solidFill>
              </a:rPr>
              <a:t>Provide start-up capital for individual or group enterprises to be </a:t>
            </a:r>
            <a:r>
              <a:rPr lang="en-US" sz="1200" b="0" i="1" dirty="0" smtClean="0">
                <a:solidFill>
                  <a:srgbClr val="000000"/>
                </a:solidFill>
              </a:rPr>
              <a:t>rolled-back </a:t>
            </a:r>
            <a:r>
              <a:rPr lang="en-US" sz="1200" b="0" dirty="0" smtClean="0">
                <a:solidFill>
                  <a:srgbClr val="000000"/>
                </a:solidFill>
              </a:rPr>
              <a:t>to the Field Office Revolving and Settlement Fund (RSF) within a period of 2 years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smtClean="0">
                <a:solidFill>
                  <a:srgbClr val="000000"/>
                </a:solidFill>
              </a:rPr>
              <a:t>Skills Training: </a:t>
            </a:r>
            <a:r>
              <a:rPr lang="en-US" sz="1200" b="0" dirty="0" smtClean="0">
                <a:solidFill>
                  <a:srgbClr val="000000"/>
                </a:solidFill>
              </a:rPr>
              <a:t>Acquisition</a:t>
            </a:r>
            <a:r>
              <a:rPr lang="en-US" sz="1200" b="0" dirty="0" smtClean="0">
                <a:solidFill>
                  <a:schemeClr val="tx1"/>
                </a:solidFill>
              </a:rPr>
              <a:t> of technical skills, knowledge</a:t>
            </a:r>
            <a:r>
              <a:rPr lang="en-US" sz="1200" b="0" baseline="0" dirty="0" smtClean="0">
                <a:solidFill>
                  <a:schemeClr val="tx1"/>
                </a:solidFill>
              </a:rPr>
              <a:t> and other inputs necessary in managing livelihoods and accessing jobs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smtClean="0">
                <a:solidFill>
                  <a:schemeClr val="tx1"/>
                </a:solidFill>
              </a:rPr>
              <a:t>Cash for building livelihood assets (CBLA)</a:t>
            </a:r>
            <a:r>
              <a:rPr lang="en-US" sz="1200" b="0" dirty="0" smtClean="0">
                <a:solidFill>
                  <a:schemeClr val="tx1"/>
                </a:solidFill>
              </a:rPr>
              <a:t>: Short-term employment of</a:t>
            </a:r>
            <a:r>
              <a:rPr lang="en-US" sz="1200" b="0" baseline="0" dirty="0" smtClean="0">
                <a:solidFill>
                  <a:schemeClr val="tx1"/>
                </a:solidFill>
              </a:rPr>
              <a:t> program participants for the development, rebuilding or protection of physical and natural assets to increase productivity for profitable, sustainable livelihood projects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smtClean="0">
                <a:solidFill>
                  <a:schemeClr val="tx1"/>
                </a:solidFill>
              </a:rPr>
              <a:t>Commodity Cluster Model:</a:t>
            </a:r>
            <a:r>
              <a:rPr lang="en-US" sz="1200" b="0" dirty="0" smtClean="0">
                <a:solidFill>
                  <a:schemeClr val="tx1"/>
                </a:solidFill>
              </a:rPr>
              <a:t> O</a:t>
            </a:r>
            <a:r>
              <a:rPr lang="en-US" sz="1200" dirty="0" smtClean="0">
                <a:latin typeface="Arial" charset="0"/>
                <a:cs typeface="+mn-cs"/>
              </a:rPr>
              <a:t>rganizing program participants of SLP who will be engaged in food production;</a:t>
            </a:r>
            <a:r>
              <a:rPr lang="en-US" sz="1200" baseline="0" dirty="0" smtClean="0">
                <a:latin typeface="Arial" charset="0"/>
                <a:cs typeface="+mn-cs"/>
              </a:rPr>
              <a:t> </a:t>
            </a:r>
            <a:r>
              <a:rPr lang="en-US" sz="1200" dirty="0" smtClean="0">
                <a:latin typeface="Arial" charset="0"/>
                <a:cs typeface="+mn-cs"/>
              </a:rPr>
              <a:t>Clustering is based on the common product which will be consolidated and sold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cs typeface="+mn-cs"/>
              </a:rPr>
              <a:t>Under the </a:t>
            </a:r>
            <a:r>
              <a:rPr lang="en-US" sz="1200" b="1" dirty="0" smtClean="0">
                <a:latin typeface="Arial" charset="0"/>
                <a:cs typeface="+mn-cs"/>
              </a:rPr>
              <a:t>employment</a:t>
            </a:r>
            <a:r>
              <a:rPr lang="en-US" sz="1200" b="1" baseline="0" dirty="0" smtClean="0">
                <a:latin typeface="Arial" charset="0"/>
                <a:cs typeface="+mn-cs"/>
              </a:rPr>
              <a:t> facilitation track</a:t>
            </a:r>
            <a:r>
              <a:rPr lang="en-US" sz="1200" baseline="0" dirty="0" smtClean="0">
                <a:latin typeface="Arial" charset="0"/>
                <a:cs typeface="+mn-cs"/>
              </a:rPr>
              <a:t>, the following are the different forms of interventions: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Arial" charset="0"/>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smtClean="0">
                <a:latin typeface="Arial" charset="0"/>
                <a:cs typeface="+mn-cs"/>
              </a:rPr>
              <a:t>Skills Training</a:t>
            </a:r>
            <a:r>
              <a:rPr lang="en-US" sz="1200" dirty="0" smtClean="0">
                <a:latin typeface="Arial" charset="0"/>
                <a:cs typeface="+mn-cs"/>
              </a:rPr>
              <a:t> (similar to</a:t>
            </a:r>
            <a:r>
              <a:rPr lang="en-US" sz="1200" baseline="0" dirty="0" smtClean="0">
                <a:latin typeface="Arial" charset="0"/>
                <a:cs typeface="+mn-cs"/>
              </a:rPr>
              <a:t> the first track)</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baseline="0" dirty="0" smtClean="0">
                <a:latin typeface="Arial" charset="0"/>
                <a:cs typeface="+mn-cs"/>
              </a:rPr>
              <a:t>Pre-employment Assistance Fund (PEAF):</a:t>
            </a:r>
            <a:r>
              <a:rPr lang="en-US" sz="1200" baseline="0" dirty="0" smtClean="0">
                <a:latin typeface="Arial" charset="0"/>
                <a:cs typeface="+mn-cs"/>
              </a:rPr>
              <a:t> </a:t>
            </a:r>
            <a:r>
              <a:rPr lang="en-US" sz="1200" b="0" dirty="0" smtClean="0">
                <a:solidFill>
                  <a:schemeClr val="tx1"/>
                </a:solidFill>
              </a:rPr>
              <a:t>Grant to assist </a:t>
            </a:r>
            <a:r>
              <a:rPr lang="en-US" sz="1200" b="0" baseline="0" dirty="0" smtClean="0">
                <a:solidFill>
                  <a:schemeClr val="tx1"/>
                </a:solidFill>
              </a:rPr>
              <a:t>SLP participants who have potential or guaranteed employers that need financial assistance to obtain the necessary pre-requisite requirements for the job. This seeks to ensure prompt submission of requirements to access jobs</a:t>
            </a:r>
            <a:endParaRPr lang="en-US" sz="1200" b="0" dirty="0" smtClean="0">
              <a:solidFill>
                <a:srgbClr val="000000"/>
              </a:solidFill>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E039AA-3468-594B-8D07-7953458CA6BB}" type="slidenum">
              <a:rPr lang="en-PH" sz="1200">
                <a:latin typeface="Calibri" charset="0"/>
                <a:cs typeface="Arial" charset="0"/>
              </a:rPr>
              <a:pPr eaLnBrk="1" hangingPunct="1"/>
              <a:t>4</a:t>
            </a:fld>
            <a:endParaRPr lang="en-PH" sz="1200">
              <a:latin typeface="Calibri" charset="0"/>
              <a:cs typeface="Arial" charset="0"/>
            </a:endParaRPr>
          </a:p>
        </p:txBody>
      </p:sp>
    </p:spTree>
    <p:extLst>
      <p:ext uri="{BB962C8B-B14F-4D97-AF65-F5344CB8AC3E}">
        <p14:creationId xmlns:p14="http://schemas.microsoft.com/office/powerpoint/2010/main" val="113698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693EEF7-824C-42BC-8E96-96DCBD98730C}" type="slidenum">
              <a:rPr lang="en-US" smtClean="0"/>
              <a:pPr>
                <a:defRPr/>
              </a:pPr>
              <a:t>5</a:t>
            </a:fld>
            <a:endParaRPr lang="en-US"/>
          </a:p>
        </p:txBody>
      </p:sp>
    </p:spTree>
    <p:extLst>
      <p:ext uri="{BB962C8B-B14F-4D97-AF65-F5344CB8AC3E}">
        <p14:creationId xmlns:p14="http://schemas.microsoft.com/office/powerpoint/2010/main" val="232571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800" dirty="0" smtClean="0">
                <a:solidFill>
                  <a:srgbClr val="5A5A5A"/>
                </a:solidFill>
                <a:latin typeface="Segoe UI Light" panose="020B0502040204020203" pitchFamily="34" charset="0"/>
                <a:cs typeface="Segoe UI Light" panose="020B0502040204020203" pitchFamily="34" charset="0"/>
              </a:rPr>
              <a:t>Cost Parameter:</a:t>
            </a:r>
            <a:r>
              <a:rPr lang="en-US" sz="2800" baseline="0" dirty="0" smtClean="0">
                <a:solidFill>
                  <a:srgbClr val="5A5A5A"/>
                </a:solidFill>
                <a:latin typeface="Segoe UI Light" panose="020B0502040204020203" pitchFamily="34" charset="0"/>
                <a:cs typeface="Segoe UI Light" panose="020B0502040204020203" pitchFamily="34" charset="0"/>
              </a:rPr>
              <a:t> </a:t>
            </a:r>
            <a:r>
              <a:rPr lang="en-US" sz="2800" dirty="0" smtClean="0">
                <a:solidFill>
                  <a:srgbClr val="5A5A5A"/>
                </a:solidFill>
                <a:latin typeface="Segoe UI Light" panose="020B0502040204020203" pitchFamily="34" charset="0"/>
                <a:cs typeface="Segoe UI Light" panose="020B0502040204020203" pitchFamily="34" charset="0"/>
              </a:rPr>
              <a:t>75% of the regional minimum wage; standard period</a:t>
            </a:r>
            <a:r>
              <a:rPr lang="en-US" sz="2800" baseline="0" dirty="0" smtClean="0">
                <a:solidFill>
                  <a:srgbClr val="5A5A5A"/>
                </a:solidFill>
                <a:latin typeface="Segoe UI Light" panose="020B0502040204020203" pitchFamily="34" charset="0"/>
                <a:cs typeface="Segoe UI Light" panose="020B0502040204020203" pitchFamily="34" charset="0"/>
              </a:rPr>
              <a:t> is 11 days, but may be extended up to three months as required by the scope of work</a:t>
            </a:r>
          </a:p>
          <a:p>
            <a:pPr marL="0" marR="0" indent="0" algn="l" defTabSz="914400" rtl="0" eaLnBrk="0" fontAlgn="base" latinLnBrk="0" hangingPunct="0">
              <a:lnSpc>
                <a:spcPct val="100000"/>
              </a:lnSpc>
              <a:spcBef>
                <a:spcPct val="30000"/>
              </a:spcBef>
              <a:spcAft>
                <a:spcPct val="0"/>
              </a:spcAft>
              <a:buClrTx/>
              <a:buSzTx/>
              <a:buFontTx/>
              <a:buNone/>
              <a:tabLst/>
              <a:defRPr/>
            </a:pPr>
            <a:r>
              <a:rPr lang="en-PH" sz="2800" dirty="0" smtClean="0">
                <a:solidFill>
                  <a:srgbClr val="5A5A5A"/>
                </a:solidFill>
                <a:latin typeface="Segoe UI Semibold" panose="020B0702040204020203" pitchFamily="34" charset="0"/>
                <a:ea typeface="Segoe UI Emoji" panose="020B0502040204020203" pitchFamily="34" charset="0"/>
                <a:cs typeface="Segoe UI Semibold" panose="020B0702040204020203" pitchFamily="34" charset="0"/>
              </a:rPr>
              <a:t>Mode</a:t>
            </a:r>
            <a:r>
              <a:rPr lang="en-PH" sz="2800" baseline="0" dirty="0" smtClean="0">
                <a:solidFill>
                  <a:srgbClr val="5A5A5A"/>
                </a:solidFill>
                <a:latin typeface="Segoe UI Semibold" panose="020B0702040204020203" pitchFamily="34" charset="0"/>
                <a:ea typeface="Segoe UI Emoji" panose="020B0502040204020203" pitchFamily="34" charset="0"/>
                <a:cs typeface="Segoe UI Semibold" panose="020B0702040204020203" pitchFamily="34" charset="0"/>
              </a:rPr>
              <a:t> of Disbursement: </a:t>
            </a:r>
            <a:r>
              <a:rPr lang="en-US" sz="2800" baseline="0" dirty="0" smtClean="0">
                <a:solidFill>
                  <a:srgbClr val="5A5A5A"/>
                </a:solidFill>
                <a:latin typeface="Segoe UI Light" panose="020B0502040204020203" pitchFamily="34" charset="0"/>
                <a:cs typeface="Segoe UI Light" panose="020B0502040204020203" pitchFamily="34" charset="0"/>
              </a:rPr>
              <a:t>Cash assistance payroll to participants; Fund transfer to Provincial, City or Municipal LGUs</a:t>
            </a:r>
          </a:p>
          <a:p>
            <a:endParaRPr lang="en-PH" sz="2800" dirty="0" smtClean="0">
              <a:solidFill>
                <a:srgbClr val="5A5A5A"/>
              </a:solidFill>
              <a:latin typeface="Segoe UI Semibold" panose="020B0702040204020203" pitchFamily="34" charset="0"/>
              <a:ea typeface="Segoe UI Emoji" panose="020B0502040204020203" pitchFamily="34" charset="0"/>
              <a:cs typeface="Segoe UI Semibold" panose="020B0702040204020203" pitchFamily="34" charset="0"/>
            </a:endParaRPr>
          </a:p>
          <a:p>
            <a:r>
              <a:rPr lang="en-PH" sz="2800" dirty="0" smtClean="0">
                <a:solidFill>
                  <a:srgbClr val="5A5A5A"/>
                </a:solidFill>
                <a:latin typeface="Segoe UI Semibold" panose="020B0702040204020203" pitchFamily="34" charset="0"/>
                <a:ea typeface="Segoe UI Emoji" panose="020B0502040204020203" pitchFamily="34" charset="0"/>
                <a:cs typeface="Segoe UI Semibold" panose="020B0702040204020203" pitchFamily="34" charset="0"/>
              </a:rPr>
              <a:t>Addresses </a:t>
            </a:r>
            <a:r>
              <a:rPr lang="en-PH" sz="2800" dirty="0" smtClean="0">
                <a:solidFill>
                  <a:srgbClr val="5A5A5A"/>
                </a:solidFill>
                <a:latin typeface="Segoe UI Semibold" panose="020B0702040204020203" pitchFamily="34" charset="0"/>
                <a:cs typeface="Segoe UI Semibold" panose="020B0702040204020203" pitchFamily="34" charset="0"/>
              </a:rPr>
              <a:t>the need to develop natural assets to enhance </a:t>
            </a:r>
            <a:r>
              <a:rPr lang="en-PH" sz="2800" dirty="0" err="1" smtClean="0">
                <a:solidFill>
                  <a:srgbClr val="5A5A5A"/>
                </a:solidFill>
                <a:latin typeface="Segoe UI Semibold" panose="020B0702040204020203" pitchFamily="34" charset="0"/>
                <a:cs typeface="Segoe UI Semibold" panose="020B0702040204020203" pitchFamily="34" charset="0"/>
              </a:rPr>
              <a:t>agri</a:t>
            </a:r>
            <a:r>
              <a:rPr lang="en-PH" sz="2800" dirty="0" smtClean="0">
                <a:solidFill>
                  <a:srgbClr val="5A5A5A"/>
                </a:solidFill>
                <a:latin typeface="Segoe UI Semibold" panose="020B0702040204020203" pitchFamily="34" charset="0"/>
                <a:cs typeface="Segoe UI Semibold" panose="020B0702040204020203" pitchFamily="34" charset="0"/>
              </a:rPr>
              <a:t>-based livelihoods </a:t>
            </a:r>
            <a:r>
              <a:rPr lang="en-PH" sz="2800" dirty="0" smtClean="0">
                <a:solidFill>
                  <a:srgbClr val="5A5A5A"/>
                </a:solidFill>
                <a:latin typeface="Segoe UI Light" panose="020B0502040204020203" pitchFamily="34" charset="0"/>
                <a:cs typeface="Segoe UI Light" panose="020B0502040204020203" pitchFamily="34" charset="0"/>
              </a:rPr>
              <a:t>where physical assets linking to these resources are not well developed and ready market opportunities for the produce and community support to sustain the investment is assured</a:t>
            </a:r>
          </a:p>
          <a:p>
            <a:endParaRPr lang="en-PH" sz="2800" dirty="0" smtClean="0">
              <a:solidFill>
                <a:srgbClr val="5A5A5A"/>
              </a:solidFill>
              <a:latin typeface="Segoe UI Light" panose="020B0502040204020203" pitchFamily="34" charset="0"/>
              <a:cs typeface="Segoe UI Light" panose="020B0502040204020203" pitchFamily="34" charset="0"/>
            </a:endParaRPr>
          </a:p>
          <a:p>
            <a:r>
              <a:rPr lang="en-PH" sz="2800" dirty="0" smtClean="0">
                <a:solidFill>
                  <a:srgbClr val="5A5A5A"/>
                </a:solidFill>
                <a:latin typeface="Segoe UI Semibold" panose="020B0702040204020203" pitchFamily="34" charset="0"/>
                <a:cs typeface="Segoe UI Semibold" panose="020B0702040204020203" pitchFamily="34" charset="0"/>
              </a:rPr>
              <a:t>Implementation Strategies:</a:t>
            </a:r>
          </a:p>
          <a:p>
            <a:pPr marL="457200" indent="-457200" defTabSz="685800">
              <a:buFontTx/>
              <a:buChar char="-"/>
            </a:pPr>
            <a:r>
              <a:rPr lang="en-PH" sz="2800" dirty="0" smtClean="0">
                <a:solidFill>
                  <a:srgbClr val="5A5A5A"/>
                </a:solidFill>
                <a:latin typeface="Segoe UI Light" panose="020B0502040204020203" pitchFamily="34" charset="0"/>
                <a:cs typeface="Segoe UI Light" panose="020B0502040204020203" pitchFamily="34" charset="0"/>
              </a:rPr>
              <a:t>through public-private partnership involving National Government Agencies and private sectors</a:t>
            </a:r>
          </a:p>
          <a:p>
            <a:pPr marL="457200" indent="-457200" defTabSz="685800">
              <a:buFontTx/>
              <a:buChar char="-"/>
            </a:pPr>
            <a:r>
              <a:rPr lang="en-PH" sz="2800" dirty="0" smtClean="0">
                <a:solidFill>
                  <a:srgbClr val="5A5A5A"/>
                </a:solidFill>
                <a:latin typeface="Segoe UI Light" panose="020B0502040204020203" pitchFamily="34" charset="0"/>
                <a:cs typeface="Segoe UI Light" panose="020B0502040204020203" pitchFamily="34" charset="0"/>
              </a:rPr>
              <a:t>Through the support and initiative of Local Government Units (provincial down to barangay level)</a:t>
            </a:r>
          </a:p>
        </p:txBody>
      </p:sp>
      <p:sp>
        <p:nvSpPr>
          <p:cNvPr id="4" name="Slide Number Placeholder 3"/>
          <p:cNvSpPr>
            <a:spLocks noGrp="1"/>
          </p:cNvSpPr>
          <p:nvPr>
            <p:ph type="sldNum" sz="quarter" idx="10"/>
          </p:nvPr>
        </p:nvSpPr>
        <p:spPr/>
        <p:txBody>
          <a:bodyPr/>
          <a:lstStyle/>
          <a:p>
            <a:pPr>
              <a:defRPr/>
            </a:pPr>
            <a:fld id="{4693EEF7-824C-42BC-8E96-96DCBD98730C}" type="slidenum">
              <a:rPr lang="en-US" smtClean="0"/>
              <a:pPr>
                <a:defRPr/>
              </a:pPr>
              <a:t>6</a:t>
            </a:fld>
            <a:endParaRPr lang="en-US"/>
          </a:p>
        </p:txBody>
      </p:sp>
    </p:spTree>
    <p:extLst>
      <p:ext uri="{BB962C8B-B14F-4D97-AF65-F5344CB8AC3E}">
        <p14:creationId xmlns:p14="http://schemas.microsoft.com/office/powerpoint/2010/main" val="330068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800" dirty="0" smtClean="0"/>
              <a:t>Cost</a:t>
            </a:r>
            <a:r>
              <a:rPr lang="en-US" sz="2800" baseline="0" dirty="0" smtClean="0"/>
              <a:t> Parameter: </a:t>
            </a:r>
            <a:r>
              <a:rPr lang="en-US" sz="2800" dirty="0" smtClean="0">
                <a:solidFill>
                  <a:srgbClr val="5A5A5A"/>
                </a:solidFill>
                <a:latin typeface="Segoe UI Light" panose="020B0502040204020203" pitchFamily="34" charset="0"/>
                <a:cs typeface="Segoe UI Light" panose="020B0502040204020203" pitchFamily="34" charset="0"/>
              </a:rPr>
              <a:t>Maximum</a:t>
            </a:r>
            <a:r>
              <a:rPr lang="en-US" sz="2800" baseline="0" dirty="0" smtClean="0">
                <a:solidFill>
                  <a:srgbClr val="5A5A5A"/>
                </a:solidFill>
                <a:latin typeface="Segoe UI Light" panose="020B0502040204020203" pitchFamily="34" charset="0"/>
                <a:cs typeface="Segoe UI Light" panose="020B0502040204020203" pitchFamily="34" charset="0"/>
              </a:rPr>
              <a:t> of P20,000 per person, per training, except in cases of pilot training projects where the full training costs may be covered</a:t>
            </a:r>
            <a:endParaRPr lang="en-US" sz="2800" dirty="0" smtClean="0">
              <a:solidFill>
                <a:srgbClr val="5A5A5A"/>
              </a:solidFill>
              <a:latin typeface="Segoe UI Light" panose="020B0502040204020203" pitchFamily="34" charset="0"/>
              <a:cs typeface="Segoe UI Light" panose="020B0502040204020203" pitchFamily="34" charset="0"/>
            </a:endParaRPr>
          </a:p>
          <a:p>
            <a:pPr marL="0" indent="0">
              <a:buFontTx/>
              <a:buNone/>
            </a:pPr>
            <a:r>
              <a:rPr lang="en-US" sz="2800" baseline="0" dirty="0" smtClean="0"/>
              <a:t>Mode of disbursement: </a:t>
            </a:r>
            <a:r>
              <a:rPr lang="en-US" sz="2800" baseline="0" dirty="0" smtClean="0">
                <a:solidFill>
                  <a:srgbClr val="5A5A5A"/>
                </a:solidFill>
                <a:latin typeface="Segoe UI Light" panose="020B0502040204020203" pitchFamily="34" charset="0"/>
                <a:cs typeface="Segoe UI Light" panose="020B0502040204020203" pitchFamily="34" charset="0"/>
              </a:rPr>
              <a:t>Direct implementation by FOs/ LGUs; Cash assistance payroll to participants; Partnership with training centers; Procurement of service providers</a:t>
            </a:r>
            <a:endParaRPr lang="en-US" sz="2800" dirty="0" smtClean="0"/>
          </a:p>
          <a:p>
            <a:endParaRPr lang="en-US" sz="2800" dirty="0" smtClean="0"/>
          </a:p>
          <a:p>
            <a:r>
              <a:rPr lang="en-US" sz="2800" dirty="0" smtClean="0"/>
              <a:t>Costs that may be covered by the Skills Training Grant:</a:t>
            </a:r>
          </a:p>
          <a:p>
            <a:pPr marL="457200" lvl="0" indent="-457200">
              <a:buFont typeface="Arial" panose="020B0604020202020204" pitchFamily="34" charset="0"/>
              <a:buChar char="•"/>
            </a:pPr>
            <a:r>
              <a:rPr lang="en-US" sz="2800" dirty="0" smtClean="0"/>
              <a:t>Tuition or Registration Fee (for a training institution); Honorarium or Professional Fees (for an individual expert or resource person)</a:t>
            </a:r>
          </a:p>
          <a:p>
            <a:pPr marL="457200" lvl="0" indent="-457200">
              <a:buFont typeface="Arial" panose="020B0604020202020204" pitchFamily="34" charset="0"/>
              <a:buChar char="•"/>
            </a:pPr>
            <a:r>
              <a:rPr lang="en-US" sz="2800" dirty="0" smtClean="0"/>
              <a:t>Training materials and supplies</a:t>
            </a:r>
          </a:p>
          <a:p>
            <a:pPr marL="457200" lvl="0" indent="-457200">
              <a:buFont typeface="Arial" panose="020B0604020202020204" pitchFamily="34" charset="0"/>
              <a:buChar char="•"/>
            </a:pPr>
            <a:r>
              <a:rPr lang="en-US" sz="2800" dirty="0" smtClean="0"/>
              <a:t>Starter kits</a:t>
            </a:r>
          </a:p>
          <a:p>
            <a:pPr marL="457200" lvl="0" indent="-457200">
              <a:buFont typeface="Arial" panose="020B0604020202020204" pitchFamily="34" charset="0"/>
              <a:buChar char="•"/>
            </a:pPr>
            <a:r>
              <a:rPr lang="en-US" sz="2800" dirty="0" smtClean="0"/>
              <a:t>Food, board and lodging</a:t>
            </a:r>
          </a:p>
          <a:p>
            <a:pPr marL="457200" lvl="0" indent="-457200">
              <a:buFont typeface="Arial" panose="020B0604020202020204" pitchFamily="34" charset="0"/>
              <a:buChar char="•"/>
            </a:pPr>
            <a:r>
              <a:rPr lang="en-US" sz="2800" dirty="0" smtClean="0"/>
              <a:t>Transportation allowance</a:t>
            </a:r>
          </a:p>
          <a:p>
            <a:pPr marL="457200" lvl="0" indent="-457200">
              <a:buFont typeface="Arial" panose="020B0604020202020204" pitchFamily="34" charset="0"/>
              <a:buChar char="•"/>
            </a:pPr>
            <a:r>
              <a:rPr lang="en-US" sz="2800" dirty="0" smtClean="0"/>
              <a:t>Assessment fee (for TESDA)</a:t>
            </a:r>
          </a:p>
        </p:txBody>
      </p:sp>
      <p:sp>
        <p:nvSpPr>
          <p:cNvPr id="4" name="Slide Number Placeholder 3"/>
          <p:cNvSpPr>
            <a:spLocks noGrp="1"/>
          </p:cNvSpPr>
          <p:nvPr>
            <p:ph type="sldNum" sz="quarter" idx="10"/>
          </p:nvPr>
        </p:nvSpPr>
        <p:spPr/>
        <p:txBody>
          <a:bodyPr/>
          <a:lstStyle/>
          <a:p>
            <a:pPr>
              <a:defRPr/>
            </a:pPr>
            <a:fld id="{4693EEF7-824C-42BC-8E96-96DCBD98730C}" type="slidenum">
              <a:rPr lang="en-US" smtClean="0"/>
              <a:pPr>
                <a:defRPr/>
              </a:pPr>
              <a:t>7</a:t>
            </a:fld>
            <a:endParaRPr lang="en-US"/>
          </a:p>
        </p:txBody>
      </p:sp>
    </p:spTree>
    <p:extLst>
      <p:ext uri="{BB962C8B-B14F-4D97-AF65-F5344CB8AC3E}">
        <p14:creationId xmlns:p14="http://schemas.microsoft.com/office/powerpoint/2010/main" val="96304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z="2800" dirty="0" smtClean="0">
                <a:solidFill>
                  <a:srgbClr val="5A5A5A"/>
                </a:solidFill>
                <a:latin typeface="Segoe UI Light" panose="020B0502040204020203" pitchFamily="34" charset="0"/>
                <a:cs typeface="Segoe UI Light" panose="020B0502040204020203" pitchFamily="34" charset="0"/>
              </a:rPr>
              <a:t>Cost Parameter:</a:t>
            </a:r>
            <a:r>
              <a:rPr lang="en-PH" sz="2800" baseline="0" dirty="0" smtClean="0">
                <a:solidFill>
                  <a:srgbClr val="5A5A5A"/>
                </a:solidFill>
                <a:latin typeface="Segoe UI Light" panose="020B0502040204020203" pitchFamily="34" charset="0"/>
                <a:cs typeface="Segoe UI Light" panose="020B0502040204020203" pitchFamily="34" charset="0"/>
              </a:rPr>
              <a:t> </a:t>
            </a:r>
            <a:r>
              <a:rPr lang="en-US" sz="2800" dirty="0" smtClean="0">
                <a:solidFill>
                  <a:srgbClr val="5A5A5A"/>
                </a:solidFill>
                <a:latin typeface="Segoe UI Light" panose="020B0502040204020203" pitchFamily="34" charset="0"/>
                <a:cs typeface="Segoe UI Light" panose="020B0502040204020203" pitchFamily="34" charset="0"/>
              </a:rPr>
              <a:t>Maximum</a:t>
            </a:r>
            <a:r>
              <a:rPr lang="en-US" sz="2800" baseline="0" dirty="0" smtClean="0">
                <a:solidFill>
                  <a:srgbClr val="5A5A5A"/>
                </a:solidFill>
                <a:latin typeface="Segoe UI Light" panose="020B0502040204020203" pitchFamily="34" charset="0"/>
                <a:cs typeface="Segoe UI Light" panose="020B0502040204020203" pitchFamily="34" charset="0"/>
              </a:rPr>
              <a:t> of P10,000.00 per participant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800" baseline="0" dirty="0" smtClean="0">
                <a:solidFill>
                  <a:srgbClr val="5A5A5A"/>
                </a:solidFill>
                <a:latin typeface="Segoe UI Light" panose="020B0502040204020203" pitchFamily="34" charset="0"/>
                <a:cs typeface="Segoe UI Light" panose="020B0502040204020203" pitchFamily="34" charset="0"/>
              </a:rPr>
              <a:t>Mode of Disbursement: </a:t>
            </a:r>
            <a:r>
              <a:rPr lang="en-US" sz="2800" b="0" dirty="0" smtClean="0">
                <a:solidFill>
                  <a:srgbClr val="5A5A5A"/>
                </a:solidFill>
                <a:latin typeface="Segoe UI Light" panose="020B0502040204020203" pitchFamily="34" charset="0"/>
                <a:cs typeface="Segoe UI Light" panose="020B0502040204020203" pitchFamily="34" charset="0"/>
              </a:rPr>
              <a:t>Checks are issued to individuals or SEA-K Associations (SKAs)</a:t>
            </a:r>
            <a:r>
              <a:rPr lang="en-US" sz="2800" b="0" baseline="0" dirty="0" smtClean="0">
                <a:solidFill>
                  <a:srgbClr val="5A5A5A"/>
                </a:solidFill>
                <a:latin typeface="Segoe UI Light" panose="020B0502040204020203" pitchFamily="34" charset="0"/>
                <a:cs typeface="Segoe UI Light" panose="020B0502040204020203" pitchFamily="34" charset="0"/>
              </a:rPr>
              <a:t> with a minimum number of 5 members per SKA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800" dirty="0" smtClean="0">
              <a:solidFill>
                <a:srgbClr val="5A5A5A"/>
              </a:solidFill>
              <a:latin typeface="Segoe UI Light" panose="020B0502040204020203" pitchFamily="34" charset="0"/>
              <a:cs typeface="Segoe UI Light" panose="020B0502040204020203" pitchFamily="34" charset="0"/>
            </a:endParaRPr>
          </a:p>
          <a:p>
            <a:r>
              <a:rPr lang="en-US" sz="2800" b="1" dirty="0" smtClean="0"/>
              <a:t>SEA-K Requirements for Fund Release</a:t>
            </a:r>
          </a:p>
          <a:p>
            <a:pPr marL="171450" indent="-171450">
              <a:buFont typeface="Arial" panose="020B0604020202020204" pitchFamily="34" charset="0"/>
              <a:buChar char="•"/>
            </a:pPr>
            <a:r>
              <a:rPr lang="en-PH" sz="2800" dirty="0" smtClean="0"/>
              <a:t>Mother Project Proposal</a:t>
            </a:r>
          </a:p>
          <a:p>
            <a:pPr marL="171450" indent="-171450">
              <a:buFont typeface="Arial" panose="020B0604020202020204" pitchFamily="34" charset="0"/>
              <a:buChar char="•"/>
            </a:pPr>
            <a:r>
              <a:rPr lang="en-PH" sz="2800" dirty="0" smtClean="0"/>
              <a:t>Copy of DSWD Convergence/Unified MOA with LGU and/or SLP MOA with LGU</a:t>
            </a:r>
          </a:p>
          <a:p>
            <a:pPr marL="171450" indent="-171450">
              <a:buFont typeface="Arial" panose="020B0604020202020204" pitchFamily="34" charset="0"/>
              <a:buChar char="•"/>
            </a:pPr>
            <a:r>
              <a:rPr lang="en-PH" sz="2800" dirty="0" smtClean="0"/>
              <a:t>Certificate of Eligibility</a:t>
            </a:r>
          </a:p>
          <a:p>
            <a:pPr marL="171450" indent="-171450">
              <a:buFont typeface="Arial" panose="020B0604020202020204" pitchFamily="34" charset="0"/>
              <a:buChar char="•"/>
            </a:pPr>
            <a:r>
              <a:rPr lang="en-PH" sz="2800" dirty="0" smtClean="0"/>
              <a:t>Profile of Beneficiaries</a:t>
            </a:r>
          </a:p>
          <a:p>
            <a:pPr marL="171450" indent="-171450">
              <a:buFont typeface="Arial" panose="020B0604020202020204" pitchFamily="34" charset="0"/>
              <a:buChar char="•"/>
            </a:pPr>
            <a:r>
              <a:rPr lang="en-PH" sz="2800" dirty="0" smtClean="0"/>
              <a:t>Amortization Schedule</a:t>
            </a:r>
          </a:p>
          <a:p>
            <a:pPr marL="171450" indent="-171450">
              <a:buFont typeface="Arial" panose="020B0604020202020204" pitchFamily="34" charset="0"/>
              <a:buChar char="•"/>
            </a:pPr>
            <a:r>
              <a:rPr lang="en-PH" sz="2800" dirty="0" smtClean="0"/>
              <a:t>Photocopy of Passbook</a:t>
            </a:r>
          </a:p>
          <a:p>
            <a:pPr marL="171450" indent="-171450">
              <a:buFont typeface="Arial" panose="020B0604020202020204" pitchFamily="34" charset="0"/>
              <a:buChar char="•"/>
            </a:pPr>
            <a:r>
              <a:rPr lang="en-PH" sz="2800" dirty="0" smtClean="0"/>
              <a:t>Association’s Picture</a:t>
            </a:r>
          </a:p>
          <a:p>
            <a:pPr marL="171450" indent="-171450">
              <a:buFont typeface="Arial" panose="020B0604020202020204" pitchFamily="34" charset="0"/>
              <a:buChar char="•"/>
            </a:pPr>
            <a:r>
              <a:rPr lang="en-PH" sz="2800" dirty="0" smtClean="0"/>
              <a:t>Constitution and By-Laws of the SEA-K Association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800" dirty="0" smtClean="0">
              <a:solidFill>
                <a:srgbClr val="5A5A5A"/>
              </a:solidFill>
              <a:latin typeface="Segoe UI Light" panose="020B0502040204020203" pitchFamily="34" charset="0"/>
              <a:cs typeface="Segoe UI Light"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2800" dirty="0" smtClean="0">
              <a:solidFill>
                <a:srgbClr val="5A5A5A"/>
              </a:solidFill>
              <a:latin typeface="Segoe UI Light" panose="020B0502040204020203" pitchFamily="34" charset="0"/>
              <a:cs typeface="Segoe UI Light"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2800" dirty="0" smtClean="0">
              <a:solidFill>
                <a:srgbClr val="5A5A5A"/>
              </a:solidFill>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pPr>
              <a:defRPr/>
            </a:pPr>
            <a:fld id="{4693EEF7-824C-42BC-8E96-96DCBD98730C}" type="slidenum">
              <a:rPr lang="en-US" smtClean="0"/>
              <a:pPr>
                <a:defRPr/>
              </a:pPr>
              <a:t>8</a:t>
            </a:fld>
            <a:endParaRPr lang="en-US"/>
          </a:p>
        </p:txBody>
      </p:sp>
    </p:spTree>
    <p:extLst>
      <p:ext uri="{BB962C8B-B14F-4D97-AF65-F5344CB8AC3E}">
        <p14:creationId xmlns:p14="http://schemas.microsoft.com/office/powerpoint/2010/main" val="383708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sz="2800" dirty="0" smtClean="0">
              <a:solidFill>
                <a:srgbClr val="5A5A5A"/>
              </a:solidFill>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pPr>
              <a:defRPr/>
            </a:pPr>
            <a:fld id="{4693EEF7-824C-42BC-8E96-96DCBD98730C}" type="slidenum">
              <a:rPr lang="en-US" smtClean="0"/>
              <a:pPr>
                <a:defRPr/>
              </a:pPr>
              <a:t>9</a:t>
            </a:fld>
            <a:endParaRPr lang="en-US"/>
          </a:p>
        </p:txBody>
      </p:sp>
    </p:spTree>
    <p:extLst>
      <p:ext uri="{BB962C8B-B14F-4D97-AF65-F5344CB8AC3E}">
        <p14:creationId xmlns:p14="http://schemas.microsoft.com/office/powerpoint/2010/main" val="215650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C4831CFD-DB3E-4A35-B583-28738F7D4DCD}" type="datetimeFigureOut">
              <a:rPr lang="en-US" smtClean="0"/>
              <a:pPr>
                <a:defRPr/>
              </a:pPr>
              <a:t>3/24/2015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5408A2-DFC8-4479-A6CD-8F4D64DE9EAE}" type="slidenum">
              <a:rPr lang="en-US" smtClean="0"/>
              <a:pPr>
                <a:defRPr/>
              </a:pPr>
              <a:t>‹#›</a:t>
            </a:fld>
            <a:endParaRPr lang="en-US"/>
          </a:p>
        </p:txBody>
      </p:sp>
    </p:spTree>
    <p:extLst>
      <p:ext uri="{BB962C8B-B14F-4D97-AF65-F5344CB8AC3E}">
        <p14:creationId xmlns:p14="http://schemas.microsoft.com/office/powerpoint/2010/main" val="83498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AA2355A-1BB0-4AD7-88F9-E41661404506}" type="datetimeFigureOut">
              <a:rPr lang="en-US" smtClean="0"/>
              <a:pPr>
                <a:defRPr/>
              </a:pPr>
              <a:t>3/24/2015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AAF874-968A-41B6-AF5D-A9B35F6135F4}" type="slidenum">
              <a:rPr lang="en-US" smtClean="0"/>
              <a:pPr>
                <a:defRPr/>
              </a:pPr>
              <a:t>‹#›</a:t>
            </a:fld>
            <a:endParaRPr lang="en-US"/>
          </a:p>
        </p:txBody>
      </p:sp>
    </p:spTree>
    <p:extLst>
      <p:ext uri="{BB962C8B-B14F-4D97-AF65-F5344CB8AC3E}">
        <p14:creationId xmlns:p14="http://schemas.microsoft.com/office/powerpoint/2010/main" val="38185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FB8A46E-F3E3-45D6-B30A-7EAFAF7CF558}" type="datetimeFigureOut">
              <a:rPr lang="en-US" smtClean="0"/>
              <a:pPr>
                <a:defRPr/>
              </a:pPr>
              <a:t>3/24/2015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418BE2-2443-4853-9E98-23D4C77CE70B}" type="slidenum">
              <a:rPr lang="en-US" smtClean="0"/>
              <a:pPr>
                <a:defRPr/>
              </a:pPr>
              <a:t>‹#›</a:t>
            </a:fld>
            <a:endParaRPr lang="en-US"/>
          </a:p>
        </p:txBody>
      </p:sp>
    </p:spTree>
    <p:extLst>
      <p:ext uri="{BB962C8B-B14F-4D97-AF65-F5344CB8AC3E}">
        <p14:creationId xmlns:p14="http://schemas.microsoft.com/office/powerpoint/2010/main" val="424094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402623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984958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930707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3845268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8" name="Footer Placeholder 7"/>
          <p:cNvSpPr>
            <a:spLocks noGrp="1"/>
          </p:cNvSpPr>
          <p:nvPr>
            <p:ph type="ftr" sz="quarter" idx="11"/>
          </p:nvPr>
        </p:nvSpPr>
        <p:spPr/>
        <p:txBody>
          <a:bodyPr/>
          <a:lstStyle/>
          <a:p>
            <a:endParaRPr lang="en-PH">
              <a:solidFill>
                <a:prstClr val="black">
                  <a:tint val="75000"/>
                </a:prstClr>
              </a:solidFill>
            </a:endParaRPr>
          </a:p>
        </p:txBody>
      </p:sp>
      <p:sp>
        <p:nvSpPr>
          <p:cNvPr id="9" name="Slide Number Placeholder 8"/>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448466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4" name="Footer Placeholder 3"/>
          <p:cNvSpPr>
            <a:spLocks noGrp="1"/>
          </p:cNvSpPr>
          <p:nvPr>
            <p:ph type="ftr" sz="quarter" idx="11"/>
          </p:nvPr>
        </p:nvSpPr>
        <p:spPr/>
        <p:txBody>
          <a:bodyPr/>
          <a:lstStyle/>
          <a:p>
            <a:endParaRPr lang="en-PH">
              <a:solidFill>
                <a:prstClr val="black">
                  <a:tint val="75000"/>
                </a:prstClr>
              </a:solidFill>
            </a:endParaRPr>
          </a:p>
        </p:txBody>
      </p:sp>
      <p:sp>
        <p:nvSpPr>
          <p:cNvPr id="5" name="Slide Number Placeholder 4"/>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4215952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3" name="Footer Placeholder 2"/>
          <p:cNvSpPr>
            <a:spLocks noGrp="1"/>
          </p:cNvSpPr>
          <p:nvPr>
            <p:ph type="ftr" sz="quarter" idx="11"/>
          </p:nvPr>
        </p:nvSpPr>
        <p:spPr/>
        <p:txBody>
          <a:bodyPr/>
          <a:lstStyle/>
          <a:p>
            <a:endParaRPr lang="en-PH">
              <a:solidFill>
                <a:prstClr val="black">
                  <a:tint val="75000"/>
                </a:prstClr>
              </a:solidFill>
            </a:endParaRPr>
          </a:p>
        </p:txBody>
      </p:sp>
      <p:sp>
        <p:nvSpPr>
          <p:cNvPr id="4" name="Slide Number Placeholder 3"/>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383944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319511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9716BC0-5220-4275-A56C-B7131D36369B}" type="datetimeFigureOut">
              <a:rPr lang="en-US" smtClean="0"/>
              <a:pPr>
                <a:defRPr/>
              </a:pPr>
              <a:t>3/24/2015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4E275E-7483-4D53-95E3-EF2C45E0BE21}" type="slidenum">
              <a:rPr lang="en-US" smtClean="0"/>
              <a:pPr>
                <a:defRPr/>
              </a:pPr>
              <a:t>‹#›</a:t>
            </a:fld>
            <a:endParaRPr lang="en-US"/>
          </a:p>
        </p:txBody>
      </p:sp>
    </p:spTree>
    <p:extLst>
      <p:ext uri="{BB962C8B-B14F-4D97-AF65-F5344CB8AC3E}">
        <p14:creationId xmlns:p14="http://schemas.microsoft.com/office/powerpoint/2010/main" val="616497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3655763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3148852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1D26EE-DBEC-4A9B-90AD-1956E4BE100D}" type="datetimeFigureOut">
              <a:rPr lang="en-PH" smtClean="0">
                <a:solidFill>
                  <a:prstClr val="black">
                    <a:tint val="75000"/>
                  </a:prstClr>
                </a:solidFill>
              </a:rPr>
              <a:pPr/>
              <a:t>3/24/2015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AD90CA2-61EE-4E7D-B3CA-B41DAE9979B7}"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88692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3CD78E1-6DB7-4B95-BCE8-66FE32B5BE0A}" type="datetimeFigureOut">
              <a:rPr lang="en-US" smtClean="0"/>
              <a:pPr>
                <a:defRPr/>
              </a:pPr>
              <a:t>3/24/2015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ED6DED-21B7-4402-BA2B-72D36044D73B}" type="slidenum">
              <a:rPr lang="en-US" smtClean="0"/>
              <a:pPr>
                <a:defRPr/>
              </a:pPr>
              <a:t>‹#›</a:t>
            </a:fld>
            <a:endParaRPr lang="en-US"/>
          </a:p>
        </p:txBody>
      </p:sp>
    </p:spTree>
    <p:extLst>
      <p:ext uri="{BB962C8B-B14F-4D97-AF65-F5344CB8AC3E}">
        <p14:creationId xmlns:p14="http://schemas.microsoft.com/office/powerpoint/2010/main" val="391443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E26E3D5-55CF-45A1-85AF-7FED3A871B0D}" type="datetimeFigureOut">
              <a:rPr lang="en-US" smtClean="0"/>
              <a:pPr>
                <a:defRPr/>
              </a:pPr>
              <a:t>3/24/2015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7F5EEC-E83F-4B2C-BE5A-FC938A614072}" type="slidenum">
              <a:rPr lang="en-US" smtClean="0"/>
              <a:pPr>
                <a:defRPr/>
              </a:pPr>
              <a:t>‹#›</a:t>
            </a:fld>
            <a:endParaRPr lang="en-US"/>
          </a:p>
        </p:txBody>
      </p:sp>
    </p:spTree>
    <p:extLst>
      <p:ext uri="{BB962C8B-B14F-4D97-AF65-F5344CB8AC3E}">
        <p14:creationId xmlns:p14="http://schemas.microsoft.com/office/powerpoint/2010/main" val="158477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35CCA69-E896-41C7-80EA-C256F99ABA2B}" type="datetimeFigureOut">
              <a:rPr lang="en-US" smtClean="0"/>
              <a:pPr>
                <a:defRPr/>
              </a:pPr>
              <a:t>3/24/2015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5722E86-8457-44E0-A09C-F4D2783CB10A}" type="slidenum">
              <a:rPr lang="en-US" smtClean="0"/>
              <a:pPr>
                <a:defRPr/>
              </a:pPr>
              <a:t>‹#›</a:t>
            </a:fld>
            <a:endParaRPr lang="en-US"/>
          </a:p>
        </p:txBody>
      </p:sp>
    </p:spTree>
    <p:extLst>
      <p:ext uri="{BB962C8B-B14F-4D97-AF65-F5344CB8AC3E}">
        <p14:creationId xmlns:p14="http://schemas.microsoft.com/office/powerpoint/2010/main" val="133144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3316759-6B73-46AF-93AC-DBE0326C3179}" type="datetimeFigureOut">
              <a:rPr lang="en-US" smtClean="0"/>
              <a:pPr>
                <a:defRPr/>
              </a:pPr>
              <a:t>3/24/2015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D262EFC-A3EF-473A-8F27-62933E51A065}" type="slidenum">
              <a:rPr lang="en-US" smtClean="0"/>
              <a:pPr>
                <a:defRPr/>
              </a:pPr>
              <a:t>‹#›</a:t>
            </a:fld>
            <a:endParaRPr lang="en-US"/>
          </a:p>
        </p:txBody>
      </p:sp>
    </p:spTree>
    <p:extLst>
      <p:ext uri="{BB962C8B-B14F-4D97-AF65-F5344CB8AC3E}">
        <p14:creationId xmlns:p14="http://schemas.microsoft.com/office/powerpoint/2010/main" val="51082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F8E41D0-B9BC-4043-BD7C-110BD6CA92C5}" type="datetimeFigureOut">
              <a:rPr lang="en-US" smtClean="0"/>
              <a:pPr>
                <a:defRPr/>
              </a:pPr>
              <a:t>3/24/2015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F98F409-5092-40D2-8CD5-39DA8C459B63}" type="slidenum">
              <a:rPr lang="en-US" smtClean="0"/>
              <a:pPr>
                <a:defRPr/>
              </a:pPr>
              <a:t>‹#›</a:t>
            </a:fld>
            <a:endParaRPr lang="en-US"/>
          </a:p>
        </p:txBody>
      </p:sp>
    </p:spTree>
    <p:extLst>
      <p:ext uri="{BB962C8B-B14F-4D97-AF65-F5344CB8AC3E}">
        <p14:creationId xmlns:p14="http://schemas.microsoft.com/office/powerpoint/2010/main" val="297787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D783FF4-4D53-46B1-8549-8309327BD790}" type="datetimeFigureOut">
              <a:rPr lang="en-US" smtClean="0"/>
              <a:pPr>
                <a:defRPr/>
              </a:pPr>
              <a:t>3/24/2015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E555E5-4113-45DA-B41E-F075F52736DF}" type="slidenum">
              <a:rPr lang="en-US" smtClean="0"/>
              <a:pPr>
                <a:defRPr/>
              </a:pPr>
              <a:t>‹#›</a:t>
            </a:fld>
            <a:endParaRPr lang="en-US"/>
          </a:p>
        </p:txBody>
      </p:sp>
    </p:spTree>
    <p:extLst>
      <p:ext uri="{BB962C8B-B14F-4D97-AF65-F5344CB8AC3E}">
        <p14:creationId xmlns:p14="http://schemas.microsoft.com/office/powerpoint/2010/main" val="238668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24D39D2-DFBF-4983-A37C-6B9731202FBF}" type="datetimeFigureOut">
              <a:rPr lang="en-US" smtClean="0"/>
              <a:pPr>
                <a:defRPr/>
              </a:pPr>
              <a:t>3/24/2015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B6F7C6-11A2-4758-BC8C-63AA7F881609}" type="slidenum">
              <a:rPr lang="en-US" smtClean="0"/>
              <a:pPr>
                <a:defRPr/>
              </a:pPr>
              <a:t>‹#›</a:t>
            </a:fld>
            <a:endParaRPr lang="en-US"/>
          </a:p>
        </p:txBody>
      </p:sp>
    </p:spTree>
    <p:extLst>
      <p:ext uri="{BB962C8B-B14F-4D97-AF65-F5344CB8AC3E}">
        <p14:creationId xmlns:p14="http://schemas.microsoft.com/office/powerpoint/2010/main" val="400802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E7550E-DC0A-4CE9-9521-02D3DE2F2313}" type="datetimeFigureOut">
              <a:rPr lang="en-US" smtClean="0"/>
              <a:pPr>
                <a:defRPr/>
              </a:pPr>
              <a:t>3/24/2015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69AAD77-FC05-443E-A347-DEB7FB81F029}" type="slidenum">
              <a:rPr lang="en-US" smtClean="0"/>
              <a:pPr>
                <a:defRPr/>
              </a:pPr>
              <a:t>‹#›</a:t>
            </a:fld>
            <a:endParaRPr lang="en-US"/>
          </a:p>
        </p:txBody>
      </p:sp>
    </p:spTree>
    <p:extLst>
      <p:ext uri="{BB962C8B-B14F-4D97-AF65-F5344CB8AC3E}">
        <p14:creationId xmlns:p14="http://schemas.microsoft.com/office/powerpoint/2010/main" val="84807114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B1D26EE-DBEC-4A9B-90AD-1956E4BE100D}" type="datetimeFigureOut">
              <a:rPr lang="en-PH" smtClean="0">
                <a:solidFill>
                  <a:prstClr val="black">
                    <a:tint val="75000"/>
                  </a:prstClr>
                </a:solidFill>
                <a:latin typeface="Calibri"/>
                <a:cs typeface="+mn-cs"/>
              </a:rPr>
              <a:pPr fontAlgn="auto">
                <a:spcBef>
                  <a:spcPts val="0"/>
                </a:spcBef>
                <a:spcAft>
                  <a:spcPts val="0"/>
                </a:spcAft>
              </a:pPr>
              <a:t>3/24/2015</a:t>
            </a:fld>
            <a:endParaRPr lang="en-PH">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PH">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AD90CA2-61EE-4E7D-B3CA-B41DAE9979B7}" type="slidenum">
              <a:rPr lang="en-PH" smtClean="0">
                <a:solidFill>
                  <a:prstClr val="black">
                    <a:tint val="75000"/>
                  </a:prstClr>
                </a:solidFill>
                <a:latin typeface="Calibri"/>
                <a:cs typeface="+mn-cs"/>
              </a:rPr>
              <a:pPr fontAlgn="auto">
                <a:spcBef>
                  <a:spcPts val="0"/>
                </a:spcBef>
                <a:spcAft>
                  <a:spcPts val="0"/>
                </a:spcAft>
              </a:pPr>
              <a:t>‹#›</a:t>
            </a:fld>
            <a:endParaRPr lang="en-PH">
              <a:solidFill>
                <a:prstClr val="black">
                  <a:tint val="75000"/>
                </a:prstClr>
              </a:solidFill>
              <a:latin typeface="Calibri"/>
              <a:cs typeface="+mn-cs"/>
            </a:endParaRPr>
          </a:p>
        </p:txBody>
      </p:sp>
    </p:spTree>
    <p:extLst>
      <p:ext uri="{BB962C8B-B14F-4D97-AF65-F5344CB8AC3E}">
        <p14:creationId xmlns:p14="http://schemas.microsoft.com/office/powerpoint/2010/main" val="291714461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4" name="Rectangle 20"/>
          <p:cNvSpPr>
            <a:spLocks noChangeArrowheads="1"/>
          </p:cNvSpPr>
          <p:nvPr/>
        </p:nvSpPr>
        <p:spPr bwMode="auto">
          <a:xfrm>
            <a:off x="4644049" y="3581400"/>
            <a:ext cx="4427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000" dirty="0" smtClean="0">
                <a:solidFill>
                  <a:srgbClr val="5A5A5A"/>
                </a:solidFill>
                <a:latin typeface="Segoe UI Semilight" panose="020B0402040204020203" pitchFamily="34" charset="0"/>
                <a:cs typeface="Segoe UI Semilight" panose="020B0402040204020203" pitchFamily="34" charset="0"/>
              </a:rPr>
              <a:t>S</a:t>
            </a:r>
            <a:r>
              <a:rPr lang="en-US" dirty="0" smtClean="0">
                <a:solidFill>
                  <a:srgbClr val="5A5A5A"/>
                </a:solidFill>
                <a:latin typeface="Segoe UI Semilight" panose="020B0402040204020203" pitchFamily="34" charset="0"/>
                <a:cs typeface="Segoe UI Semilight" panose="020B0402040204020203" pitchFamily="34" charset="0"/>
              </a:rPr>
              <a:t>USTAINABLE </a:t>
            </a:r>
            <a:r>
              <a:rPr lang="en-US" sz="2000" dirty="0" smtClean="0">
                <a:solidFill>
                  <a:srgbClr val="5A5A5A"/>
                </a:solidFill>
                <a:latin typeface="Segoe UI Semilight" panose="020B0402040204020203" pitchFamily="34" charset="0"/>
                <a:cs typeface="Segoe UI Semilight" panose="020B0402040204020203" pitchFamily="34" charset="0"/>
              </a:rPr>
              <a:t>L</a:t>
            </a:r>
            <a:r>
              <a:rPr lang="en-US" dirty="0" smtClean="0">
                <a:solidFill>
                  <a:srgbClr val="5A5A5A"/>
                </a:solidFill>
                <a:latin typeface="Segoe UI Semilight" panose="020B0402040204020203" pitchFamily="34" charset="0"/>
                <a:cs typeface="Segoe UI Semilight" panose="020B0402040204020203" pitchFamily="34" charset="0"/>
              </a:rPr>
              <a:t>IVELIHOOD </a:t>
            </a:r>
            <a:r>
              <a:rPr lang="en-US" sz="2000" dirty="0" smtClean="0">
                <a:solidFill>
                  <a:srgbClr val="5A5A5A"/>
                </a:solidFill>
                <a:latin typeface="Segoe UI Semilight" panose="020B0402040204020203" pitchFamily="34" charset="0"/>
                <a:cs typeface="Segoe UI Semilight" panose="020B0402040204020203" pitchFamily="34" charset="0"/>
              </a:rPr>
              <a:t>P</a:t>
            </a:r>
            <a:r>
              <a:rPr lang="en-US" dirty="0" smtClean="0">
                <a:solidFill>
                  <a:srgbClr val="5A5A5A"/>
                </a:solidFill>
                <a:latin typeface="Segoe UI Semilight" panose="020B0402040204020203" pitchFamily="34" charset="0"/>
                <a:cs typeface="Segoe UI Semilight" panose="020B0402040204020203" pitchFamily="34" charset="0"/>
              </a:rPr>
              <a:t>ROGRAM</a:t>
            </a:r>
            <a:endParaRPr lang="en-US" sz="1100" dirty="0">
              <a:solidFill>
                <a:srgbClr val="5A5A5A"/>
              </a:solidFill>
              <a:latin typeface="Segoe UI Semilight" panose="020B0402040204020203" pitchFamily="34" charset="0"/>
              <a:cs typeface="Segoe UI Semilight" panose="020B0402040204020203" pitchFamily="34" charset="0"/>
            </a:endParaRPr>
          </a:p>
        </p:txBody>
      </p:sp>
      <p:grpSp>
        <p:nvGrpSpPr>
          <p:cNvPr id="4" name="Group 3"/>
          <p:cNvGrpSpPr/>
          <p:nvPr/>
        </p:nvGrpSpPr>
        <p:grpSpPr>
          <a:xfrm>
            <a:off x="0" y="0"/>
            <a:ext cx="4572000" cy="6859588"/>
            <a:chOff x="3463290" y="297180"/>
            <a:chExt cx="4572000" cy="6859588"/>
          </a:xfrm>
        </p:grpSpPr>
        <p:pic>
          <p:nvPicPr>
            <p:cNvPr id="15361" name="Picture 2" descr="C:\Users\coz\Dropbox\SLP Shared Files\NPMO Divisions\Partnerships\Social Innovation Forum 15Oct2013\Gallery\Dauin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3290" y="258476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3" descr="C:\Users\coz\Dropbox\SLP Shared Files\NPMO Divisions\Partnerships\Social Innovation Forum 15Oct2013\Gallery\Donsol 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49290" y="487076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C:\Users\coz\Dropbox\SLP Shared Files\NPMO Divisions\Partnerships\Social Innovation Forum 15Oct2013\Gallery\Donsol 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63290" y="487076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6" descr="C:\Users\coz\Dropbox\SLP Shared Files\NPMO Divisions\Partnerships\Social Innovation Forum 15Oct2013\Gallery\migi_dot_dswd-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49290" y="258318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C:\Users\coz\Dropbox\SLP Shared Files\NPMO Divisions\Partnerships\Social Innovation Forum 15Oct2013\Gallery\migi_dot_dswd.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49290" y="29718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4"/>
            <p:cNvPicPr>
              <a:picLocks noChangeAspect="1"/>
            </p:cNvPicPr>
            <p:nvPr/>
          </p:nvPicPr>
          <p:blipFill>
            <a:blip r:embed="rId8" cstate="screen">
              <a:extLst>
                <a:ext uri="{28A0092B-C50C-407E-A947-70E740481C1C}">
                  <a14:useLocalDpi xmlns:a14="http://schemas.microsoft.com/office/drawing/2010/main"/>
                </a:ext>
              </a:extLst>
            </a:blip>
            <a:srcRect t="-175"/>
            <a:stretch>
              <a:fillRect/>
            </a:stretch>
          </p:blipFill>
          <p:spPr bwMode="auto">
            <a:xfrm>
              <a:off x="3463290" y="29876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20"/>
          <p:cNvSpPr>
            <a:spLocks noChangeArrowheads="1"/>
          </p:cNvSpPr>
          <p:nvPr/>
        </p:nvSpPr>
        <p:spPr bwMode="auto">
          <a:xfrm>
            <a:off x="4644048" y="2697934"/>
            <a:ext cx="19895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7200" dirty="0" smtClean="0">
                <a:solidFill>
                  <a:srgbClr val="5A5A5A"/>
                </a:solidFill>
                <a:latin typeface="Segoe UI Semibold" panose="020B0702040204020203" pitchFamily="34" charset="0"/>
                <a:cs typeface="Segoe UI Semibold" panose="020B0702040204020203" pitchFamily="34" charset="0"/>
              </a:rPr>
              <a:t>SLP</a:t>
            </a:r>
            <a:endParaRPr lang="en-US" sz="4400" dirty="0">
              <a:solidFill>
                <a:srgbClr val="5A5A5A"/>
              </a:solidFill>
              <a:latin typeface="Segoe UI Semibold" panose="020B0702040204020203" pitchFamily="34" charset="0"/>
              <a:cs typeface="Segoe UI Semibold" panose="020B0702040204020203" pitchFamily="34" charset="0"/>
            </a:endParaRPr>
          </a:p>
        </p:txBody>
      </p:sp>
      <p:sp>
        <p:nvSpPr>
          <p:cNvPr id="11" name="Rectangle 20"/>
          <p:cNvSpPr>
            <a:spLocks noChangeArrowheads="1"/>
          </p:cNvSpPr>
          <p:nvPr/>
        </p:nvSpPr>
        <p:spPr bwMode="auto">
          <a:xfrm>
            <a:off x="4716099" y="5843826"/>
            <a:ext cx="41993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1600" i="1" dirty="0" smtClean="0">
                <a:solidFill>
                  <a:srgbClr val="5A5A5A"/>
                </a:solidFill>
                <a:latin typeface="Segoe UI Semilight" panose="020B0402040204020203" pitchFamily="34" charset="0"/>
                <a:cs typeface="Segoe UI Semilight" panose="020B0402040204020203" pitchFamily="34" charset="0"/>
              </a:rPr>
              <a:t>24 March 2015</a:t>
            </a:r>
            <a:endParaRPr lang="en-US" sz="1600" i="1" dirty="0">
              <a:solidFill>
                <a:srgbClr val="5A5A5A"/>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23659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C94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743" y="2648415"/>
            <a:ext cx="5395333" cy="1561171"/>
          </a:xfrm>
        </p:spPr>
        <p:txBody>
          <a:bodyPr>
            <a:noAutofit/>
          </a:bodyPr>
          <a:lstStyle/>
          <a:p>
            <a:pPr>
              <a:lnSpc>
                <a:spcPct val="70000"/>
              </a:lnSpc>
            </a:pPr>
            <a:r>
              <a:rPr lang="en-US" sz="8000" dirty="0">
                <a:solidFill>
                  <a:schemeClr val="bg1"/>
                </a:solidFill>
                <a:latin typeface="Bebas Neue" panose="020B0606020202050201" pitchFamily="34" charset="0"/>
              </a:rPr>
              <a:t>LINKAGES with government programs</a:t>
            </a:r>
          </a:p>
        </p:txBody>
      </p:sp>
      <p:pic>
        <p:nvPicPr>
          <p:cNvPr id="4" name="Picture 3"/>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33400" y="2286000"/>
            <a:ext cx="2286000" cy="2286000"/>
          </a:xfrm>
          <a:prstGeom prst="rect">
            <a:avLst/>
          </a:prstGeom>
          <a:noFill/>
          <a:ln>
            <a:noFill/>
          </a:ln>
        </p:spPr>
      </p:pic>
    </p:spTree>
    <p:extLst>
      <p:ext uri="{BB962C8B-B14F-4D97-AF65-F5344CB8AC3E}">
        <p14:creationId xmlns:p14="http://schemas.microsoft.com/office/powerpoint/2010/main" val="29463952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838" y="762000"/>
            <a:ext cx="1172452" cy="1371600"/>
          </a:xfrm>
          <a:prstGeom prst="rect">
            <a:avLst/>
          </a:prstGeom>
        </p:spPr>
      </p:pic>
      <p:sp>
        <p:nvSpPr>
          <p:cNvPr id="4" name="Title 1"/>
          <p:cNvSpPr txBox="1">
            <a:spLocks/>
          </p:cNvSpPr>
          <p:nvPr/>
        </p:nvSpPr>
        <p:spPr>
          <a:xfrm>
            <a:off x="2300291" y="533400"/>
            <a:ext cx="6358707" cy="1981200"/>
          </a:xfrm>
          <a:prstGeom prst="rect">
            <a:avLst/>
          </a:prstGeom>
          <a:no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en-PH" sz="5000" smtClean="0">
                <a:solidFill>
                  <a:srgbClr val="EFC94C"/>
                </a:solidFill>
                <a:latin typeface="Bebas Neue" panose="020B0606020202050201" pitchFamily="34" charset="0"/>
              </a:rPr>
              <a:t>Department </a:t>
            </a:r>
            <a:r>
              <a:rPr lang="en-PH" sz="5000">
                <a:solidFill>
                  <a:srgbClr val="EFC94C"/>
                </a:solidFill>
                <a:latin typeface="Bebas Neue" panose="020B0606020202050201" pitchFamily="34" charset="0"/>
              </a:rPr>
              <a:t>of Trade and Industry</a:t>
            </a:r>
          </a:p>
        </p:txBody>
      </p:sp>
      <p:sp>
        <p:nvSpPr>
          <p:cNvPr id="7" name="Content Placeholder 2"/>
          <p:cNvSpPr txBox="1">
            <a:spLocks/>
          </p:cNvSpPr>
          <p:nvPr/>
        </p:nvSpPr>
        <p:spPr>
          <a:xfrm>
            <a:off x="943838" y="3124200"/>
            <a:ext cx="7715160" cy="28956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In various provinces, DTI assists SLP participants in product development, for better access and linkage to market opportunities.</a:t>
            </a:r>
          </a:p>
        </p:txBody>
      </p:sp>
    </p:spTree>
    <p:extLst>
      <p:ext uri="{BB962C8B-B14F-4D97-AF65-F5344CB8AC3E}">
        <p14:creationId xmlns:p14="http://schemas.microsoft.com/office/powerpoint/2010/main" val="426276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00291" y="990600"/>
            <a:ext cx="6358707" cy="857250"/>
          </a:xfrm>
          <a:prstGeom prst="rect">
            <a:avLst/>
          </a:prstGeom>
          <a:no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smtClean="0">
                <a:solidFill>
                  <a:srgbClr val="EFC94C"/>
                </a:solidFill>
                <a:latin typeface="Bebas Neue" panose="020B0606020202050201" pitchFamily="34" charset="0"/>
              </a:rPr>
              <a:t>Department </a:t>
            </a:r>
            <a:r>
              <a:rPr lang="en-US" sz="5000" dirty="0">
                <a:solidFill>
                  <a:srgbClr val="EFC94C"/>
                </a:solidFill>
                <a:latin typeface="Bebas Neue" panose="020B0606020202050201" pitchFamily="34" charset="0"/>
              </a:rPr>
              <a:t>of Agriculture</a:t>
            </a:r>
          </a:p>
        </p:txBody>
      </p:sp>
      <p:sp>
        <p:nvSpPr>
          <p:cNvPr id="7" name="Content Placeholder 2"/>
          <p:cNvSpPr txBox="1">
            <a:spLocks/>
          </p:cNvSpPr>
          <p:nvPr/>
        </p:nvSpPr>
        <p:spPr>
          <a:xfrm>
            <a:off x="685800" y="2286000"/>
            <a:ext cx="7696200" cy="45720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a:solidFill>
                  <a:srgbClr val="5A5A5A"/>
                </a:solidFill>
                <a:latin typeface="Segoe UI Semibold" panose="020B0702040204020203" pitchFamily="34" charset="0"/>
                <a:cs typeface="Segoe UI Semibold" panose="020B0702040204020203" pitchFamily="34" charset="0"/>
              </a:rPr>
              <a:t>National Program for Fisherfolk </a:t>
            </a:r>
            <a:r>
              <a:rPr lang="en-PH" smtClean="0">
                <a:solidFill>
                  <a:srgbClr val="5A5A5A"/>
                </a:solidFill>
                <a:latin typeface="Segoe UI Semibold" panose="020B0702040204020203" pitchFamily="34" charset="0"/>
                <a:cs typeface="Segoe UI Semibold" panose="020B0702040204020203" pitchFamily="34" charset="0"/>
              </a:rPr>
              <a:t>Registration</a:t>
            </a:r>
          </a:p>
          <a:p>
            <a:pPr marL="457200" lvl="1" indent="0">
              <a:buNone/>
            </a:pPr>
            <a:r>
              <a:rPr lang="en-PH" smtClean="0">
                <a:solidFill>
                  <a:srgbClr val="5A5A5A"/>
                </a:solidFill>
                <a:latin typeface="Segoe UI Light" panose="020B0502040204020203" pitchFamily="34" charset="0"/>
                <a:cs typeface="Segoe UI Light" panose="020B0502040204020203" pitchFamily="34" charset="0"/>
              </a:rPr>
              <a:t>Households </a:t>
            </a:r>
            <a:r>
              <a:rPr lang="en-PH">
                <a:solidFill>
                  <a:srgbClr val="5A5A5A"/>
                </a:solidFill>
                <a:latin typeface="Segoe UI Light" panose="020B0502040204020203" pitchFamily="34" charset="0"/>
                <a:cs typeface="Segoe UI Light" panose="020B0502040204020203" pitchFamily="34" charset="0"/>
              </a:rPr>
              <a:t>will be enlisted to ensure implementation of relevant programs to assist LGUs in the development, administration, management, protection and care for fisheries resources. </a:t>
            </a:r>
          </a:p>
          <a:p>
            <a:pPr marL="0" indent="0">
              <a:buNone/>
            </a:pPr>
            <a:r>
              <a:rPr lang="en-PH">
                <a:solidFill>
                  <a:srgbClr val="5A5A5A"/>
                </a:solidFill>
                <a:latin typeface="Segoe UI Semibold" panose="020B0702040204020203" pitchFamily="34" charset="0"/>
                <a:cs typeface="Segoe UI Semibold" panose="020B0702040204020203" pitchFamily="34" charset="0"/>
              </a:rPr>
              <a:t>Containment of Knifefish Infestation in Laguna de Bay Project (Knifefish </a:t>
            </a:r>
            <a:r>
              <a:rPr lang="en-PH" smtClean="0">
                <a:solidFill>
                  <a:srgbClr val="5A5A5A"/>
                </a:solidFill>
                <a:latin typeface="Segoe UI Semibold" panose="020B0702040204020203" pitchFamily="34" charset="0"/>
                <a:cs typeface="Segoe UI Semibold" panose="020B0702040204020203" pitchFamily="34" charset="0"/>
              </a:rPr>
              <a:t>Project)</a:t>
            </a:r>
          </a:p>
          <a:p>
            <a:pPr marL="457200" lvl="1" indent="0">
              <a:buNone/>
            </a:pPr>
            <a:r>
              <a:rPr lang="en-PH" smtClean="0">
                <a:solidFill>
                  <a:srgbClr val="5A5A5A"/>
                </a:solidFill>
                <a:latin typeface="Segoe UI Light" panose="020B0502040204020203" pitchFamily="34" charset="0"/>
                <a:cs typeface="Segoe UI Light" panose="020B0502040204020203" pitchFamily="34" charset="0"/>
              </a:rPr>
              <a:t>Seeks </a:t>
            </a:r>
            <a:r>
              <a:rPr lang="en-PH">
                <a:solidFill>
                  <a:srgbClr val="5A5A5A"/>
                </a:solidFill>
                <a:latin typeface="Segoe UI Light" panose="020B0502040204020203" pitchFamily="34" charset="0"/>
                <a:cs typeface="Segoe UI Light" panose="020B0502040204020203" pitchFamily="34" charset="0"/>
              </a:rPr>
              <a:t>to diminish the infestation of knifefish, an invasive species of fish in Laguna de Bay, while converting the same to sources of livelihood for the people. </a:t>
            </a:r>
            <a:endParaRPr lang="en-PH" dirty="0" err="1">
              <a:solidFill>
                <a:srgbClr val="5A5A5A"/>
              </a:solidFill>
              <a:latin typeface="Segoe UI Light" panose="020B0502040204020203" pitchFamily="34" charset="0"/>
              <a:cs typeface="Segoe UI Light" panose="020B0502040204020203" pitchFamily="34" charset="0"/>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762000"/>
            <a:ext cx="1390052" cy="1371600"/>
          </a:xfrm>
          <a:prstGeom prst="rect">
            <a:avLst/>
          </a:prstGeom>
        </p:spPr>
      </p:pic>
    </p:spTree>
    <p:extLst>
      <p:ext uri="{BB962C8B-B14F-4D97-AF65-F5344CB8AC3E}">
        <p14:creationId xmlns:p14="http://schemas.microsoft.com/office/powerpoint/2010/main" val="14385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2800" y="533400"/>
            <a:ext cx="5181600" cy="1981200"/>
          </a:xfrm>
          <a:prstGeom prst="rect">
            <a:avLst/>
          </a:prstGeom>
          <a:no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en-US" sz="5000" dirty="0" smtClean="0">
                <a:solidFill>
                  <a:srgbClr val="EFC94C"/>
                </a:solidFill>
                <a:latin typeface="Bebas Neue" panose="020B0606020202050201" pitchFamily="34" charset="0"/>
              </a:rPr>
              <a:t>DEPARTMENT OF AGRARIAN REFORM &amp; Department </a:t>
            </a:r>
            <a:r>
              <a:rPr lang="en-US" sz="5000" dirty="0">
                <a:solidFill>
                  <a:srgbClr val="EFC94C"/>
                </a:solidFill>
                <a:latin typeface="Bebas Neue" panose="020B0606020202050201" pitchFamily="34" charset="0"/>
              </a:rPr>
              <a:t>of </a:t>
            </a:r>
            <a:r>
              <a:rPr lang="en-US" sz="5000" dirty="0" smtClean="0">
                <a:solidFill>
                  <a:srgbClr val="EFC94C"/>
                </a:solidFill>
                <a:latin typeface="Bebas Neue" panose="020B0606020202050201" pitchFamily="34" charset="0"/>
              </a:rPr>
              <a:t>Agriculture</a:t>
            </a:r>
            <a:endParaRPr lang="en-PH" sz="5000" dirty="0">
              <a:solidFill>
                <a:srgbClr val="EFC94C"/>
              </a:solidFill>
              <a:latin typeface="Bebas Neue" panose="020B0606020202050201" pitchFamily="34" charset="0"/>
            </a:endParaRPr>
          </a:p>
        </p:txBody>
      </p:sp>
      <p:sp>
        <p:nvSpPr>
          <p:cNvPr id="7" name="Content Placeholder 2"/>
          <p:cNvSpPr txBox="1">
            <a:spLocks/>
          </p:cNvSpPr>
          <p:nvPr/>
        </p:nvSpPr>
        <p:spPr>
          <a:xfrm>
            <a:off x="759836" y="2667000"/>
            <a:ext cx="7899162" cy="3505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3200" dirty="0" smtClean="0">
                <a:solidFill>
                  <a:srgbClr val="5A5A5A"/>
                </a:solidFill>
                <a:latin typeface="Segoe UI Semibold" panose="020B0702040204020203" pitchFamily="34" charset="0"/>
                <a:ea typeface="Segoe UI Emoji" panose="020B0502040204020203" pitchFamily="34" charset="0"/>
                <a:cs typeface="Segoe UI Semibold" panose="020B0702040204020203" pitchFamily="34" charset="0"/>
              </a:rPr>
              <a:t>Partnership Against Hunger and Poverty (PAHP)</a:t>
            </a:r>
          </a:p>
          <a:p>
            <a:pPr marL="457200" lvl="1" indent="0" algn="just">
              <a:buNone/>
            </a:pPr>
            <a:r>
              <a:rPr lang="en-PH" sz="2800" dirty="0" smtClean="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Agrarian reform beneficiaries and </a:t>
            </a:r>
            <a:r>
              <a:rPr lang="en-PH" sz="2800" dirty="0" err="1" smtClean="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Pantawid</a:t>
            </a:r>
            <a:r>
              <a:rPr lang="en-PH" sz="2800" dirty="0" smtClean="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 </a:t>
            </a:r>
            <a:r>
              <a:rPr lang="en-PH" sz="2800" dirty="0" err="1">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Pamilya</a:t>
            </a:r>
            <a:r>
              <a:rPr lang="en-PH" sz="2800" dirty="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 beneficiaries </a:t>
            </a:r>
            <a:r>
              <a:rPr lang="en-PH" sz="2800" dirty="0" smtClean="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are capacitated to supply the food needs of Day Care Centers under the Supplementary Feeding Program</a:t>
            </a:r>
            <a:endParaRPr lang="en-PH" sz="3200" dirty="0" smtClean="0">
              <a:solidFill>
                <a:srgbClr val="5A5A5A"/>
              </a:solidFill>
              <a:latin typeface="Segoe UI Light" panose="020B0502040204020203" pitchFamily="34" charset="0"/>
              <a:ea typeface="Segoe UI Emoji" panose="020B0502040204020203" pitchFamily="34" charset="0"/>
              <a:cs typeface="Segoe UI Light" panose="020B0502040204020203" pitchFamily="34" charset="0"/>
            </a:endParaRPr>
          </a:p>
          <a:p>
            <a:pPr marL="0" indent="0" algn="just">
              <a:buNone/>
            </a:pPr>
            <a:r>
              <a:rPr lang="en-PH" sz="3200" dirty="0" smtClean="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Serves </a:t>
            </a:r>
            <a:r>
              <a:rPr lang="en-PH" sz="3200" dirty="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as a major partner </a:t>
            </a:r>
            <a:r>
              <a:rPr lang="en-PH" sz="3200" dirty="0" smtClean="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in </a:t>
            </a:r>
            <a:r>
              <a:rPr lang="en-PH" sz="3200" dirty="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the </a:t>
            </a:r>
            <a:r>
              <a:rPr lang="en-PH" sz="3200" dirty="0" smtClean="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pilot areas  </a:t>
            </a:r>
            <a:r>
              <a:rPr lang="en-PH" sz="3200" dirty="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in </a:t>
            </a:r>
            <a:r>
              <a:rPr lang="en-PH" sz="3200" dirty="0" smtClean="0">
                <a:solidFill>
                  <a:srgbClr val="5A5A5A"/>
                </a:solidFill>
                <a:latin typeface="Segoe UI Light" panose="020B0502040204020203" pitchFamily="34" charset="0"/>
                <a:ea typeface="Segoe UI Emoji" panose="020B0502040204020203" pitchFamily="34" charset="0"/>
                <a:cs typeface="Segoe UI Light" panose="020B0502040204020203" pitchFamily="34" charset="0"/>
              </a:rPr>
              <a:t>regions Region V, VIII, and IX.</a:t>
            </a:r>
            <a:endParaRPr lang="en-PH" sz="3200" dirty="0">
              <a:solidFill>
                <a:srgbClr val="5A5A5A"/>
              </a:solidFill>
              <a:latin typeface="Segoe UI Light" panose="020B0502040204020203" pitchFamily="34" charset="0"/>
              <a:ea typeface="Segoe UI Emoji" panose="020B0502040204020203" pitchFamily="34" charset="0"/>
              <a:cs typeface="Segoe UI Light" panose="020B0502040204020203" pitchFamily="34" charset="0"/>
            </a:endParaRPr>
          </a:p>
        </p:txBody>
      </p:sp>
      <p:pic>
        <p:nvPicPr>
          <p:cNvPr id="5" name="Picture 33" descr="http://t1.gstatic.com/images?q=tbn:ANd9GcTHX64x4kEHPSA4KFeaWfp8QF5XNrBzaA04qawo80nHC3doKS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65018"/>
            <a:ext cx="1243544" cy="13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0348" y="671945"/>
            <a:ext cx="1390052" cy="1371600"/>
          </a:xfrm>
          <a:prstGeom prst="rect">
            <a:avLst/>
          </a:prstGeom>
        </p:spPr>
      </p:pic>
    </p:spTree>
    <p:extLst>
      <p:ext uri="{BB962C8B-B14F-4D97-AF65-F5344CB8AC3E}">
        <p14:creationId xmlns:p14="http://schemas.microsoft.com/office/powerpoint/2010/main" val="288764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304800"/>
            <a:ext cx="7848600" cy="2914650"/>
          </a:xfrm>
        </p:spPr>
        <p:txBody>
          <a:bodyPr>
            <a:normAutofit fontScale="90000"/>
          </a:bodyPr>
          <a:lstStyle/>
          <a:p>
            <a:pPr algn="l"/>
            <a:r>
              <a:rPr lang="en-PH" altLang="en-US" sz="3200" b="1" dirty="0" smtClean="0">
                <a:solidFill>
                  <a:srgbClr val="000000"/>
                </a:solidFill>
                <a:latin typeface="Arial" charset="0"/>
                <a:ea typeface="Calibri" pitchFamily="34" charset="0"/>
                <a:cs typeface="Calibri" pitchFamily="34" charset="0"/>
              </a:rPr>
              <a:t/>
            </a:r>
            <a:br>
              <a:rPr lang="en-PH" altLang="en-US" sz="3200" b="1" dirty="0" smtClean="0">
                <a:solidFill>
                  <a:srgbClr val="000000"/>
                </a:solidFill>
                <a:latin typeface="Arial" charset="0"/>
                <a:ea typeface="Calibri" pitchFamily="34" charset="0"/>
                <a:cs typeface="Calibri" pitchFamily="34" charset="0"/>
              </a:rPr>
            </a:br>
            <a:r>
              <a:rPr lang="en-PH" altLang="en-US" sz="3200" b="1" dirty="0" smtClean="0">
                <a:solidFill>
                  <a:srgbClr val="000000"/>
                </a:solidFill>
                <a:latin typeface="Arial" charset="0"/>
                <a:ea typeface="Calibri" pitchFamily="34" charset="0"/>
                <a:cs typeface="Calibri" pitchFamily="34" charset="0"/>
              </a:rPr>
              <a:t/>
            </a:r>
            <a:br>
              <a:rPr lang="en-PH" altLang="en-US" sz="3200" b="1" dirty="0" smtClean="0">
                <a:solidFill>
                  <a:srgbClr val="000000"/>
                </a:solidFill>
                <a:latin typeface="Arial" charset="0"/>
                <a:ea typeface="Calibri" pitchFamily="34" charset="0"/>
                <a:cs typeface="Calibri" pitchFamily="34" charset="0"/>
              </a:rPr>
            </a:br>
            <a:r>
              <a:rPr lang="en-PH" altLang="en-US" sz="3200" b="1" dirty="0" smtClean="0">
                <a:solidFill>
                  <a:srgbClr val="000000"/>
                </a:solidFill>
                <a:latin typeface="Arial" charset="0"/>
                <a:ea typeface="Calibri" pitchFamily="34" charset="0"/>
                <a:cs typeface="Calibri" pitchFamily="34" charset="0"/>
              </a:rPr>
              <a:t/>
            </a:r>
            <a:br>
              <a:rPr lang="en-PH" altLang="en-US" sz="3200" b="1" dirty="0" smtClean="0">
                <a:solidFill>
                  <a:srgbClr val="000000"/>
                </a:solidFill>
                <a:latin typeface="Arial" charset="0"/>
                <a:ea typeface="Calibri" pitchFamily="34" charset="0"/>
                <a:cs typeface="Calibri" pitchFamily="34" charset="0"/>
              </a:rPr>
            </a:br>
            <a:r>
              <a:rPr lang="en-PH" altLang="en-US" sz="3200" b="1" dirty="0" smtClean="0">
                <a:solidFill>
                  <a:srgbClr val="000000"/>
                </a:solidFill>
                <a:latin typeface="MV Boli" pitchFamily="2" charset="0"/>
                <a:ea typeface="Calibri" pitchFamily="34" charset="0"/>
                <a:cs typeface="MV Boli" pitchFamily="2" charset="0"/>
              </a:rPr>
              <a:t>SUPPLEMENTARY FEEDING  PROGRAM           </a:t>
            </a:r>
            <a:r>
              <a:rPr lang="en-US" altLang="en-US" sz="3200" dirty="0" smtClean="0">
                <a:solidFill>
                  <a:srgbClr val="000000"/>
                </a:solidFill>
                <a:latin typeface="MV Boli" pitchFamily="2" charset="0"/>
                <a:ea typeface="Calibri" pitchFamily="34" charset="0"/>
                <a:cs typeface="MV Boli" pitchFamily="2" charset="0"/>
              </a:rPr>
              <a:t/>
            </a:r>
            <a:br>
              <a:rPr lang="en-US" altLang="en-US" sz="3200" dirty="0" smtClean="0">
                <a:solidFill>
                  <a:srgbClr val="000000"/>
                </a:solidFill>
                <a:latin typeface="MV Boli" pitchFamily="2" charset="0"/>
                <a:ea typeface="Calibri" pitchFamily="34" charset="0"/>
                <a:cs typeface="MV Boli" pitchFamily="2" charset="0"/>
              </a:rPr>
            </a:br>
            <a:r>
              <a:rPr lang="en-PH" altLang="en-US" sz="3200" dirty="0" smtClean="0">
                <a:solidFill>
                  <a:srgbClr val="000000"/>
                </a:solidFill>
                <a:latin typeface="Arial" charset="0"/>
                <a:ea typeface="Calibri" pitchFamily="34" charset="0"/>
                <a:cs typeface="Calibri" pitchFamily="34" charset="0"/>
              </a:rPr>
              <a:t> </a:t>
            </a:r>
            <a:r>
              <a:rPr lang="en-US" altLang="en-US" sz="3200" dirty="0" smtClean="0">
                <a:solidFill>
                  <a:srgbClr val="000000"/>
                </a:solidFill>
                <a:latin typeface="Times New Roman" pitchFamily="18" charset="0"/>
                <a:ea typeface="Calibri" pitchFamily="34" charset="0"/>
                <a:cs typeface="Calibri" pitchFamily="34" charset="0"/>
              </a:rPr>
              <a:t/>
            </a:r>
            <a:br>
              <a:rPr lang="en-US" altLang="en-US" sz="3200" dirty="0" smtClean="0">
                <a:solidFill>
                  <a:srgbClr val="000000"/>
                </a:solidFill>
                <a:latin typeface="Times New Roman" pitchFamily="18" charset="0"/>
                <a:ea typeface="Calibri" pitchFamily="34" charset="0"/>
                <a:cs typeface="Calibri" pitchFamily="34" charset="0"/>
              </a:rPr>
            </a:br>
            <a:r>
              <a:rPr lang="en-US" altLang="en-US" sz="3200" b="1" dirty="0" smtClean="0">
                <a:latin typeface="MV Boli" pitchFamily="2" charset="0"/>
                <a:ea typeface="MV Boli" pitchFamily="2" charset="0"/>
                <a:cs typeface="MV Boli" pitchFamily="2" charset="0"/>
              </a:rPr>
              <a:t> </a:t>
            </a:r>
            <a:br>
              <a:rPr lang="en-US" altLang="en-US" sz="3200" b="1" dirty="0" smtClean="0">
                <a:latin typeface="MV Boli" pitchFamily="2" charset="0"/>
                <a:ea typeface="MV Boli" pitchFamily="2" charset="0"/>
                <a:cs typeface="MV Boli" pitchFamily="2" charset="0"/>
              </a:rPr>
            </a:br>
            <a:endParaRPr lang="en-US" altLang="en-US" sz="3200" b="1" dirty="0" smtClean="0">
              <a:latin typeface="MV Boli" pitchFamily="2" charset="0"/>
              <a:ea typeface="MV Boli" pitchFamily="2" charset="0"/>
              <a:cs typeface="MV Boli" pitchFamily="2"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3" descr="i-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05200"/>
            <a:ext cx="7391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929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Content Placeholder 3"/>
          <p:cNvGrpSpPr>
            <a:grpSpLocks noGrp="1"/>
          </p:cNvGrpSpPr>
          <p:nvPr/>
        </p:nvGrpSpPr>
        <p:grpSpPr bwMode="auto">
          <a:xfrm>
            <a:off x="387350" y="354013"/>
            <a:ext cx="8531225" cy="5897562"/>
            <a:chOff x="1677367" y="3081492"/>
            <a:chExt cx="4366951" cy="3169310"/>
          </a:xfrm>
        </p:grpSpPr>
        <p:pic>
          <p:nvPicPr>
            <p:cNvPr id="5" name="Picture 4" descr="Batangas City.jpg"/>
            <p:cNvPicPr>
              <a:picLocks noChangeAspect="1"/>
            </p:cNvPicPr>
            <p:nvPr/>
          </p:nvPicPr>
          <p:blipFill>
            <a:blip r:embed="rId3"/>
            <a:stretch>
              <a:fillRect/>
            </a:stretch>
          </p:blipFill>
          <p:spPr>
            <a:xfrm rot="21071643">
              <a:off x="1677367" y="3408234"/>
              <a:ext cx="2057521" cy="2743607"/>
            </a:xfrm>
            <a:prstGeom prst="rect">
              <a:avLst/>
            </a:prstGeom>
            <a:ln>
              <a:noFill/>
            </a:ln>
            <a:effectLst>
              <a:outerShdw blurRad="292100" dist="139700" dir="2700000" algn="tl" rotWithShape="0">
                <a:srgbClr val="333333">
                  <a:alpha val="65000"/>
                </a:srgbClr>
              </a:outerShdw>
            </a:effectLst>
          </p:spPr>
        </p:pic>
        <p:pic>
          <p:nvPicPr>
            <p:cNvPr id="6" name="Picture 5" descr="Donsol Sorsogon.jpg"/>
            <p:cNvPicPr>
              <a:picLocks noChangeAspect="1"/>
            </p:cNvPicPr>
            <p:nvPr/>
          </p:nvPicPr>
          <p:blipFill>
            <a:blip r:embed="rId4">
              <a:lum contrast="10000"/>
            </a:blip>
            <a:stretch>
              <a:fillRect/>
            </a:stretch>
          </p:blipFill>
          <p:spPr>
            <a:xfrm rot="21162913">
              <a:off x="3643064" y="3081492"/>
              <a:ext cx="2355748" cy="1759116"/>
            </a:xfrm>
            <a:prstGeom prst="rect">
              <a:avLst/>
            </a:prstGeom>
            <a:ln>
              <a:noFill/>
            </a:ln>
            <a:effectLst>
              <a:outerShdw blurRad="292100" dist="139700" dir="2700000" algn="tl" rotWithShape="0">
                <a:srgbClr val="333333">
                  <a:alpha val="65000"/>
                </a:srgbClr>
              </a:outerShdw>
            </a:effectLst>
          </p:spPr>
        </p:pic>
        <p:pic>
          <p:nvPicPr>
            <p:cNvPr id="7" name="Picture 6" descr="San miguel, bulacan.jpg"/>
            <p:cNvPicPr>
              <a:picLocks noChangeAspect="1"/>
            </p:cNvPicPr>
            <p:nvPr/>
          </p:nvPicPr>
          <p:blipFill>
            <a:blip r:embed="rId5">
              <a:lum contrast="10000"/>
            </a:blip>
            <a:stretch>
              <a:fillRect/>
            </a:stretch>
          </p:blipFill>
          <p:spPr>
            <a:xfrm rot="691761">
              <a:off x="3765767" y="4794540"/>
              <a:ext cx="2278551" cy="145626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081275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350838"/>
            <a:ext cx="4495800" cy="5943600"/>
          </a:xfrm>
        </p:spPr>
        <p:txBody>
          <a:bodyPr rtlCol="0">
            <a:noAutofit/>
          </a:bodyPr>
          <a:lstStyle/>
          <a:p>
            <a:pPr marL="0" indent="0" eaLnBrk="1" fontAlgn="auto" hangingPunct="1">
              <a:spcAft>
                <a:spcPts val="0"/>
              </a:spcAft>
              <a:buFont typeface="Arial" charset="0"/>
              <a:buNone/>
              <a:defRPr/>
            </a:pPr>
            <a:endParaRPr lang="en-US" sz="1800" spc="-150" dirty="0" smtClean="0">
              <a:latin typeface="MV Boli" pitchFamily="2" charset="0"/>
              <a:ea typeface="Arial Unicode MS" pitchFamily="34" charset="-128"/>
              <a:cs typeface="MV Boli" pitchFamily="2" charset="0"/>
            </a:endParaRPr>
          </a:p>
          <a:p>
            <a:pPr marL="0" indent="0" algn="just">
              <a:spcBef>
                <a:spcPts val="0"/>
              </a:spcBef>
              <a:spcAft>
                <a:spcPts val="0"/>
              </a:spcAft>
              <a:buFont typeface="Arial" charset="0"/>
              <a:buNone/>
              <a:defRPr/>
            </a:pPr>
            <a:r>
              <a:rPr lang="en-US" sz="1800" spc="-150" dirty="0" smtClean="0">
                <a:latin typeface="MV Boli" pitchFamily="2" charset="0"/>
                <a:ea typeface="Arial Unicode MS" pitchFamily="34" charset="-128"/>
                <a:cs typeface="MV Boli" pitchFamily="2" charset="0"/>
              </a:rPr>
              <a:t>            </a:t>
            </a:r>
          </a:p>
          <a:p>
            <a:pPr marL="0" indent="0" algn="just">
              <a:spcBef>
                <a:spcPts val="0"/>
              </a:spcBef>
              <a:spcAft>
                <a:spcPts val="0"/>
              </a:spcAft>
              <a:buFont typeface="Arial" charset="0"/>
              <a:buNone/>
              <a:defRPr/>
            </a:pPr>
            <a:endParaRPr lang="en-US" sz="1800" spc="-150" dirty="0">
              <a:latin typeface="MV Boli" pitchFamily="2" charset="0"/>
              <a:ea typeface="Arial Unicode MS" pitchFamily="34" charset="-128"/>
              <a:cs typeface="MV Boli" pitchFamily="2" charset="0"/>
            </a:endParaRPr>
          </a:p>
          <a:p>
            <a:pPr marL="0" indent="0" algn="just">
              <a:spcBef>
                <a:spcPts val="0"/>
              </a:spcBef>
              <a:spcAft>
                <a:spcPts val="0"/>
              </a:spcAft>
              <a:buFont typeface="Arial" charset="0"/>
              <a:buNone/>
              <a:defRPr/>
            </a:pPr>
            <a:r>
              <a:rPr lang="en-US" sz="1800" spc="-150" dirty="0">
                <a:latin typeface="MV Boli" pitchFamily="2" charset="0"/>
                <a:ea typeface="Arial Unicode MS" pitchFamily="34" charset="-128"/>
                <a:cs typeface="MV Boli" pitchFamily="2" charset="0"/>
              </a:rPr>
              <a:t> </a:t>
            </a:r>
            <a:r>
              <a:rPr lang="en-US" sz="1800" spc="-150" dirty="0" smtClean="0">
                <a:latin typeface="MV Boli" pitchFamily="2" charset="0"/>
                <a:ea typeface="Arial Unicode MS" pitchFamily="34" charset="-128"/>
                <a:cs typeface="MV Boli" pitchFamily="2" charset="0"/>
              </a:rPr>
              <a:t>         </a:t>
            </a:r>
            <a:r>
              <a:rPr lang="en-PH" sz="2800" b="1" dirty="0" smtClean="0">
                <a:solidFill>
                  <a:srgbClr val="000000"/>
                </a:solidFill>
                <a:latin typeface="MV Boli" pitchFamily="2" charset="0"/>
                <a:ea typeface="Calibri"/>
                <a:cs typeface="MV Boli" pitchFamily="2" charset="0"/>
              </a:rPr>
              <a:t>DESCRIPTION</a:t>
            </a:r>
            <a:r>
              <a:rPr lang="en-PH" sz="2400" b="1" dirty="0" smtClean="0">
                <a:solidFill>
                  <a:srgbClr val="000000"/>
                </a:solidFill>
                <a:latin typeface="MV Boli" pitchFamily="2" charset="0"/>
                <a:ea typeface="Calibri"/>
                <a:cs typeface="MV Boli" pitchFamily="2" charset="0"/>
              </a:rPr>
              <a:t> </a:t>
            </a:r>
            <a:endParaRPr lang="en-US" sz="2400" dirty="0" smtClean="0">
              <a:solidFill>
                <a:srgbClr val="000000"/>
              </a:solidFill>
              <a:latin typeface="MV Boli" pitchFamily="2" charset="0"/>
              <a:ea typeface="Calibri"/>
              <a:cs typeface="MV Boli" pitchFamily="2" charset="0"/>
            </a:endParaRPr>
          </a:p>
          <a:p>
            <a:pPr marL="0" indent="0" algn="just">
              <a:spcBef>
                <a:spcPts val="0"/>
              </a:spcBef>
              <a:spcAft>
                <a:spcPts val="0"/>
              </a:spcAft>
              <a:buFont typeface="Arial" charset="0"/>
              <a:buNone/>
              <a:defRPr/>
            </a:pPr>
            <a:endParaRPr lang="en-PH" sz="1800" dirty="0">
              <a:solidFill>
                <a:srgbClr val="000000"/>
              </a:solidFill>
              <a:latin typeface="Arial"/>
              <a:ea typeface="Calibri"/>
            </a:endParaRPr>
          </a:p>
          <a:p>
            <a:pPr marL="0" indent="0" algn="just">
              <a:spcBef>
                <a:spcPts val="0"/>
              </a:spcBef>
              <a:spcAft>
                <a:spcPts val="0"/>
              </a:spcAft>
              <a:buFont typeface="Arial" charset="0"/>
              <a:buNone/>
              <a:defRPr/>
            </a:pPr>
            <a:endParaRPr lang="en-PH" sz="1800" dirty="0" smtClean="0">
              <a:solidFill>
                <a:srgbClr val="000000"/>
              </a:solidFill>
              <a:latin typeface="Arial"/>
              <a:ea typeface="Calibri"/>
            </a:endParaRPr>
          </a:p>
          <a:p>
            <a:pPr marL="0" algn="just">
              <a:spcBef>
                <a:spcPts val="0"/>
              </a:spcBef>
              <a:spcAft>
                <a:spcPts val="0"/>
              </a:spcAft>
              <a:defRPr/>
            </a:pPr>
            <a:r>
              <a:rPr lang="en-PH" sz="2400" dirty="0" smtClean="0">
                <a:solidFill>
                  <a:srgbClr val="000000"/>
                </a:solidFill>
                <a:latin typeface="Arial"/>
                <a:ea typeface="Calibri"/>
              </a:rPr>
              <a:t>The Supplementary Feeding Program is the provision of food in addition to the regular meals, to children ages 2-5 years old in the day care center/under Supervised Neighborhood Play (SNP). </a:t>
            </a:r>
            <a:endParaRPr lang="en-US" sz="2400" dirty="0" smtClean="0">
              <a:solidFill>
                <a:srgbClr val="000000"/>
              </a:solidFill>
              <a:latin typeface="Times New Roman"/>
              <a:ea typeface="Calibri"/>
            </a:endParaRPr>
          </a:p>
          <a:p>
            <a:pPr marL="0" indent="0" algn="just">
              <a:spcBef>
                <a:spcPts val="0"/>
              </a:spcBef>
              <a:spcAft>
                <a:spcPts val="0"/>
              </a:spcAft>
              <a:buFont typeface="Arial" charset="0"/>
              <a:buNone/>
              <a:defRPr/>
            </a:pPr>
            <a:endParaRPr lang="en-US" sz="1800" b="1" dirty="0" smtClean="0">
              <a:latin typeface="MV Boli" pitchFamily="2" charset="0"/>
              <a:cs typeface="MV Boli" pitchFamily="2" charset="0"/>
            </a:endParaRPr>
          </a:p>
        </p:txBody>
      </p:sp>
      <p:pic>
        <p:nvPicPr>
          <p:cNvPr id="6147" name="Picture 4" descr="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999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349250"/>
            <a:ext cx="4114800" cy="5975350"/>
          </a:xfrm>
        </p:spPr>
        <p:txBody>
          <a:bodyPr rtlCol="0">
            <a:noAutofit/>
          </a:bodyPr>
          <a:lstStyle/>
          <a:p>
            <a:pPr marL="0" indent="0" eaLnBrk="1" fontAlgn="auto" hangingPunct="1">
              <a:spcAft>
                <a:spcPts val="0"/>
              </a:spcAft>
              <a:buFont typeface="Arial" charset="0"/>
              <a:buNone/>
              <a:defRPr/>
            </a:pPr>
            <a:endParaRPr lang="en-US" sz="1800" spc="-150" dirty="0" smtClean="0">
              <a:latin typeface="MV Boli" pitchFamily="2" charset="0"/>
              <a:ea typeface="Arial Unicode MS" pitchFamily="34" charset="-128"/>
              <a:cs typeface="MV Boli" pitchFamily="2" charset="0"/>
            </a:endParaRPr>
          </a:p>
          <a:p>
            <a:pPr marL="0" indent="0" algn="just">
              <a:spcBef>
                <a:spcPts val="0"/>
              </a:spcBef>
              <a:spcAft>
                <a:spcPts val="0"/>
              </a:spcAft>
              <a:buFont typeface="Arial" charset="0"/>
              <a:buNone/>
              <a:defRPr/>
            </a:pPr>
            <a:r>
              <a:rPr lang="en-US" sz="2400" spc="-150" dirty="0" smtClean="0">
                <a:latin typeface="MV Boli" pitchFamily="2" charset="0"/>
                <a:ea typeface="Arial Unicode MS" pitchFamily="34" charset="-128"/>
                <a:cs typeface="MV Boli" pitchFamily="2" charset="0"/>
              </a:rPr>
              <a:t>           </a:t>
            </a:r>
          </a:p>
          <a:p>
            <a:pPr marL="0" indent="0" algn="just">
              <a:spcBef>
                <a:spcPts val="0"/>
              </a:spcBef>
              <a:spcAft>
                <a:spcPts val="0"/>
              </a:spcAft>
              <a:buFont typeface="Arial" charset="0"/>
              <a:buNone/>
              <a:defRPr/>
            </a:pPr>
            <a:r>
              <a:rPr lang="en-US" sz="2400" b="1" spc="-150" dirty="0">
                <a:solidFill>
                  <a:srgbClr val="000000"/>
                </a:solidFill>
                <a:latin typeface="MV Boli" pitchFamily="2" charset="0"/>
                <a:ea typeface="Arial Unicode MS" pitchFamily="34" charset="-128"/>
                <a:cs typeface="MV Boli" pitchFamily="2" charset="0"/>
              </a:rPr>
              <a:t> </a:t>
            </a:r>
            <a:r>
              <a:rPr lang="en-US" sz="2400" b="1" spc="-150" dirty="0" smtClean="0">
                <a:solidFill>
                  <a:srgbClr val="000000"/>
                </a:solidFill>
                <a:latin typeface="MV Boli" pitchFamily="2" charset="0"/>
                <a:ea typeface="Arial Unicode MS" pitchFamily="34" charset="-128"/>
                <a:cs typeface="MV Boli" pitchFamily="2" charset="0"/>
              </a:rPr>
              <a:t>         </a:t>
            </a:r>
          </a:p>
          <a:p>
            <a:pPr marL="0" indent="0" algn="just">
              <a:spcBef>
                <a:spcPts val="0"/>
              </a:spcBef>
              <a:spcAft>
                <a:spcPts val="0"/>
              </a:spcAft>
              <a:buFont typeface="Arial" charset="0"/>
              <a:buNone/>
              <a:defRPr/>
            </a:pPr>
            <a:r>
              <a:rPr lang="en-US" sz="2400" b="1" spc="-150" dirty="0">
                <a:solidFill>
                  <a:srgbClr val="000000"/>
                </a:solidFill>
                <a:latin typeface="MV Boli" pitchFamily="2" charset="0"/>
                <a:ea typeface="Arial Unicode MS" pitchFamily="34" charset="-128"/>
                <a:cs typeface="MV Boli" pitchFamily="2" charset="0"/>
              </a:rPr>
              <a:t> </a:t>
            </a:r>
            <a:r>
              <a:rPr lang="en-US" sz="2400" b="1" spc="-150" dirty="0" smtClean="0">
                <a:solidFill>
                  <a:srgbClr val="000000"/>
                </a:solidFill>
                <a:latin typeface="MV Boli" pitchFamily="2" charset="0"/>
                <a:ea typeface="Arial Unicode MS" pitchFamily="34" charset="-128"/>
                <a:cs typeface="MV Boli" pitchFamily="2" charset="0"/>
              </a:rPr>
              <a:t>       </a:t>
            </a:r>
            <a:r>
              <a:rPr lang="en-PH" sz="2800" b="1" dirty="0" smtClean="0">
                <a:solidFill>
                  <a:srgbClr val="000000"/>
                </a:solidFill>
                <a:latin typeface="MV Boli" pitchFamily="2" charset="0"/>
                <a:ea typeface="Calibri"/>
                <a:cs typeface="MV Boli" pitchFamily="2" charset="0"/>
              </a:rPr>
              <a:t>DESCRIPTION </a:t>
            </a:r>
            <a:endParaRPr lang="en-US" sz="2800" dirty="0" smtClean="0">
              <a:solidFill>
                <a:srgbClr val="000000"/>
              </a:solidFill>
              <a:latin typeface="MV Boli" pitchFamily="2" charset="0"/>
              <a:ea typeface="Calibri"/>
              <a:cs typeface="MV Boli" pitchFamily="2" charset="0"/>
            </a:endParaRPr>
          </a:p>
          <a:p>
            <a:pPr marL="0" indent="0" algn="just">
              <a:spcBef>
                <a:spcPts val="0"/>
              </a:spcBef>
              <a:spcAft>
                <a:spcPts val="0"/>
              </a:spcAft>
              <a:buFont typeface="Arial" charset="0"/>
              <a:buNone/>
              <a:defRPr/>
            </a:pPr>
            <a:endParaRPr lang="en-PH" sz="2000" dirty="0" smtClean="0">
              <a:solidFill>
                <a:srgbClr val="000000"/>
              </a:solidFill>
              <a:latin typeface="Arial"/>
              <a:ea typeface="Calibri"/>
            </a:endParaRPr>
          </a:p>
          <a:p>
            <a:pPr marL="0" indent="0" algn="just">
              <a:spcBef>
                <a:spcPts val="0"/>
              </a:spcBef>
              <a:spcAft>
                <a:spcPts val="0"/>
              </a:spcAft>
              <a:buFont typeface="Arial" charset="0"/>
              <a:buNone/>
              <a:defRPr/>
            </a:pPr>
            <a:endParaRPr lang="en-PH" sz="2000" dirty="0">
              <a:solidFill>
                <a:srgbClr val="000000"/>
              </a:solidFill>
              <a:latin typeface="Arial"/>
              <a:ea typeface="Calibri"/>
            </a:endParaRPr>
          </a:p>
          <a:p>
            <a:pPr>
              <a:spcBef>
                <a:spcPts val="0"/>
              </a:spcBef>
              <a:spcAft>
                <a:spcPts val="0"/>
              </a:spcAft>
              <a:buFont typeface="Arial" pitchFamily="34" charset="0"/>
              <a:buChar char="•"/>
              <a:defRPr/>
            </a:pPr>
            <a:r>
              <a:rPr lang="en-PH" sz="2400" dirty="0" smtClean="0">
                <a:solidFill>
                  <a:srgbClr val="000000"/>
                </a:solidFill>
                <a:latin typeface="Arial"/>
                <a:ea typeface="Calibri"/>
              </a:rPr>
              <a:t>The </a:t>
            </a:r>
            <a:r>
              <a:rPr lang="en-PH" sz="2400" dirty="0" smtClean="0">
                <a:solidFill>
                  <a:srgbClr val="000000"/>
                </a:solidFill>
                <a:latin typeface="Arial"/>
                <a:ea typeface="Calibri"/>
              </a:rPr>
              <a:t>food supplementation will be in a form of </a:t>
            </a:r>
            <a:r>
              <a:rPr lang="en-PH" sz="2400" b="1" i="1" dirty="0" smtClean="0">
                <a:solidFill>
                  <a:srgbClr val="000000"/>
                </a:solidFill>
                <a:latin typeface="Arial"/>
                <a:ea typeface="Calibri"/>
              </a:rPr>
              <a:t>hot meals </a:t>
            </a:r>
            <a:r>
              <a:rPr lang="en-PH" sz="2400" dirty="0" smtClean="0">
                <a:solidFill>
                  <a:srgbClr val="000000"/>
                </a:solidFill>
                <a:latin typeface="Arial"/>
                <a:ea typeface="Calibri"/>
              </a:rPr>
              <a:t>to be served during snack/meal time to children five (</a:t>
            </a:r>
            <a:r>
              <a:rPr lang="en-PH" sz="2400" b="1" i="1" dirty="0" smtClean="0">
                <a:solidFill>
                  <a:srgbClr val="000000"/>
                </a:solidFill>
                <a:latin typeface="Arial"/>
                <a:ea typeface="Calibri"/>
              </a:rPr>
              <a:t>5) days a week for 120 days</a:t>
            </a:r>
            <a:r>
              <a:rPr lang="en-PH" sz="2400" dirty="0" smtClean="0">
                <a:solidFill>
                  <a:srgbClr val="000000"/>
                </a:solidFill>
                <a:latin typeface="Arial"/>
                <a:ea typeface="Calibri"/>
              </a:rPr>
              <a:t>. </a:t>
            </a:r>
            <a:endParaRPr lang="en-PH" sz="2400" dirty="0" smtClean="0">
              <a:solidFill>
                <a:srgbClr val="000000"/>
              </a:solidFill>
              <a:latin typeface="Arial"/>
              <a:ea typeface="Calibri"/>
            </a:endParaRPr>
          </a:p>
          <a:p>
            <a:pPr>
              <a:spcBef>
                <a:spcPts val="0"/>
              </a:spcBef>
              <a:spcAft>
                <a:spcPts val="0"/>
              </a:spcAft>
              <a:buFont typeface="Arial" pitchFamily="34" charset="0"/>
              <a:buChar char="•"/>
              <a:defRPr/>
            </a:pPr>
            <a:endParaRPr lang="en-PH" sz="2400" dirty="0" smtClean="0">
              <a:solidFill>
                <a:srgbClr val="000000"/>
              </a:solidFill>
              <a:latin typeface="Arial"/>
              <a:ea typeface="Calibri"/>
            </a:endParaRPr>
          </a:p>
          <a:p>
            <a:pPr>
              <a:spcBef>
                <a:spcPts val="0"/>
              </a:spcBef>
              <a:spcAft>
                <a:spcPts val="0"/>
              </a:spcAft>
              <a:buFont typeface="Arial" pitchFamily="34" charset="0"/>
              <a:buChar char="•"/>
              <a:defRPr/>
            </a:pPr>
            <a:r>
              <a:rPr lang="en-PH" sz="2400" dirty="0" smtClean="0">
                <a:solidFill>
                  <a:srgbClr val="000000"/>
                </a:solidFill>
                <a:latin typeface="Arial"/>
                <a:ea typeface="Calibri"/>
              </a:rPr>
              <a:t>Menu equivalent to </a:t>
            </a:r>
            <a:r>
              <a:rPr lang="en-PH" sz="2400" b="1" dirty="0" smtClean="0">
                <a:solidFill>
                  <a:srgbClr val="000000"/>
                </a:solidFill>
                <a:latin typeface="Arial"/>
                <a:ea typeface="Calibri"/>
              </a:rPr>
              <a:t>1/3</a:t>
            </a:r>
            <a:r>
              <a:rPr lang="en-PH" sz="2400" dirty="0" smtClean="0">
                <a:solidFill>
                  <a:srgbClr val="000000"/>
                </a:solidFill>
                <a:latin typeface="Arial"/>
                <a:ea typeface="Calibri"/>
              </a:rPr>
              <a:t> of the Daily Recommended Energy and Nutrient Intake (RENI)</a:t>
            </a:r>
            <a:endParaRPr lang="en-US" sz="2400" dirty="0" smtClean="0">
              <a:solidFill>
                <a:srgbClr val="000000"/>
              </a:solidFill>
              <a:latin typeface="Times New Roman"/>
              <a:ea typeface="Calibri"/>
            </a:endParaRPr>
          </a:p>
          <a:p>
            <a:pPr marL="0" indent="0" eaLnBrk="1" fontAlgn="auto" hangingPunct="1">
              <a:spcAft>
                <a:spcPts val="0"/>
              </a:spcAft>
              <a:buFont typeface="Arial" charset="0"/>
              <a:buNone/>
              <a:defRPr/>
            </a:pPr>
            <a:endParaRPr lang="en-US" sz="2400" b="1" dirty="0" smtClean="0">
              <a:latin typeface="MV Boli" pitchFamily="2" charset="0"/>
              <a:cs typeface="MV Boli" pitchFamily="2" charset="0"/>
            </a:endParaRPr>
          </a:p>
        </p:txBody>
      </p:sp>
      <p:pic>
        <p:nvPicPr>
          <p:cNvPr id="7171" name="Picture 4" descr="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862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349250"/>
            <a:ext cx="4114800" cy="5975350"/>
          </a:xfrm>
        </p:spPr>
        <p:txBody>
          <a:bodyPr rtlCol="0">
            <a:noAutofit/>
          </a:bodyPr>
          <a:lstStyle/>
          <a:p>
            <a:pPr marL="0" indent="0" eaLnBrk="1" fontAlgn="auto" hangingPunct="1">
              <a:spcAft>
                <a:spcPts val="0"/>
              </a:spcAft>
              <a:buFont typeface="Arial" charset="0"/>
              <a:buNone/>
              <a:defRPr/>
            </a:pPr>
            <a:endParaRPr lang="en-US" sz="1800" spc="-150" dirty="0" smtClean="0">
              <a:latin typeface="MV Boli" pitchFamily="2" charset="0"/>
              <a:ea typeface="Arial Unicode MS" pitchFamily="34" charset="-128"/>
              <a:cs typeface="MV Boli" pitchFamily="2" charset="0"/>
            </a:endParaRPr>
          </a:p>
          <a:p>
            <a:pPr marL="0" indent="0" algn="just">
              <a:spcBef>
                <a:spcPts val="0"/>
              </a:spcBef>
              <a:spcAft>
                <a:spcPts val="0"/>
              </a:spcAft>
              <a:buFont typeface="Arial" charset="0"/>
              <a:buNone/>
              <a:defRPr/>
            </a:pPr>
            <a:r>
              <a:rPr lang="en-US" sz="2400" spc="-150" dirty="0" smtClean="0">
                <a:latin typeface="MV Boli" pitchFamily="2" charset="0"/>
                <a:ea typeface="Arial Unicode MS" pitchFamily="34" charset="-128"/>
                <a:cs typeface="MV Boli" pitchFamily="2" charset="0"/>
              </a:rPr>
              <a:t>           </a:t>
            </a:r>
          </a:p>
          <a:p>
            <a:pPr marL="0" indent="0" algn="just">
              <a:spcBef>
                <a:spcPts val="0"/>
              </a:spcBef>
              <a:spcAft>
                <a:spcPts val="0"/>
              </a:spcAft>
              <a:buFont typeface="Arial" charset="0"/>
              <a:buNone/>
              <a:defRPr/>
            </a:pPr>
            <a:r>
              <a:rPr lang="en-US" sz="2400" b="1" spc="-150" dirty="0">
                <a:solidFill>
                  <a:srgbClr val="000000"/>
                </a:solidFill>
                <a:latin typeface="MV Boli" pitchFamily="2" charset="0"/>
                <a:ea typeface="Arial Unicode MS" pitchFamily="34" charset="-128"/>
                <a:cs typeface="MV Boli" pitchFamily="2" charset="0"/>
              </a:rPr>
              <a:t> </a:t>
            </a:r>
            <a:r>
              <a:rPr lang="en-US" sz="2400" b="1" spc="-150" dirty="0" smtClean="0">
                <a:solidFill>
                  <a:srgbClr val="000000"/>
                </a:solidFill>
                <a:latin typeface="MV Boli" pitchFamily="2" charset="0"/>
                <a:ea typeface="Arial Unicode MS" pitchFamily="34" charset="-128"/>
                <a:cs typeface="MV Boli" pitchFamily="2" charset="0"/>
              </a:rPr>
              <a:t>         </a:t>
            </a:r>
          </a:p>
          <a:p>
            <a:pPr marL="0" indent="0" algn="just">
              <a:spcBef>
                <a:spcPts val="0"/>
              </a:spcBef>
              <a:spcAft>
                <a:spcPts val="0"/>
              </a:spcAft>
              <a:buFont typeface="Arial" charset="0"/>
              <a:buNone/>
              <a:defRPr/>
            </a:pPr>
            <a:r>
              <a:rPr lang="en-US" sz="2400" b="1" spc="-150" dirty="0">
                <a:solidFill>
                  <a:srgbClr val="000000"/>
                </a:solidFill>
                <a:latin typeface="MV Boli" pitchFamily="2" charset="0"/>
                <a:ea typeface="Arial Unicode MS" pitchFamily="34" charset="-128"/>
                <a:cs typeface="MV Boli" pitchFamily="2" charset="0"/>
              </a:rPr>
              <a:t> </a:t>
            </a:r>
            <a:r>
              <a:rPr lang="en-US" sz="2400" b="1" spc="-150" dirty="0" smtClean="0">
                <a:solidFill>
                  <a:srgbClr val="000000"/>
                </a:solidFill>
                <a:latin typeface="MV Boli" pitchFamily="2" charset="0"/>
                <a:ea typeface="Arial Unicode MS" pitchFamily="34" charset="-128"/>
                <a:cs typeface="MV Boli" pitchFamily="2" charset="0"/>
              </a:rPr>
              <a:t>       </a:t>
            </a:r>
            <a:endParaRPr lang="en-US" sz="2400" b="1" dirty="0" smtClean="0">
              <a:latin typeface="MV Boli" pitchFamily="2" charset="0"/>
              <a:cs typeface="MV Boli" pitchFamily="2" charset="0"/>
            </a:endParaRPr>
          </a:p>
        </p:txBody>
      </p:sp>
      <p:pic>
        <p:nvPicPr>
          <p:cNvPr id="7171" name="Picture 4" descr="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DWSD\Desktop\CCM\Guidelines\Sample SFP menu hot meals - o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0049" y="76200"/>
            <a:ext cx="4955551"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184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588"/>
            <a:ext cx="37846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1"/>
          <p:cNvSpPr>
            <a:spLocks noChangeArrowheads="1"/>
          </p:cNvSpPr>
          <p:nvPr/>
        </p:nvSpPr>
        <p:spPr bwMode="auto">
          <a:xfrm>
            <a:off x="4038600" y="1752600"/>
            <a:ext cx="47244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PH" sz="2400" b="1" dirty="0"/>
              <a:t>         </a:t>
            </a:r>
            <a:r>
              <a:rPr lang="en-PH" sz="2800" b="1" i="1" dirty="0">
                <a:latin typeface="MV Boli" pitchFamily="2" charset="0"/>
                <a:cs typeface="MV Boli" pitchFamily="2" charset="0"/>
              </a:rPr>
              <a:t>OBJECTIVES</a:t>
            </a:r>
            <a:endParaRPr lang="en-PH" sz="2800" dirty="0"/>
          </a:p>
          <a:p>
            <a:pPr>
              <a:defRPr/>
            </a:pPr>
            <a:r>
              <a:rPr lang="en-PH" dirty="0"/>
              <a:t> </a:t>
            </a:r>
          </a:p>
          <a:p>
            <a:pPr>
              <a:defRPr/>
            </a:pPr>
            <a:endParaRPr lang="en-PH" sz="1600" dirty="0"/>
          </a:p>
          <a:p>
            <a:pPr marL="342900" indent="-342900">
              <a:buFont typeface="+mj-lt"/>
              <a:buAutoNum type="arabicPeriod"/>
              <a:defRPr/>
            </a:pPr>
            <a:r>
              <a:rPr lang="en-PH" sz="2400" dirty="0">
                <a:latin typeface="Arial" panose="020B0604020202020204" pitchFamily="34" charset="0"/>
                <a:cs typeface="Arial" panose="020B0604020202020204" pitchFamily="34" charset="0"/>
              </a:rPr>
              <a:t>To provide supplementary feeding to children ages 2-5 years old in the day care center/supervised </a:t>
            </a:r>
            <a:r>
              <a:rPr lang="en-PH" sz="2400" dirty="0" smtClean="0">
                <a:latin typeface="Arial" panose="020B0604020202020204" pitchFamily="34" charset="0"/>
                <a:cs typeface="Arial" panose="020B0604020202020204" pitchFamily="34" charset="0"/>
              </a:rPr>
              <a:t>neighborhood </a:t>
            </a:r>
            <a:r>
              <a:rPr lang="en-PH" sz="2400" dirty="0">
                <a:latin typeface="Arial" panose="020B0604020202020204" pitchFamily="34" charset="0"/>
                <a:cs typeface="Arial" panose="020B0604020202020204" pitchFamily="34" charset="0"/>
              </a:rPr>
              <a:t>play.</a:t>
            </a:r>
            <a:endParaRPr lang="en-P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94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5B29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498271"/>
            <a:ext cx="1828800" cy="1828800"/>
          </a:xfrm>
          <a:prstGeom prst="rect">
            <a:avLst/>
          </a:prstGeom>
        </p:spPr>
      </p:pic>
      <p:sp>
        <p:nvSpPr>
          <p:cNvPr id="2" name="Title 1"/>
          <p:cNvSpPr>
            <a:spLocks noGrp="1"/>
          </p:cNvSpPr>
          <p:nvPr>
            <p:ph type="title"/>
          </p:nvPr>
        </p:nvSpPr>
        <p:spPr>
          <a:xfrm>
            <a:off x="2590800" y="3048000"/>
            <a:ext cx="6248400" cy="1143000"/>
          </a:xfrm>
        </p:spPr>
        <p:txBody>
          <a:bodyPr>
            <a:noAutofit/>
          </a:bodyPr>
          <a:lstStyle/>
          <a:p>
            <a:pPr>
              <a:lnSpc>
                <a:spcPct val="70000"/>
              </a:lnSpc>
            </a:pPr>
            <a:r>
              <a:rPr lang="en-US" sz="8000" smtClean="0">
                <a:solidFill>
                  <a:schemeClr val="bg1"/>
                </a:solidFill>
                <a:latin typeface="Bebas Neue" panose="020B0606020202050201" pitchFamily="34" charset="0"/>
              </a:rPr>
              <a:t>Overview of the program</a:t>
            </a:r>
            <a:endParaRPr lang="en-US" sz="72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13924959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39624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1"/>
          <p:cNvSpPr>
            <a:spLocks noChangeArrowheads="1"/>
          </p:cNvSpPr>
          <p:nvPr/>
        </p:nvSpPr>
        <p:spPr bwMode="auto">
          <a:xfrm>
            <a:off x="4343400" y="361950"/>
            <a:ext cx="44196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dirty="0">
                <a:solidFill>
                  <a:srgbClr val="000000"/>
                </a:solidFill>
                <a:latin typeface="Arial" charset="0"/>
              </a:rPr>
              <a:t>                   </a:t>
            </a:r>
          </a:p>
          <a:p>
            <a:pPr eaLnBrk="1" hangingPunct="1">
              <a:spcBef>
                <a:spcPct val="0"/>
              </a:spcBef>
              <a:buFontTx/>
              <a:buNone/>
            </a:pPr>
            <a:endParaRPr lang="en-PH" altLang="en-US" sz="2400" b="1" dirty="0">
              <a:solidFill>
                <a:srgbClr val="000000"/>
              </a:solidFill>
              <a:latin typeface="Arial" charset="0"/>
            </a:endParaRPr>
          </a:p>
          <a:p>
            <a:pPr eaLnBrk="1" hangingPunct="1">
              <a:spcBef>
                <a:spcPct val="0"/>
              </a:spcBef>
              <a:buFontTx/>
              <a:buNone/>
            </a:pPr>
            <a:r>
              <a:rPr lang="en-PH" altLang="en-US" sz="2400" b="1" dirty="0">
                <a:solidFill>
                  <a:srgbClr val="000000"/>
                </a:solidFill>
                <a:latin typeface="Arial" charset="0"/>
              </a:rPr>
              <a:t>       </a:t>
            </a:r>
            <a:r>
              <a:rPr lang="en-PH" altLang="en-US" sz="2800" b="1" i="1" dirty="0">
                <a:solidFill>
                  <a:srgbClr val="000000"/>
                </a:solidFill>
                <a:latin typeface="MV Boli" pitchFamily="2" charset="0"/>
              </a:rPr>
              <a:t>OBJECTIVES</a:t>
            </a:r>
            <a:endParaRPr lang="en-PH" altLang="en-US" sz="2800" i="1" dirty="0">
              <a:solidFill>
                <a:srgbClr val="000000"/>
              </a:solidFill>
              <a:latin typeface="MV Boli" pitchFamily="2" charset="0"/>
            </a:endParaRPr>
          </a:p>
          <a:p>
            <a:pPr eaLnBrk="1" hangingPunct="1">
              <a:spcBef>
                <a:spcPct val="0"/>
              </a:spcBef>
              <a:buFontTx/>
              <a:buNone/>
            </a:pPr>
            <a:r>
              <a:rPr lang="en-PH" altLang="en-US" sz="1800" dirty="0">
                <a:solidFill>
                  <a:srgbClr val="000000"/>
                </a:solidFill>
                <a:latin typeface="Arial" charset="0"/>
              </a:rPr>
              <a:t> </a:t>
            </a:r>
          </a:p>
          <a:p>
            <a:pPr eaLnBrk="1" hangingPunct="1">
              <a:spcBef>
                <a:spcPct val="0"/>
              </a:spcBef>
              <a:buFontTx/>
              <a:buNone/>
            </a:pPr>
            <a:endParaRPr lang="en-PH" altLang="en-US" sz="1800" dirty="0">
              <a:solidFill>
                <a:srgbClr val="000000"/>
              </a:solidFill>
              <a:latin typeface="Arial" charset="0"/>
            </a:endParaRPr>
          </a:p>
          <a:p>
            <a:pPr eaLnBrk="1" hangingPunct="1">
              <a:spcBef>
                <a:spcPct val="0"/>
              </a:spcBef>
              <a:buFontTx/>
              <a:buNone/>
            </a:pPr>
            <a:endParaRPr lang="en-PH" altLang="en-US" sz="2400" dirty="0">
              <a:solidFill>
                <a:srgbClr val="000000"/>
              </a:solidFill>
              <a:latin typeface="Arial" charset="0"/>
            </a:endParaRPr>
          </a:p>
          <a:p>
            <a:pPr eaLnBrk="1" hangingPunct="1">
              <a:spcBef>
                <a:spcPct val="0"/>
              </a:spcBef>
              <a:buFontTx/>
              <a:buNone/>
            </a:pPr>
            <a:r>
              <a:rPr lang="en-PH" altLang="en-US" sz="2400" dirty="0">
                <a:solidFill>
                  <a:srgbClr val="000000"/>
                </a:solidFill>
                <a:latin typeface="Arial" charset="0"/>
              </a:rPr>
              <a:t>2.To improve knowledge, attitude and practices of children, parents and caregivers through intensified nutrition and health education.</a:t>
            </a:r>
          </a:p>
          <a:p>
            <a:pPr eaLnBrk="1" hangingPunct="1">
              <a:spcBef>
                <a:spcPct val="0"/>
              </a:spcBef>
              <a:buFontTx/>
              <a:buNone/>
            </a:pPr>
            <a:r>
              <a:rPr lang="en-PH" altLang="en-US" sz="2400" dirty="0">
                <a:solidFill>
                  <a:srgbClr val="000000"/>
                </a:solidFill>
                <a:latin typeface="Arial" charset="0"/>
              </a:rPr>
              <a:t> </a:t>
            </a:r>
          </a:p>
          <a:p>
            <a:pPr eaLnBrk="1" hangingPunct="1">
              <a:spcBef>
                <a:spcPct val="0"/>
              </a:spcBef>
              <a:buFontTx/>
              <a:buNone/>
            </a:pPr>
            <a:r>
              <a:rPr lang="en-PH" altLang="en-US" sz="2400" dirty="0">
                <a:solidFill>
                  <a:srgbClr val="000000"/>
                </a:solidFill>
                <a:latin typeface="Arial" charset="0"/>
              </a:rPr>
              <a:t> </a:t>
            </a:r>
          </a:p>
          <a:p>
            <a:pPr eaLnBrk="1" hangingPunct="1">
              <a:spcBef>
                <a:spcPct val="0"/>
              </a:spcBef>
              <a:buFontTx/>
              <a:buNone/>
            </a:pPr>
            <a:r>
              <a:rPr lang="en-PH" altLang="en-US" sz="2400" dirty="0">
                <a:solidFill>
                  <a:srgbClr val="000000"/>
                </a:solidFill>
                <a:latin typeface="Arial" charset="0"/>
              </a:rPr>
              <a:t> </a:t>
            </a:r>
          </a:p>
        </p:txBody>
      </p:sp>
    </p:spTree>
    <p:extLst>
      <p:ext uri="{BB962C8B-B14F-4D97-AF65-F5344CB8AC3E}">
        <p14:creationId xmlns:p14="http://schemas.microsoft.com/office/powerpoint/2010/main" val="1326721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4025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1"/>
          <p:cNvSpPr>
            <a:spLocks noChangeArrowheads="1"/>
          </p:cNvSpPr>
          <p:nvPr/>
        </p:nvSpPr>
        <p:spPr bwMode="auto">
          <a:xfrm>
            <a:off x="4267200" y="361950"/>
            <a:ext cx="44958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dirty="0">
                <a:solidFill>
                  <a:srgbClr val="000000"/>
                </a:solidFill>
                <a:latin typeface="Arial" charset="0"/>
              </a:rPr>
              <a:t>                    </a:t>
            </a:r>
          </a:p>
          <a:p>
            <a:pPr eaLnBrk="1" hangingPunct="1">
              <a:spcBef>
                <a:spcPct val="0"/>
              </a:spcBef>
              <a:buFontTx/>
              <a:buNone/>
            </a:pPr>
            <a:endParaRPr lang="en-PH" altLang="en-US" sz="2400" b="1" i="1" dirty="0">
              <a:solidFill>
                <a:srgbClr val="000000"/>
              </a:solidFill>
              <a:latin typeface="MV Boli" pitchFamily="2" charset="0"/>
            </a:endParaRPr>
          </a:p>
          <a:p>
            <a:pPr eaLnBrk="1" hangingPunct="1">
              <a:spcBef>
                <a:spcPct val="0"/>
              </a:spcBef>
              <a:buFontTx/>
              <a:buNone/>
            </a:pPr>
            <a:endParaRPr lang="en-PH" altLang="en-US" sz="2400" b="1" i="1" dirty="0">
              <a:solidFill>
                <a:srgbClr val="000000"/>
              </a:solidFill>
              <a:latin typeface="MV Boli" pitchFamily="2" charset="0"/>
            </a:endParaRPr>
          </a:p>
          <a:p>
            <a:pPr eaLnBrk="1" hangingPunct="1">
              <a:spcBef>
                <a:spcPct val="0"/>
              </a:spcBef>
              <a:buFontTx/>
              <a:buNone/>
            </a:pPr>
            <a:endParaRPr lang="en-PH" altLang="en-US" sz="2400" b="1" i="1" dirty="0">
              <a:solidFill>
                <a:srgbClr val="000000"/>
              </a:solidFill>
              <a:latin typeface="MV Boli" pitchFamily="2" charset="0"/>
            </a:endParaRPr>
          </a:p>
          <a:p>
            <a:pPr eaLnBrk="1" hangingPunct="1">
              <a:spcBef>
                <a:spcPct val="0"/>
              </a:spcBef>
              <a:buFontTx/>
              <a:buNone/>
            </a:pPr>
            <a:r>
              <a:rPr lang="en-PH" altLang="en-US" sz="2400" b="1" i="1" dirty="0">
                <a:solidFill>
                  <a:srgbClr val="000000"/>
                </a:solidFill>
                <a:latin typeface="MV Boli" pitchFamily="2" charset="0"/>
              </a:rPr>
              <a:t>     </a:t>
            </a:r>
            <a:r>
              <a:rPr lang="en-PH" altLang="en-US" sz="2800" b="1" i="1" dirty="0">
                <a:solidFill>
                  <a:srgbClr val="000000"/>
                </a:solidFill>
                <a:latin typeface="MV Boli" pitchFamily="2" charset="0"/>
              </a:rPr>
              <a:t>OBJECTIVES</a:t>
            </a:r>
            <a:endParaRPr lang="en-PH" altLang="en-US" sz="2800" i="1" dirty="0">
              <a:solidFill>
                <a:srgbClr val="000000"/>
              </a:solidFill>
              <a:latin typeface="MV Boli" pitchFamily="2" charset="0"/>
            </a:endParaRPr>
          </a:p>
          <a:p>
            <a:pPr eaLnBrk="1" hangingPunct="1">
              <a:spcBef>
                <a:spcPct val="0"/>
              </a:spcBef>
              <a:buFontTx/>
              <a:buNone/>
            </a:pPr>
            <a:r>
              <a:rPr lang="en-PH" altLang="en-US" sz="1800" dirty="0">
                <a:solidFill>
                  <a:srgbClr val="000000"/>
                </a:solidFill>
                <a:latin typeface="Arial" charset="0"/>
              </a:rPr>
              <a:t> </a:t>
            </a:r>
          </a:p>
          <a:p>
            <a:pPr eaLnBrk="1" hangingPunct="1">
              <a:spcBef>
                <a:spcPct val="0"/>
              </a:spcBef>
              <a:buFontTx/>
              <a:buNone/>
            </a:pPr>
            <a:endParaRPr lang="en-PH" altLang="en-US" sz="2400" dirty="0">
              <a:solidFill>
                <a:srgbClr val="000000"/>
              </a:solidFill>
              <a:latin typeface="Arial" charset="0"/>
            </a:endParaRPr>
          </a:p>
          <a:p>
            <a:pPr eaLnBrk="1" hangingPunct="1">
              <a:spcBef>
                <a:spcPct val="0"/>
              </a:spcBef>
              <a:buFontTx/>
              <a:buNone/>
            </a:pPr>
            <a:r>
              <a:rPr lang="en-PH" altLang="en-US" sz="2400" dirty="0">
                <a:solidFill>
                  <a:srgbClr val="000000"/>
                </a:solidFill>
                <a:latin typeface="Arial" charset="0"/>
              </a:rPr>
              <a:t> </a:t>
            </a:r>
          </a:p>
          <a:p>
            <a:pPr eaLnBrk="1" hangingPunct="1">
              <a:spcBef>
                <a:spcPct val="0"/>
              </a:spcBef>
              <a:buFontTx/>
              <a:buNone/>
            </a:pPr>
            <a:r>
              <a:rPr lang="en-PH" altLang="en-US" sz="2400" dirty="0">
                <a:solidFill>
                  <a:srgbClr val="000000"/>
                </a:solidFill>
                <a:latin typeface="Arial" charset="0"/>
              </a:rPr>
              <a:t>3. To improve and sustain the nutritional status of the target children beneficiaries.</a:t>
            </a:r>
          </a:p>
          <a:p>
            <a:pPr eaLnBrk="1" hangingPunct="1">
              <a:spcBef>
                <a:spcPct val="0"/>
              </a:spcBef>
              <a:buFontTx/>
              <a:buNone/>
            </a:pPr>
            <a:r>
              <a:rPr lang="en-PH" altLang="en-US" sz="2400" dirty="0">
                <a:solidFill>
                  <a:srgbClr val="000000"/>
                </a:solidFill>
                <a:latin typeface="Arial" charset="0"/>
              </a:rPr>
              <a:t> </a:t>
            </a:r>
          </a:p>
          <a:p>
            <a:pPr eaLnBrk="1" hangingPunct="1">
              <a:spcBef>
                <a:spcPct val="0"/>
              </a:spcBef>
              <a:buFontTx/>
              <a:buNone/>
            </a:pPr>
            <a:r>
              <a:rPr lang="en-PH" altLang="en-US" sz="2400" dirty="0">
                <a:solidFill>
                  <a:srgbClr val="000000"/>
                </a:solidFill>
                <a:latin typeface="Arial" charset="0"/>
              </a:rPr>
              <a:t> </a:t>
            </a:r>
          </a:p>
        </p:txBody>
      </p:sp>
    </p:spTree>
    <p:extLst>
      <p:ext uri="{BB962C8B-B14F-4D97-AF65-F5344CB8AC3E}">
        <p14:creationId xmlns:p14="http://schemas.microsoft.com/office/powerpoint/2010/main" val="1415619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57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1"/>
          <p:cNvSpPr>
            <a:spLocks noChangeArrowheads="1"/>
          </p:cNvSpPr>
          <p:nvPr/>
        </p:nvSpPr>
        <p:spPr bwMode="auto">
          <a:xfrm>
            <a:off x="3886200" y="228600"/>
            <a:ext cx="49530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PH" sz="2800" b="1" dirty="0">
              <a:latin typeface="MV Boli" pitchFamily="2" charset="0"/>
            </a:endParaRPr>
          </a:p>
          <a:p>
            <a:pPr>
              <a:defRPr/>
            </a:pPr>
            <a:r>
              <a:rPr lang="en-PH" sz="2800" b="1" dirty="0">
                <a:latin typeface="MV Boli" pitchFamily="2" charset="0"/>
              </a:rPr>
              <a:t>	IMPLEMENTING 	PROCEDURES </a:t>
            </a:r>
            <a:endParaRPr lang="en-PH" sz="2800" dirty="0">
              <a:latin typeface="MV Boli" pitchFamily="2" charset="0"/>
            </a:endParaRPr>
          </a:p>
          <a:p>
            <a:pPr>
              <a:defRPr/>
            </a:pPr>
            <a:endParaRPr lang="en-PH" sz="2800" dirty="0">
              <a:latin typeface="MV Boli" pitchFamily="2" charset="0"/>
            </a:endParaRPr>
          </a:p>
          <a:p>
            <a:pPr>
              <a:defRPr/>
            </a:pPr>
            <a:r>
              <a:rPr lang="en-PH" sz="2000" b="1" dirty="0"/>
              <a:t>1. </a:t>
            </a:r>
            <a:r>
              <a:rPr lang="en-PH" sz="2000" b="1" dirty="0">
                <a:latin typeface="Arial" panose="020B0604020202020204" pitchFamily="34" charset="0"/>
                <a:cs typeface="Arial" panose="020B0604020202020204" pitchFamily="34" charset="0"/>
              </a:rPr>
              <a:t>Target Beneficiaries </a:t>
            </a:r>
            <a:endParaRPr lang="en-PH" sz="2000" dirty="0">
              <a:latin typeface="Arial" panose="020B0604020202020204" pitchFamily="34" charset="0"/>
              <a:cs typeface="Arial" panose="020B0604020202020204" pitchFamily="34" charset="0"/>
            </a:endParaRPr>
          </a:p>
          <a:p>
            <a:pPr>
              <a:defRPr/>
            </a:pPr>
            <a:r>
              <a:rPr lang="en-PH" sz="2000" dirty="0">
                <a:latin typeface="Arial" panose="020B0604020202020204" pitchFamily="34" charset="0"/>
                <a:cs typeface="Arial" panose="020B0604020202020204" pitchFamily="34" charset="0"/>
              </a:rPr>
              <a:t> </a:t>
            </a:r>
          </a:p>
          <a:p>
            <a:pPr marL="342900" indent="-342900">
              <a:buFont typeface="Arial" pitchFamily="34" charset="0"/>
              <a:buChar char="•"/>
              <a:defRPr/>
            </a:pPr>
            <a:r>
              <a:rPr lang="en-PH" sz="2000" dirty="0">
                <a:latin typeface="Arial" panose="020B0604020202020204" pitchFamily="34" charset="0"/>
                <a:cs typeface="Arial" panose="020B0604020202020204" pitchFamily="34" charset="0"/>
              </a:rPr>
              <a:t>2-4 year old children in </a:t>
            </a:r>
            <a:r>
              <a:rPr lang="en-PH" sz="2000" dirty="0" smtClean="0">
                <a:latin typeface="Arial" panose="020B0604020202020204" pitchFamily="34" charset="0"/>
                <a:cs typeface="Arial" panose="020B0604020202020204" pitchFamily="34" charset="0"/>
              </a:rPr>
              <a:t>Supervised Neighborhood Play (SNP) areas;</a:t>
            </a:r>
            <a:endParaRPr lang="en-PH" sz="2000" dirty="0">
              <a:latin typeface="Arial" panose="020B0604020202020204" pitchFamily="34" charset="0"/>
              <a:cs typeface="Arial" panose="020B0604020202020204" pitchFamily="34" charset="0"/>
            </a:endParaRPr>
          </a:p>
          <a:p>
            <a:pPr>
              <a:defRPr/>
            </a:pPr>
            <a:r>
              <a:rPr lang="en-PH" sz="2000" dirty="0">
                <a:latin typeface="Arial" panose="020B0604020202020204" pitchFamily="34" charset="0"/>
                <a:cs typeface="Arial" panose="020B0604020202020204" pitchFamily="34" charset="0"/>
              </a:rPr>
              <a:t> </a:t>
            </a:r>
          </a:p>
          <a:p>
            <a:pPr marL="342900" indent="-342900">
              <a:buFont typeface="Arial" pitchFamily="34" charset="0"/>
              <a:buChar char="•"/>
              <a:defRPr/>
            </a:pPr>
            <a:r>
              <a:rPr lang="en-PH" sz="2000" dirty="0">
                <a:latin typeface="Arial" panose="020B0604020202020204" pitchFamily="34" charset="0"/>
                <a:cs typeface="Arial" panose="020B0604020202020204" pitchFamily="34" charset="0"/>
              </a:rPr>
              <a:t>3-4 year old children enrolled in day care </a:t>
            </a:r>
            <a:r>
              <a:rPr lang="en-PH" sz="2000" dirty="0" err="1">
                <a:latin typeface="Arial" panose="020B0604020202020204" pitchFamily="34" charset="0"/>
                <a:cs typeface="Arial" panose="020B0604020202020204" pitchFamily="34" charset="0"/>
              </a:rPr>
              <a:t>centers</a:t>
            </a:r>
            <a:r>
              <a:rPr lang="en-PH" sz="2000" dirty="0">
                <a:latin typeface="Arial" panose="020B0604020202020204" pitchFamily="34" charset="0"/>
                <a:cs typeface="Arial" panose="020B0604020202020204" pitchFamily="34" charset="0"/>
              </a:rPr>
              <a:t>; </a:t>
            </a:r>
          </a:p>
          <a:p>
            <a:pPr marL="342900" indent="-342900">
              <a:buFont typeface="Arial" pitchFamily="34" charset="0"/>
              <a:buChar char="•"/>
              <a:defRPr/>
            </a:pPr>
            <a:endParaRPr lang="en-PH" sz="2000" dirty="0">
              <a:latin typeface="Arial" panose="020B0604020202020204" pitchFamily="34" charset="0"/>
              <a:cs typeface="Arial" panose="020B0604020202020204" pitchFamily="34" charset="0"/>
            </a:endParaRPr>
          </a:p>
          <a:p>
            <a:pPr marL="342900" indent="-342900">
              <a:buFont typeface="Arial" pitchFamily="34" charset="0"/>
              <a:buChar char="•"/>
              <a:defRPr/>
            </a:pPr>
            <a:r>
              <a:rPr lang="en-PH" sz="2000" dirty="0">
                <a:latin typeface="Arial" panose="020B0604020202020204" pitchFamily="34" charset="0"/>
                <a:cs typeface="Arial" panose="020B0604020202020204" pitchFamily="34" charset="0"/>
              </a:rPr>
              <a:t>5-year old children not enrolled in the </a:t>
            </a:r>
            <a:r>
              <a:rPr lang="en-PH" sz="2000" dirty="0" err="1">
                <a:latin typeface="Arial" panose="020B0604020202020204" pitchFamily="34" charset="0"/>
                <a:cs typeface="Arial" panose="020B0604020202020204" pitchFamily="34" charset="0"/>
              </a:rPr>
              <a:t>DepEd</a:t>
            </a:r>
            <a:r>
              <a:rPr lang="en-PH" sz="2000" dirty="0">
                <a:latin typeface="Arial" panose="020B0604020202020204" pitchFamily="34" charset="0"/>
                <a:cs typeface="Arial" panose="020B0604020202020204" pitchFamily="34" charset="0"/>
              </a:rPr>
              <a:t> preschool children but enrolled in DCCs; and </a:t>
            </a:r>
          </a:p>
          <a:p>
            <a:pPr>
              <a:defRPr/>
            </a:pPr>
            <a:r>
              <a:rPr lang="en-PH" sz="2000" dirty="0">
                <a:latin typeface="Arial" panose="020B0604020202020204" pitchFamily="34" charset="0"/>
                <a:cs typeface="Arial" panose="020B0604020202020204" pitchFamily="34" charset="0"/>
              </a:rPr>
              <a:t> </a:t>
            </a:r>
          </a:p>
          <a:p>
            <a:pPr>
              <a:defRPr/>
            </a:pPr>
            <a:endParaRPr lang="en-PH" dirty="0"/>
          </a:p>
        </p:txBody>
      </p:sp>
    </p:spTree>
    <p:extLst>
      <p:ext uri="{BB962C8B-B14F-4D97-AF65-F5344CB8AC3E}">
        <p14:creationId xmlns:p14="http://schemas.microsoft.com/office/powerpoint/2010/main" val="4018304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6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1"/>
          <p:cNvSpPr>
            <a:spLocks noChangeArrowheads="1"/>
          </p:cNvSpPr>
          <p:nvPr/>
        </p:nvSpPr>
        <p:spPr bwMode="auto">
          <a:xfrm>
            <a:off x="4114800" y="63500"/>
            <a:ext cx="4800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257300" indent="-3429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PH" altLang="en-US" sz="1400" dirty="0" smtClean="0">
                <a:latin typeface="Arial" charset="0"/>
              </a:rPr>
              <a:t> </a:t>
            </a:r>
          </a:p>
          <a:p>
            <a:pPr eaLnBrk="1" hangingPunct="1">
              <a:spcBef>
                <a:spcPct val="0"/>
              </a:spcBef>
              <a:buFontTx/>
              <a:buNone/>
              <a:defRPr/>
            </a:pPr>
            <a:endParaRPr lang="en-PH" altLang="en-US" sz="1400" dirty="0" smtClean="0">
              <a:latin typeface="Arial" charset="0"/>
            </a:endParaRPr>
          </a:p>
          <a:p>
            <a:pPr eaLnBrk="1" hangingPunct="1">
              <a:spcBef>
                <a:spcPct val="0"/>
              </a:spcBef>
              <a:buFontTx/>
              <a:buNone/>
              <a:defRPr/>
            </a:pPr>
            <a:endParaRPr lang="en-PH" altLang="en-US" sz="2800" b="1" dirty="0" smtClean="0">
              <a:solidFill>
                <a:srgbClr val="000000"/>
              </a:solidFill>
              <a:latin typeface="MV Boli" pitchFamily="2" charset="0"/>
            </a:endParaRPr>
          </a:p>
          <a:p>
            <a:pPr eaLnBrk="1" hangingPunct="1">
              <a:spcBef>
                <a:spcPct val="0"/>
              </a:spcBef>
              <a:buFontTx/>
              <a:buNone/>
              <a:defRPr/>
            </a:pPr>
            <a:r>
              <a:rPr lang="en-PH" altLang="en-US" sz="2800" b="1" dirty="0" smtClean="0">
                <a:solidFill>
                  <a:srgbClr val="000000"/>
                </a:solidFill>
                <a:latin typeface="MV Boli" pitchFamily="2" charset="0"/>
              </a:rPr>
              <a:t>	IMPLEMENTING 	PROCEDURES </a:t>
            </a:r>
            <a:endParaRPr lang="en-PH" altLang="en-US" sz="2800" dirty="0" smtClean="0">
              <a:solidFill>
                <a:srgbClr val="000000"/>
              </a:solidFill>
              <a:latin typeface="MV Boli" pitchFamily="2" charset="0"/>
            </a:endParaRPr>
          </a:p>
          <a:p>
            <a:pPr eaLnBrk="1" hangingPunct="1">
              <a:spcBef>
                <a:spcPct val="0"/>
              </a:spcBef>
              <a:buFontTx/>
              <a:buNone/>
              <a:defRPr/>
            </a:pPr>
            <a:endParaRPr lang="en-PH" altLang="en-US" sz="1400" dirty="0" smtClean="0">
              <a:latin typeface="Arial" charset="0"/>
            </a:endParaRPr>
          </a:p>
          <a:p>
            <a:pPr eaLnBrk="1" hangingPunct="1">
              <a:spcBef>
                <a:spcPct val="0"/>
              </a:spcBef>
              <a:buFontTx/>
              <a:buNone/>
              <a:defRPr/>
            </a:pPr>
            <a:endParaRPr lang="en-PH" altLang="en-US" sz="1400" dirty="0" smtClean="0">
              <a:latin typeface="Arial" charset="0"/>
            </a:endParaRPr>
          </a:p>
          <a:p>
            <a:pPr lvl="1" eaLnBrk="1" hangingPunct="1">
              <a:spcBef>
                <a:spcPct val="0"/>
              </a:spcBef>
              <a:buFont typeface="Arial" charset="0"/>
              <a:buChar char="•"/>
              <a:defRPr/>
            </a:pPr>
            <a:r>
              <a:rPr lang="en-PH" altLang="en-US" sz="2400" dirty="0" smtClean="0">
                <a:latin typeface="Arial" charset="0"/>
              </a:rPr>
              <a:t>Organize the community</a:t>
            </a:r>
          </a:p>
          <a:p>
            <a:pPr marL="457200" lvl="1" indent="0" eaLnBrk="1" hangingPunct="1">
              <a:spcBef>
                <a:spcPct val="0"/>
              </a:spcBef>
              <a:buFont typeface="Arial" charset="0"/>
              <a:buNone/>
              <a:defRPr/>
            </a:pPr>
            <a:r>
              <a:rPr lang="en-PH" altLang="en-US" sz="2400" dirty="0" smtClean="0">
                <a:latin typeface="Arial" charset="0"/>
              </a:rPr>
              <a:t>      </a:t>
            </a:r>
            <a:endParaRPr lang="en-PH" altLang="en-US" sz="2400" dirty="0" smtClean="0">
              <a:solidFill>
                <a:srgbClr val="000000"/>
              </a:solidFill>
              <a:latin typeface="Arial" charset="0"/>
            </a:endParaRPr>
          </a:p>
          <a:p>
            <a:pPr lvl="2" eaLnBrk="1" hangingPunct="1">
              <a:spcBef>
                <a:spcPct val="0"/>
              </a:spcBef>
              <a:buFont typeface="Calibri" pitchFamily="34" charset="0"/>
              <a:buAutoNum type="alphaLcPeriod"/>
              <a:defRPr/>
            </a:pPr>
            <a:r>
              <a:rPr lang="en-PH" altLang="en-US" dirty="0" smtClean="0">
                <a:solidFill>
                  <a:srgbClr val="000000"/>
                </a:solidFill>
                <a:latin typeface="Arial" charset="0"/>
              </a:rPr>
              <a:t>Conduct of barangay meetings (Local official orientation) .</a:t>
            </a:r>
            <a:endParaRPr lang="en-PH" altLang="en-US" dirty="0">
              <a:solidFill>
                <a:srgbClr val="000000"/>
              </a:solidFill>
              <a:latin typeface="Arial" charset="0"/>
            </a:endParaRPr>
          </a:p>
          <a:p>
            <a:pPr lvl="2" eaLnBrk="1" hangingPunct="1">
              <a:spcBef>
                <a:spcPct val="0"/>
              </a:spcBef>
              <a:buFont typeface="Calibri" pitchFamily="34" charset="0"/>
              <a:buAutoNum type="alphaLcPeriod"/>
              <a:defRPr/>
            </a:pPr>
            <a:endParaRPr lang="en-PH" altLang="en-US" dirty="0" smtClean="0">
              <a:solidFill>
                <a:srgbClr val="000000"/>
              </a:solidFill>
              <a:latin typeface="Arial" charset="0"/>
            </a:endParaRPr>
          </a:p>
          <a:p>
            <a:pPr lvl="2" eaLnBrk="1" hangingPunct="1">
              <a:spcBef>
                <a:spcPct val="0"/>
              </a:spcBef>
              <a:buFont typeface="Calibri" pitchFamily="34" charset="0"/>
              <a:buAutoNum type="alphaLcPeriod"/>
              <a:defRPr/>
            </a:pPr>
            <a:r>
              <a:rPr lang="en-PH" altLang="en-US" dirty="0" smtClean="0">
                <a:solidFill>
                  <a:srgbClr val="000000"/>
                </a:solidFill>
                <a:latin typeface="Arial" charset="0"/>
              </a:rPr>
              <a:t>Parents shall be organized by the day care/SNP worker into working committees.</a:t>
            </a:r>
            <a:endParaRPr lang="en-PH" altLang="en-US" dirty="0" smtClean="0">
              <a:latin typeface="Arial" charset="0"/>
            </a:endParaRPr>
          </a:p>
        </p:txBody>
      </p:sp>
    </p:spTree>
    <p:extLst>
      <p:ext uri="{BB962C8B-B14F-4D97-AF65-F5344CB8AC3E}">
        <p14:creationId xmlns:p14="http://schemas.microsoft.com/office/powerpoint/2010/main" val="2953157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76200"/>
            <a:ext cx="4013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1"/>
          <p:cNvSpPr>
            <a:spLocks noChangeArrowheads="1"/>
          </p:cNvSpPr>
          <p:nvPr/>
        </p:nvSpPr>
        <p:spPr bwMode="auto">
          <a:xfrm>
            <a:off x="4038600" y="228600"/>
            <a:ext cx="45720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1600" dirty="0">
                <a:latin typeface="Arial" charset="0"/>
              </a:rPr>
              <a:t> </a:t>
            </a:r>
            <a:r>
              <a:rPr lang="en-PH" altLang="en-US" sz="2400" b="1" dirty="0">
                <a:solidFill>
                  <a:srgbClr val="000000"/>
                </a:solidFill>
                <a:latin typeface="MV Boli" pitchFamily="2" charset="0"/>
              </a:rPr>
              <a:t> </a:t>
            </a:r>
          </a:p>
          <a:p>
            <a:pPr eaLnBrk="1" hangingPunct="1">
              <a:spcBef>
                <a:spcPct val="0"/>
              </a:spcBef>
              <a:buFontTx/>
              <a:buNone/>
            </a:pPr>
            <a:r>
              <a:rPr lang="en-PH" altLang="en-US" sz="2400" b="1" dirty="0">
                <a:solidFill>
                  <a:srgbClr val="000000"/>
                </a:solidFill>
                <a:latin typeface="MV Boli" pitchFamily="2" charset="0"/>
              </a:rPr>
              <a:t> </a:t>
            </a:r>
          </a:p>
          <a:p>
            <a:pPr eaLnBrk="1" hangingPunct="1">
              <a:spcBef>
                <a:spcPct val="0"/>
              </a:spcBef>
              <a:buFontTx/>
              <a:buNone/>
            </a:pPr>
            <a:endParaRPr lang="en-PH" altLang="en-US" sz="2400" b="1" dirty="0">
              <a:solidFill>
                <a:srgbClr val="000000"/>
              </a:solidFill>
              <a:latin typeface="MV Boli" pitchFamily="2" charset="0"/>
            </a:endParaRPr>
          </a:p>
          <a:p>
            <a:pPr eaLnBrk="1" hangingPunct="1">
              <a:spcBef>
                <a:spcPct val="0"/>
              </a:spcBef>
              <a:buFontTx/>
              <a:buNone/>
            </a:pPr>
            <a:r>
              <a:rPr lang="en-PH" altLang="en-US" sz="2800" b="1" dirty="0">
                <a:solidFill>
                  <a:srgbClr val="000000"/>
                </a:solidFill>
                <a:latin typeface="MV Boli" pitchFamily="2" charset="0"/>
              </a:rPr>
              <a:t>	IMPLEMENTING 	PROCEDURES</a:t>
            </a:r>
          </a:p>
          <a:p>
            <a:pPr eaLnBrk="1" hangingPunct="1">
              <a:spcBef>
                <a:spcPct val="0"/>
              </a:spcBef>
              <a:buFontTx/>
              <a:buNone/>
            </a:pPr>
            <a:r>
              <a:rPr lang="en-PH" altLang="en-US" sz="2400" b="1" dirty="0" smtClean="0">
                <a:solidFill>
                  <a:srgbClr val="000000"/>
                </a:solidFill>
                <a:latin typeface="MV Boli" pitchFamily="2" charset="0"/>
              </a:rPr>
              <a:t> </a:t>
            </a:r>
            <a:endParaRPr lang="en-PH" altLang="en-US" sz="1600" dirty="0">
              <a:latin typeface="Arial" charset="0"/>
            </a:endParaRPr>
          </a:p>
          <a:p>
            <a:pPr lvl="1" eaLnBrk="1" hangingPunct="1">
              <a:spcBef>
                <a:spcPct val="0"/>
              </a:spcBef>
              <a:buFont typeface="Arial" charset="0"/>
              <a:buChar char="•"/>
            </a:pPr>
            <a:r>
              <a:rPr lang="en-PH" altLang="en-US" sz="2400" dirty="0">
                <a:latin typeface="Arial" charset="0"/>
              </a:rPr>
              <a:t>Measuring of children (height and weight) under the supervision of a medical staff using the New WHO Child Growth Standards (CGS) or available weighing scale and height boards. </a:t>
            </a:r>
          </a:p>
        </p:txBody>
      </p:sp>
    </p:spTree>
    <p:extLst>
      <p:ext uri="{BB962C8B-B14F-4D97-AF65-F5344CB8AC3E}">
        <p14:creationId xmlns:p14="http://schemas.microsoft.com/office/powerpoint/2010/main" val="671930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33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62400" y="228600"/>
            <a:ext cx="4953000" cy="3508375"/>
          </a:xfrm>
          <a:prstGeom prst="rect">
            <a:avLst/>
          </a:prstGeom>
        </p:spPr>
        <p:txBody>
          <a:bodyPr>
            <a:spAutoFit/>
          </a:bodyPr>
          <a:lstStyle/>
          <a:p>
            <a:pPr>
              <a:defRPr/>
            </a:pPr>
            <a:r>
              <a:rPr lang="en-PH" sz="2800" b="1" dirty="0">
                <a:latin typeface="MV Boli" pitchFamily="2" charset="0"/>
                <a:cs typeface="MV Boli" pitchFamily="2" charset="0"/>
              </a:rPr>
              <a:t>     </a:t>
            </a:r>
          </a:p>
          <a:p>
            <a:pPr>
              <a:defRPr/>
            </a:pPr>
            <a:r>
              <a:rPr lang="en-PH" sz="2800" b="1" dirty="0">
                <a:latin typeface="MV Boli" pitchFamily="2" charset="0"/>
                <a:cs typeface="MV Boli" pitchFamily="2" charset="0"/>
              </a:rPr>
              <a:t>   </a:t>
            </a:r>
          </a:p>
          <a:p>
            <a:pPr>
              <a:defRPr/>
            </a:pPr>
            <a:r>
              <a:rPr lang="en-PH" sz="2800" b="1" dirty="0">
                <a:latin typeface="MV Boli" pitchFamily="2" charset="0"/>
                <a:cs typeface="MV Boli" pitchFamily="2" charset="0"/>
              </a:rPr>
              <a:t>  Conduct of Feeding </a:t>
            </a:r>
            <a:endParaRPr lang="en-PH" sz="2800" dirty="0">
              <a:latin typeface="MV Boli" pitchFamily="2" charset="0"/>
              <a:cs typeface="MV Boli" pitchFamily="2" charset="0"/>
            </a:endParaRPr>
          </a:p>
          <a:p>
            <a:pPr>
              <a:defRPr/>
            </a:pPr>
            <a:r>
              <a:rPr lang="en-PH" dirty="0"/>
              <a:t> </a:t>
            </a:r>
          </a:p>
          <a:p>
            <a:pPr marL="342900" indent="-342900">
              <a:buFont typeface="+mj-lt"/>
              <a:buAutoNum type="arabicPeriod"/>
              <a:defRPr/>
            </a:pPr>
            <a:r>
              <a:rPr lang="en-PH" sz="2400" dirty="0"/>
              <a:t> </a:t>
            </a:r>
            <a:r>
              <a:rPr lang="en-PH" sz="2400" dirty="0">
                <a:latin typeface="Arial" panose="020B0604020202020204" pitchFamily="34" charset="0"/>
                <a:cs typeface="Arial" panose="020B0604020202020204" pitchFamily="34" charset="0"/>
              </a:rPr>
              <a:t>The feeding shall be implemented for a minimum of 5 days and maximum of 7days, for a period of 120 days. </a:t>
            </a:r>
          </a:p>
          <a:p>
            <a:pPr>
              <a:defRPr/>
            </a:pPr>
            <a:r>
              <a:rPr lang="en-PH" sz="2400" dirty="0"/>
              <a:t> </a:t>
            </a:r>
          </a:p>
        </p:txBody>
      </p:sp>
      <p:sp>
        <p:nvSpPr>
          <p:cNvPr id="20484" name="Rectangle 2"/>
          <p:cNvSpPr>
            <a:spLocks noChangeArrowheads="1"/>
          </p:cNvSpPr>
          <p:nvPr/>
        </p:nvSpPr>
        <p:spPr bwMode="auto">
          <a:xfrm>
            <a:off x="4038600" y="3581400"/>
            <a:ext cx="4000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dirty="0">
                <a:solidFill>
                  <a:srgbClr val="000000"/>
                </a:solidFill>
                <a:latin typeface="Arial" charset="0"/>
              </a:rPr>
              <a:t>2. If there are two sessions, feeding shall be given to both and shall consist of daily hot meals.</a:t>
            </a:r>
          </a:p>
        </p:txBody>
      </p:sp>
    </p:spTree>
    <p:extLst>
      <p:ext uri="{BB962C8B-B14F-4D97-AF65-F5344CB8AC3E}">
        <p14:creationId xmlns:p14="http://schemas.microsoft.com/office/powerpoint/2010/main" val="1469864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3873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1"/>
          <p:cNvSpPr>
            <a:spLocks noChangeArrowheads="1"/>
          </p:cNvSpPr>
          <p:nvPr/>
        </p:nvSpPr>
        <p:spPr bwMode="auto">
          <a:xfrm>
            <a:off x="4114800" y="2286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800" b="1" dirty="0">
                <a:solidFill>
                  <a:srgbClr val="000000"/>
                </a:solidFill>
                <a:latin typeface="MV Boli" pitchFamily="2" charset="0"/>
              </a:rPr>
              <a:t>   </a:t>
            </a:r>
          </a:p>
          <a:p>
            <a:pPr eaLnBrk="1" hangingPunct="1">
              <a:spcBef>
                <a:spcPct val="0"/>
              </a:spcBef>
              <a:buFontTx/>
              <a:buNone/>
            </a:pPr>
            <a:endParaRPr lang="en-PH" altLang="en-US" sz="2800" b="1" dirty="0">
              <a:solidFill>
                <a:srgbClr val="000000"/>
              </a:solidFill>
              <a:latin typeface="MV Boli" pitchFamily="2" charset="0"/>
            </a:endParaRPr>
          </a:p>
          <a:p>
            <a:pPr eaLnBrk="1" hangingPunct="1">
              <a:spcBef>
                <a:spcPct val="0"/>
              </a:spcBef>
              <a:buFontTx/>
              <a:buNone/>
            </a:pPr>
            <a:endParaRPr lang="en-PH" altLang="en-US" sz="2800" b="1" dirty="0">
              <a:solidFill>
                <a:srgbClr val="000000"/>
              </a:solidFill>
              <a:latin typeface="MV Boli" pitchFamily="2" charset="0"/>
            </a:endParaRPr>
          </a:p>
          <a:p>
            <a:pPr eaLnBrk="1" hangingPunct="1">
              <a:spcBef>
                <a:spcPct val="0"/>
              </a:spcBef>
              <a:buFontTx/>
              <a:buNone/>
            </a:pPr>
            <a:r>
              <a:rPr lang="en-PH" altLang="en-US" sz="2800" b="1" dirty="0">
                <a:solidFill>
                  <a:srgbClr val="000000"/>
                </a:solidFill>
                <a:latin typeface="MV Boli" pitchFamily="2" charset="0"/>
              </a:rPr>
              <a:t>   Conduct of Feeding </a:t>
            </a:r>
            <a:endParaRPr lang="en-PH" altLang="en-US" sz="2800" dirty="0">
              <a:solidFill>
                <a:srgbClr val="000000"/>
              </a:solidFill>
              <a:latin typeface="MV Boli" pitchFamily="2" charset="0"/>
            </a:endParaRPr>
          </a:p>
          <a:p>
            <a:pPr eaLnBrk="1" hangingPunct="1">
              <a:spcBef>
                <a:spcPct val="0"/>
              </a:spcBef>
              <a:buFontTx/>
              <a:buNone/>
            </a:pPr>
            <a:endParaRPr lang="en-PH" altLang="en-US" sz="2000" dirty="0">
              <a:latin typeface="Arial" charset="0"/>
            </a:endParaRPr>
          </a:p>
          <a:p>
            <a:pPr eaLnBrk="1" hangingPunct="1">
              <a:spcBef>
                <a:spcPct val="0"/>
              </a:spcBef>
              <a:buFontTx/>
              <a:buNone/>
            </a:pPr>
            <a:endParaRPr lang="en-PH" altLang="en-US" sz="2000" dirty="0">
              <a:latin typeface="Arial" charset="0"/>
            </a:endParaRPr>
          </a:p>
          <a:p>
            <a:pPr eaLnBrk="1" hangingPunct="1">
              <a:spcBef>
                <a:spcPct val="0"/>
              </a:spcBef>
              <a:buFontTx/>
              <a:buNone/>
            </a:pPr>
            <a:r>
              <a:rPr lang="en-PH" altLang="en-US" sz="2000" dirty="0">
                <a:latin typeface="Arial" charset="0"/>
              </a:rPr>
              <a:t>3. </a:t>
            </a:r>
            <a:r>
              <a:rPr lang="en-PH" altLang="en-US" sz="2400" dirty="0">
                <a:latin typeface="Arial" charset="0"/>
              </a:rPr>
              <a:t>The Parent Committee on Food Preparation shall provide voluntary labor for the cooking/preparation of food and management of feeding sessions</a:t>
            </a:r>
            <a:r>
              <a:rPr lang="en-PH" altLang="en-US" sz="2000" dirty="0">
                <a:latin typeface="Arial" charset="0"/>
              </a:rPr>
              <a:t>. </a:t>
            </a:r>
          </a:p>
        </p:txBody>
      </p:sp>
    </p:spTree>
    <p:extLst>
      <p:ext uri="{BB962C8B-B14F-4D97-AF65-F5344CB8AC3E}">
        <p14:creationId xmlns:p14="http://schemas.microsoft.com/office/powerpoint/2010/main" val="4037609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4191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43400" y="457200"/>
            <a:ext cx="4038600" cy="5694363"/>
          </a:xfrm>
          <a:prstGeom prst="rect">
            <a:avLst/>
          </a:prstGeom>
        </p:spPr>
        <p:txBody>
          <a:bodyPr>
            <a:spAutoFit/>
          </a:bodyPr>
          <a:lstStyle/>
          <a:p>
            <a:pPr>
              <a:defRPr/>
            </a:pPr>
            <a:r>
              <a:rPr lang="en-PH" sz="2800" b="1" dirty="0">
                <a:latin typeface="MV Boli" pitchFamily="2" charset="0"/>
                <a:cs typeface="MV Boli" pitchFamily="2" charset="0"/>
              </a:rPr>
              <a:t> </a:t>
            </a:r>
          </a:p>
          <a:p>
            <a:pPr>
              <a:defRPr/>
            </a:pPr>
            <a:r>
              <a:rPr lang="en-PH" sz="2800" b="1" dirty="0">
                <a:latin typeface="MV Boli" pitchFamily="2" charset="0"/>
                <a:cs typeface="MV Boli" pitchFamily="2" charset="0"/>
              </a:rPr>
              <a:t> Conduct of Parent              Effectiveness Sessions </a:t>
            </a:r>
          </a:p>
          <a:p>
            <a:pPr>
              <a:defRPr/>
            </a:pPr>
            <a:endParaRPr lang="en-PH" sz="2800" dirty="0">
              <a:latin typeface="MV Boli" pitchFamily="2" charset="0"/>
              <a:cs typeface="MV Boli" pitchFamily="2" charset="0"/>
            </a:endParaRPr>
          </a:p>
          <a:p>
            <a:pPr>
              <a:defRPr/>
            </a:pPr>
            <a:endParaRPr lang="en-PH" dirty="0"/>
          </a:p>
          <a:p>
            <a:pPr marL="285750" indent="-285750">
              <a:buFont typeface="Arial" pitchFamily="34" charset="0"/>
              <a:buChar char="•"/>
              <a:defRPr/>
            </a:pPr>
            <a:r>
              <a:rPr lang="en-PH" dirty="0"/>
              <a:t> </a:t>
            </a:r>
            <a:r>
              <a:rPr lang="en-PH" sz="2400" dirty="0">
                <a:latin typeface="Arial" panose="020B0604020202020204" pitchFamily="34" charset="0"/>
                <a:cs typeface="Arial" panose="020B0604020202020204" pitchFamily="34" charset="0"/>
              </a:rPr>
              <a:t>Has nine sessions - self, family, parent effectiveness, health and nutrition, etc. to improve/enhance their knowledge, attitude, skills and practices on parenting.</a:t>
            </a:r>
            <a:r>
              <a:rPr lang="en-PH" sz="2400" dirty="0"/>
              <a:t> </a:t>
            </a:r>
          </a:p>
          <a:p>
            <a:pPr>
              <a:defRPr/>
            </a:pPr>
            <a:r>
              <a:rPr lang="en-PH" sz="2400" dirty="0"/>
              <a:t> </a:t>
            </a:r>
          </a:p>
          <a:p>
            <a:pPr>
              <a:defRPr/>
            </a:pPr>
            <a:r>
              <a:rPr lang="en-PH" dirty="0"/>
              <a:t> </a:t>
            </a:r>
          </a:p>
        </p:txBody>
      </p:sp>
    </p:spTree>
    <p:extLst>
      <p:ext uri="{BB962C8B-B14F-4D97-AF65-F5344CB8AC3E}">
        <p14:creationId xmlns:p14="http://schemas.microsoft.com/office/powerpoint/2010/main" val="1326515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381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1"/>
          <p:cNvSpPr>
            <a:spLocks noChangeArrowheads="1"/>
          </p:cNvSpPr>
          <p:nvPr/>
        </p:nvSpPr>
        <p:spPr bwMode="auto">
          <a:xfrm>
            <a:off x="3962400" y="0"/>
            <a:ext cx="495300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714500" indent="-3429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800" b="1" dirty="0">
                <a:latin typeface="MV Boli" pitchFamily="2" charset="0"/>
              </a:rPr>
              <a:t>      </a:t>
            </a:r>
          </a:p>
          <a:p>
            <a:pPr eaLnBrk="1" hangingPunct="1">
              <a:spcBef>
                <a:spcPct val="0"/>
              </a:spcBef>
              <a:buFontTx/>
              <a:buNone/>
            </a:pPr>
            <a:r>
              <a:rPr lang="en-PH" altLang="en-US" sz="2800" b="1" dirty="0">
                <a:latin typeface="MV Boli" pitchFamily="2" charset="0"/>
              </a:rPr>
              <a:t>      Fund Allocation </a:t>
            </a:r>
            <a:endParaRPr lang="en-PH" altLang="en-US" sz="2800" dirty="0">
              <a:latin typeface="MV Boli" pitchFamily="2" charset="0"/>
            </a:endParaRPr>
          </a:p>
          <a:p>
            <a:pPr eaLnBrk="1" hangingPunct="1">
              <a:spcBef>
                <a:spcPct val="0"/>
              </a:spcBef>
              <a:buFontTx/>
              <a:buNone/>
            </a:pPr>
            <a:r>
              <a:rPr lang="en-PH" altLang="en-US" sz="2800" dirty="0">
                <a:latin typeface="MV Boli" pitchFamily="2" charset="0"/>
              </a:rPr>
              <a:t> </a:t>
            </a:r>
          </a:p>
          <a:p>
            <a:pPr lvl="1" eaLnBrk="1" hangingPunct="1">
              <a:spcBef>
                <a:spcPct val="0"/>
              </a:spcBef>
              <a:buFont typeface="Arial" charset="0"/>
              <a:buChar char="•"/>
            </a:pPr>
            <a:r>
              <a:rPr lang="en-PH" altLang="en-US" sz="2400" dirty="0">
                <a:latin typeface="Arial" charset="0"/>
              </a:rPr>
              <a:t> Php13.00 per child per day for 120 days hot meal feeding:</a:t>
            </a:r>
          </a:p>
          <a:p>
            <a:pPr lvl="3" eaLnBrk="1" hangingPunct="1">
              <a:spcBef>
                <a:spcPct val="0"/>
              </a:spcBef>
              <a:buFont typeface="Arial" charset="0"/>
              <a:buChar char="•"/>
            </a:pPr>
            <a:r>
              <a:rPr lang="en-PH" altLang="en-US" sz="2400" dirty="0">
                <a:latin typeface="Arial" charset="0"/>
              </a:rPr>
              <a:t> P10.00 for the viand per child per day </a:t>
            </a:r>
          </a:p>
          <a:p>
            <a:pPr lvl="3" eaLnBrk="1" hangingPunct="1">
              <a:spcBef>
                <a:spcPct val="0"/>
              </a:spcBef>
              <a:buFont typeface="Arial" charset="0"/>
              <a:buChar char="•"/>
            </a:pPr>
            <a:r>
              <a:rPr lang="en-PH" altLang="en-US" sz="2400" dirty="0">
                <a:latin typeface="Arial" charset="0"/>
              </a:rPr>
              <a:t> P3.00  for the rice per child per </a:t>
            </a:r>
            <a:r>
              <a:rPr lang="en-PH" altLang="en-US" sz="2400" dirty="0" smtClean="0">
                <a:latin typeface="Arial" charset="0"/>
              </a:rPr>
              <a:t>day.</a:t>
            </a:r>
            <a:endParaRPr lang="en-PH" altLang="en-US" sz="2400" dirty="0">
              <a:latin typeface="Arial" charset="0"/>
            </a:endParaRPr>
          </a:p>
          <a:p>
            <a:pPr eaLnBrk="1" hangingPunct="1">
              <a:spcBef>
                <a:spcPct val="0"/>
              </a:spcBef>
              <a:buFontTx/>
              <a:buNone/>
            </a:pPr>
            <a:r>
              <a:rPr lang="en-PH" altLang="en-US" sz="2400" dirty="0">
                <a:latin typeface="Arial" charset="0"/>
              </a:rPr>
              <a:t> </a:t>
            </a:r>
          </a:p>
          <a:p>
            <a:pPr lvl="1" eaLnBrk="1" hangingPunct="1">
              <a:spcBef>
                <a:spcPct val="0"/>
              </a:spcBef>
              <a:buFont typeface="Arial" charset="0"/>
              <a:buChar char="•"/>
            </a:pPr>
            <a:r>
              <a:rPr lang="en-PH" altLang="en-US" sz="2400" dirty="0">
                <a:latin typeface="Arial" charset="0"/>
              </a:rPr>
              <a:t> </a:t>
            </a:r>
            <a:r>
              <a:rPr lang="en-PH" altLang="en-US" sz="2400" dirty="0" err="1">
                <a:latin typeface="Arial" charset="0"/>
              </a:rPr>
              <a:t>Php</a:t>
            </a:r>
            <a:r>
              <a:rPr lang="en-PH" altLang="en-US" sz="2400" dirty="0">
                <a:latin typeface="Arial" charset="0"/>
              </a:rPr>
              <a:t> P75 per child for the eating utensils while P1,000 per day care center/SNP for  cooking utensils. </a:t>
            </a:r>
          </a:p>
          <a:p>
            <a:pPr eaLnBrk="1" hangingPunct="1">
              <a:spcBef>
                <a:spcPct val="0"/>
              </a:spcBef>
              <a:buFontTx/>
              <a:buNone/>
            </a:pPr>
            <a:r>
              <a:rPr lang="en-PH" altLang="en-US" sz="2400" dirty="0">
                <a:latin typeface="Arial" charset="0"/>
              </a:rPr>
              <a:t> </a:t>
            </a:r>
          </a:p>
          <a:p>
            <a:pPr eaLnBrk="1" hangingPunct="1">
              <a:spcBef>
                <a:spcPct val="0"/>
              </a:spcBef>
              <a:buFontTx/>
              <a:buNone/>
            </a:pPr>
            <a:endParaRPr lang="en-PH" altLang="en-US" sz="1500" dirty="0">
              <a:latin typeface="Arial" charset="0"/>
            </a:endParaRPr>
          </a:p>
        </p:txBody>
      </p:sp>
    </p:spTree>
    <p:extLst>
      <p:ext uri="{BB962C8B-B14F-4D97-AF65-F5344CB8AC3E}">
        <p14:creationId xmlns:p14="http://schemas.microsoft.com/office/powerpoint/2010/main" val="1712187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1"/>
          <p:cNvSpPr>
            <a:spLocks noChangeArrowheads="1"/>
          </p:cNvSpPr>
          <p:nvPr/>
        </p:nvSpPr>
        <p:spPr bwMode="auto">
          <a:xfrm>
            <a:off x="4114800" y="228600"/>
            <a:ext cx="47244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PH" sz="2800" b="1" dirty="0" smtClean="0">
                <a:latin typeface="MV Boli" pitchFamily="2" charset="0"/>
              </a:rPr>
              <a:t>Procurement </a:t>
            </a:r>
            <a:r>
              <a:rPr lang="en-PH" sz="2800" b="1" dirty="0">
                <a:latin typeface="MV Boli" pitchFamily="2" charset="0"/>
              </a:rPr>
              <a:t>of Goods </a:t>
            </a:r>
            <a:endParaRPr lang="en-PH" sz="2800" dirty="0"/>
          </a:p>
          <a:p>
            <a:pPr>
              <a:defRPr/>
            </a:pPr>
            <a:endParaRPr lang="en-PH" sz="2400" dirty="0">
              <a:latin typeface="Arial" panose="020B0604020202020204" pitchFamily="34" charset="0"/>
              <a:cs typeface="Arial" panose="020B0604020202020204" pitchFamily="34" charset="0"/>
            </a:endParaRPr>
          </a:p>
          <a:p>
            <a:pPr marL="342900" indent="-342900">
              <a:buFont typeface="Arial" pitchFamily="34" charset="0"/>
              <a:buChar char="•"/>
              <a:defRPr/>
            </a:pPr>
            <a:r>
              <a:rPr lang="en-PH" sz="2400" dirty="0">
                <a:latin typeface="Arial" panose="020B0604020202020204" pitchFamily="34" charset="0"/>
                <a:cs typeface="Arial" panose="020B0604020202020204" pitchFamily="34" charset="0"/>
              </a:rPr>
              <a:t>The rice shall be procured by the FO, LGU or </a:t>
            </a:r>
            <a:r>
              <a:rPr lang="en-PH" sz="2400" dirty="0" smtClean="0">
                <a:latin typeface="Arial" panose="020B0604020202020204" pitchFamily="34" charset="0"/>
                <a:cs typeface="Arial" panose="020B0604020202020204" pitchFamily="34" charset="0"/>
              </a:rPr>
              <a:t>Day Care Center Services Parent Group (DCSPG) / Supervised Neighborhood Play Parent Group (SNP PG)</a:t>
            </a:r>
            <a:endParaRPr lang="en-PH" sz="2400" dirty="0">
              <a:latin typeface="Arial" panose="020B0604020202020204" pitchFamily="34" charset="0"/>
              <a:cs typeface="Arial" panose="020B0604020202020204" pitchFamily="34" charset="0"/>
            </a:endParaRPr>
          </a:p>
          <a:p>
            <a:pPr>
              <a:defRPr/>
            </a:pPr>
            <a:endParaRPr lang="en-PH" sz="2400" dirty="0">
              <a:latin typeface="Arial" panose="020B0604020202020204" pitchFamily="34" charset="0"/>
              <a:cs typeface="Arial" panose="020B0604020202020204" pitchFamily="34" charset="0"/>
            </a:endParaRPr>
          </a:p>
          <a:p>
            <a:pPr marL="342900" indent="-342900">
              <a:buFont typeface="Arial" pitchFamily="34" charset="0"/>
              <a:buChar char="•"/>
              <a:defRPr/>
            </a:pPr>
            <a:r>
              <a:rPr lang="en-PH" sz="2400" dirty="0">
                <a:latin typeface="Arial" panose="020B0604020202020204" pitchFamily="34" charset="0"/>
                <a:cs typeface="Arial" panose="020B0604020202020204" pitchFamily="34" charset="0"/>
              </a:rPr>
              <a:t>Viand should be procured by the FO, LGU or DCSPG/SNP </a:t>
            </a:r>
            <a:r>
              <a:rPr lang="en-PH" sz="2400" dirty="0" smtClean="0">
                <a:latin typeface="Arial" panose="020B0604020202020204" pitchFamily="34" charset="0"/>
                <a:cs typeface="Arial" panose="020B0604020202020204" pitchFamily="34" charset="0"/>
              </a:rPr>
              <a:t>PG.</a:t>
            </a:r>
            <a:endParaRPr lang="en-PH" sz="2400" dirty="0">
              <a:latin typeface="Arial" panose="020B0604020202020204" pitchFamily="34" charset="0"/>
              <a:cs typeface="Arial" panose="020B0604020202020204" pitchFamily="34" charset="0"/>
            </a:endParaRPr>
          </a:p>
          <a:p>
            <a:pPr>
              <a:defRPr/>
            </a:pPr>
            <a:endParaRPr lang="en-PH" sz="2400" dirty="0">
              <a:latin typeface="Arial" panose="020B0604020202020204" pitchFamily="34" charset="0"/>
              <a:cs typeface="Arial" panose="020B0604020202020204" pitchFamily="34" charset="0"/>
            </a:endParaRPr>
          </a:p>
          <a:p>
            <a:pPr marL="342900" indent="-342900">
              <a:buFont typeface="Arial" pitchFamily="34" charset="0"/>
              <a:buChar char="•"/>
              <a:defRPr/>
            </a:pPr>
            <a:r>
              <a:rPr lang="en-PH" sz="2400" dirty="0">
                <a:latin typeface="Arial" panose="020B0604020202020204" pitchFamily="34" charset="0"/>
                <a:cs typeface="Arial" panose="020B0604020202020204" pitchFamily="34" charset="0"/>
              </a:rPr>
              <a:t>The eating and cooking utensils should also be procured by the </a:t>
            </a:r>
            <a:r>
              <a:rPr lang="en-PH" sz="2400" dirty="0" smtClean="0">
                <a:latin typeface="Arial" panose="020B0604020202020204" pitchFamily="34" charset="0"/>
                <a:cs typeface="Arial" panose="020B0604020202020204" pitchFamily="34" charset="0"/>
              </a:rPr>
              <a:t>FO.</a:t>
            </a:r>
            <a:endParaRPr lang="en-PH" sz="2400" dirty="0"/>
          </a:p>
        </p:txBody>
      </p:sp>
    </p:spTree>
    <p:extLst>
      <p:ext uri="{BB962C8B-B14F-4D97-AF65-F5344CB8AC3E}">
        <p14:creationId xmlns:p14="http://schemas.microsoft.com/office/powerpoint/2010/main" val="2005694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0"/>
            <a:ext cx="8534400" cy="2057400"/>
          </a:xfrm>
        </p:spPr>
        <p:txBody>
          <a:bodyPr rtlCol="0">
            <a:noAutofit/>
          </a:bodyPr>
          <a:lstStyle/>
          <a:p>
            <a:pPr fontAlgn="t"/>
            <a:r>
              <a:rPr lang="en-US" sz="3600" smtClean="0">
                <a:solidFill>
                  <a:srgbClr val="5A5A5A"/>
                </a:solidFill>
                <a:latin typeface="Segoe UI Semibold" panose="020B0702040204020203" pitchFamily="34" charset="0"/>
                <a:cs typeface="Segoe UI Semibold" panose="020B0702040204020203" pitchFamily="34" charset="0"/>
              </a:rPr>
              <a:t>ELIGIBLE RECIPIENTS</a:t>
            </a:r>
          </a:p>
          <a:p>
            <a:pPr fontAlgn="t"/>
            <a:r>
              <a:rPr lang="en-US" sz="2800" smtClean="0">
                <a:solidFill>
                  <a:srgbClr val="5A5A5A"/>
                </a:solidFill>
                <a:latin typeface="Segoe UI Light" panose="020B0502040204020203" pitchFamily="34" charset="0"/>
                <a:cs typeface="Segoe UI Light" panose="020B0502040204020203" pitchFamily="34" charset="0"/>
              </a:rPr>
              <a:t>NHTS-PR household, Pantawid Pamilya family, or vulnerable individual/family (PWDs, senior citizens, disaster affected, etc.)</a:t>
            </a:r>
          </a:p>
        </p:txBody>
      </p:sp>
      <p:sp>
        <p:nvSpPr>
          <p:cNvPr id="4" name="Rounded Rectangle 3"/>
          <p:cNvSpPr/>
          <p:nvPr/>
        </p:nvSpPr>
        <p:spPr>
          <a:xfrm>
            <a:off x="381000" y="457200"/>
            <a:ext cx="4267200" cy="1295400"/>
          </a:xfrm>
          <a:prstGeom prst="roundRect">
            <a:avLst>
              <a:gd name="adj" fmla="val 12185"/>
            </a:avLst>
          </a:prstGeom>
          <a:solidFill>
            <a:srgbClr val="334D5C"/>
          </a:solidFill>
          <a:ln>
            <a:solidFill>
              <a:srgbClr val="003268"/>
            </a:solidFill>
          </a:ln>
          <a:effectLst/>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4400" dirty="0">
                <a:latin typeface="Segoe UI Semibold" panose="020B0702040204020203" pitchFamily="34" charset="0"/>
                <a:cs typeface="Segoe UI Semibold" panose="020B0702040204020203" pitchFamily="34" charset="0"/>
              </a:rPr>
              <a:t>SUSTAINABLE</a:t>
            </a:r>
          </a:p>
        </p:txBody>
      </p:sp>
      <p:sp>
        <p:nvSpPr>
          <p:cNvPr id="5" name="Rounded Rectangle 4"/>
          <p:cNvSpPr/>
          <p:nvPr/>
        </p:nvSpPr>
        <p:spPr>
          <a:xfrm>
            <a:off x="4724400" y="457200"/>
            <a:ext cx="4114800" cy="1295400"/>
          </a:xfrm>
          <a:prstGeom prst="roundRect">
            <a:avLst>
              <a:gd name="adj" fmla="val 12185"/>
            </a:avLst>
          </a:prstGeom>
          <a:solidFill>
            <a:srgbClr val="45B29D"/>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4800" dirty="0">
                <a:latin typeface="Segoe UI Semibold" panose="020B0702040204020203" pitchFamily="34" charset="0"/>
                <a:cs typeface="Segoe UI Semibold" panose="020B0702040204020203" pitchFamily="34" charset="0"/>
              </a:rPr>
              <a:t>LIVELIHOOD</a:t>
            </a:r>
          </a:p>
        </p:txBody>
      </p:sp>
      <p:sp>
        <p:nvSpPr>
          <p:cNvPr id="2" name="Rectangle 1"/>
          <p:cNvSpPr/>
          <p:nvPr/>
        </p:nvSpPr>
        <p:spPr>
          <a:xfrm>
            <a:off x="381000" y="2133600"/>
            <a:ext cx="8458200" cy="1815882"/>
          </a:xfrm>
          <a:prstGeom prst="rect">
            <a:avLst/>
          </a:prstGeom>
        </p:spPr>
        <p:txBody>
          <a:bodyPr wrap="square">
            <a:spAutoFit/>
          </a:bodyPr>
          <a:lstStyle/>
          <a:p>
            <a:pPr algn="just" fontAlgn="auto">
              <a:spcAft>
                <a:spcPts val="0"/>
              </a:spcAft>
              <a:buFont typeface="Arial"/>
              <a:buNone/>
              <a:defRPr/>
            </a:pPr>
            <a:r>
              <a:rPr lang="en-PH" sz="2800">
                <a:solidFill>
                  <a:srgbClr val="5A5A5A"/>
                </a:solidFill>
                <a:latin typeface="Segoe UI Light" panose="020B0502040204020203" pitchFamily="34" charset="0"/>
                <a:cs typeface="Segoe UI Light" panose="020B0502040204020203" pitchFamily="34" charset="0"/>
              </a:rPr>
              <a:t>A program that aims to improve the socio-economic capacity of the participants through micro-enterprise development and employment facilitation activities that shall ultimately provide a sustainable income source</a:t>
            </a:r>
          </a:p>
        </p:txBody>
      </p:sp>
    </p:spTree>
    <p:extLst>
      <p:ext uri="{BB962C8B-B14F-4D97-AF65-F5344CB8AC3E}">
        <p14:creationId xmlns:p14="http://schemas.microsoft.com/office/powerpoint/2010/main" val="345028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1"/>
          <p:cNvSpPr>
            <a:spLocks noChangeArrowheads="1"/>
          </p:cNvSpPr>
          <p:nvPr/>
        </p:nvSpPr>
        <p:spPr bwMode="auto">
          <a:xfrm>
            <a:off x="4343400" y="287953"/>
            <a:ext cx="4343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800" b="1" dirty="0">
                <a:latin typeface="MV Boli" pitchFamily="2" charset="0"/>
              </a:rPr>
              <a:t>  </a:t>
            </a:r>
          </a:p>
          <a:p>
            <a:pPr eaLnBrk="1" hangingPunct="1">
              <a:spcBef>
                <a:spcPct val="0"/>
              </a:spcBef>
              <a:buFontTx/>
              <a:buNone/>
            </a:pPr>
            <a:r>
              <a:rPr lang="en-PH" altLang="en-US" sz="2800" b="1" dirty="0" smtClean="0">
                <a:latin typeface="MV Boli" pitchFamily="2" charset="0"/>
              </a:rPr>
              <a:t>  </a:t>
            </a:r>
            <a:r>
              <a:rPr lang="en-PH" altLang="en-US" sz="2800" b="1" dirty="0">
                <a:latin typeface="MV Boli" pitchFamily="2" charset="0"/>
              </a:rPr>
              <a:t>Procurement of 	Goods </a:t>
            </a:r>
            <a:endParaRPr lang="en-PH" altLang="en-US" sz="2800" dirty="0">
              <a:latin typeface="MV Boli" pitchFamily="2" charset="0"/>
            </a:endParaRPr>
          </a:p>
          <a:p>
            <a:pPr eaLnBrk="1" hangingPunct="1">
              <a:spcBef>
                <a:spcPct val="0"/>
              </a:spcBef>
              <a:buFontTx/>
              <a:buNone/>
            </a:pPr>
            <a:r>
              <a:rPr lang="en-PH" altLang="en-US" sz="1800" dirty="0">
                <a:latin typeface="Arial" charset="0"/>
              </a:rPr>
              <a:t> </a:t>
            </a:r>
          </a:p>
          <a:p>
            <a:pPr eaLnBrk="1" hangingPunct="1">
              <a:spcBef>
                <a:spcPct val="0"/>
              </a:spcBef>
              <a:buFontTx/>
              <a:buNone/>
            </a:pPr>
            <a:endParaRPr lang="en-PH" altLang="en-US" sz="1800" dirty="0">
              <a:latin typeface="Arial" charset="0"/>
            </a:endParaRPr>
          </a:p>
          <a:p>
            <a:pPr eaLnBrk="1" hangingPunct="1">
              <a:spcBef>
                <a:spcPct val="0"/>
              </a:spcBef>
              <a:buFontTx/>
              <a:buNone/>
            </a:pPr>
            <a:r>
              <a:rPr lang="en-PH" altLang="en-US" sz="2400" dirty="0">
                <a:latin typeface="Arial" charset="0"/>
              </a:rPr>
              <a:t>All purchases/procurements shall be supported by </a:t>
            </a:r>
          </a:p>
          <a:p>
            <a:pPr lvl="1" eaLnBrk="1" hangingPunct="1">
              <a:spcBef>
                <a:spcPct val="0"/>
              </a:spcBef>
              <a:buFont typeface="Arial" charset="0"/>
              <a:buChar char="•"/>
            </a:pPr>
            <a:r>
              <a:rPr lang="en-PH" altLang="en-US" sz="2400" dirty="0">
                <a:latin typeface="Arial" charset="0"/>
              </a:rPr>
              <a:t>official receipts, </a:t>
            </a:r>
          </a:p>
          <a:p>
            <a:pPr lvl="1" eaLnBrk="1" hangingPunct="1">
              <a:spcBef>
                <a:spcPct val="0"/>
              </a:spcBef>
              <a:buFont typeface="Arial" charset="0"/>
              <a:buChar char="•"/>
            </a:pPr>
            <a:r>
              <a:rPr lang="en-PH" altLang="en-US" sz="2400" dirty="0">
                <a:latin typeface="Arial" charset="0"/>
              </a:rPr>
              <a:t>RER/acknowledgement receipts/statement of market purchases,</a:t>
            </a:r>
          </a:p>
          <a:p>
            <a:pPr lvl="1" eaLnBrk="1" hangingPunct="1">
              <a:spcBef>
                <a:spcPct val="0"/>
              </a:spcBef>
              <a:buFont typeface="Arial" charset="0"/>
              <a:buChar char="•"/>
            </a:pPr>
            <a:r>
              <a:rPr lang="en-PH" altLang="en-US" sz="2400" dirty="0">
                <a:latin typeface="Arial" charset="0"/>
              </a:rPr>
              <a:t>invoices, </a:t>
            </a:r>
          </a:p>
          <a:p>
            <a:pPr lvl="1" eaLnBrk="1" hangingPunct="1">
              <a:spcBef>
                <a:spcPct val="0"/>
              </a:spcBef>
              <a:buFont typeface="Arial" charset="0"/>
              <a:buChar char="•"/>
            </a:pPr>
            <a:r>
              <a:rPr lang="en-PH" altLang="en-US" sz="2400" dirty="0">
                <a:latin typeface="Arial" charset="0"/>
              </a:rPr>
              <a:t>billings. </a:t>
            </a:r>
          </a:p>
        </p:txBody>
      </p:sp>
    </p:spTree>
    <p:extLst>
      <p:ext uri="{BB962C8B-B14F-4D97-AF65-F5344CB8AC3E}">
        <p14:creationId xmlns:p14="http://schemas.microsoft.com/office/powerpoint/2010/main" val="1937797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6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1"/>
          <p:cNvSpPr>
            <a:spLocks noChangeArrowheads="1"/>
          </p:cNvSpPr>
          <p:nvPr/>
        </p:nvSpPr>
        <p:spPr bwMode="auto">
          <a:xfrm>
            <a:off x="4191000" y="55563"/>
            <a:ext cx="38100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800" b="1" dirty="0">
                <a:latin typeface="MV Boli" pitchFamily="2" charset="0"/>
              </a:rPr>
              <a:t>     </a:t>
            </a:r>
          </a:p>
          <a:p>
            <a:pPr eaLnBrk="1" hangingPunct="1">
              <a:spcBef>
                <a:spcPct val="0"/>
              </a:spcBef>
              <a:buFontTx/>
              <a:buNone/>
            </a:pPr>
            <a:r>
              <a:rPr lang="en-PH" altLang="en-US" sz="2800" b="1" dirty="0">
                <a:latin typeface="MV Boli" pitchFamily="2" charset="0"/>
              </a:rPr>
              <a:t>     </a:t>
            </a:r>
          </a:p>
          <a:p>
            <a:pPr eaLnBrk="1" hangingPunct="1">
              <a:spcBef>
                <a:spcPct val="0"/>
              </a:spcBef>
              <a:buFontTx/>
              <a:buNone/>
            </a:pPr>
            <a:endParaRPr lang="en-PH" altLang="en-US" sz="2800" b="1" dirty="0">
              <a:latin typeface="MV Boli" pitchFamily="2" charset="0"/>
            </a:endParaRPr>
          </a:p>
          <a:p>
            <a:pPr eaLnBrk="1" hangingPunct="1">
              <a:spcBef>
                <a:spcPct val="0"/>
              </a:spcBef>
              <a:buFontTx/>
              <a:buNone/>
            </a:pPr>
            <a:r>
              <a:rPr lang="en-PH" altLang="en-US" sz="2800" b="1" dirty="0">
                <a:latin typeface="MV Boli" pitchFamily="2" charset="0"/>
              </a:rPr>
              <a:t>      Liquidation </a:t>
            </a:r>
            <a:endParaRPr lang="en-PH" altLang="en-US" sz="2800" dirty="0">
              <a:latin typeface="MV Boli" pitchFamily="2" charset="0"/>
            </a:endParaRPr>
          </a:p>
          <a:p>
            <a:pPr eaLnBrk="1" hangingPunct="1">
              <a:spcBef>
                <a:spcPct val="0"/>
              </a:spcBef>
              <a:buFontTx/>
              <a:buNone/>
            </a:pPr>
            <a:r>
              <a:rPr lang="en-PH" altLang="en-US" sz="2800" dirty="0">
                <a:latin typeface="Arial" charset="0"/>
              </a:rPr>
              <a:t> </a:t>
            </a:r>
          </a:p>
          <a:p>
            <a:pPr lvl="1" eaLnBrk="1" hangingPunct="1">
              <a:spcBef>
                <a:spcPct val="0"/>
              </a:spcBef>
              <a:buFontTx/>
              <a:buNone/>
            </a:pPr>
            <a:r>
              <a:rPr lang="en-PH" altLang="en-US" sz="2400" dirty="0" smtClean="0">
                <a:latin typeface="Arial" charset="0"/>
              </a:rPr>
              <a:t>The </a:t>
            </a:r>
            <a:r>
              <a:rPr lang="en-PH" altLang="en-US" sz="2400" dirty="0">
                <a:latin typeface="Arial" charset="0"/>
              </a:rPr>
              <a:t>DCSPG/SNP PG shall liquidate the funds transferred in accordance with accounting rules and regulations. </a:t>
            </a:r>
          </a:p>
          <a:p>
            <a:pPr eaLnBrk="1" hangingPunct="1">
              <a:spcBef>
                <a:spcPct val="0"/>
              </a:spcBef>
              <a:buFontTx/>
              <a:buNone/>
            </a:pPr>
            <a:r>
              <a:rPr lang="en-PH" altLang="en-US" sz="1800" dirty="0">
                <a:latin typeface="Arial" charset="0"/>
              </a:rPr>
              <a:t> </a:t>
            </a:r>
          </a:p>
          <a:p>
            <a:pPr lvl="1" eaLnBrk="1" hangingPunct="1">
              <a:spcBef>
                <a:spcPct val="0"/>
              </a:spcBef>
              <a:buFontTx/>
              <a:buNone/>
            </a:pPr>
            <a:r>
              <a:rPr lang="en-PH" altLang="en-US" sz="2400" dirty="0">
                <a:latin typeface="Arial" charset="0"/>
              </a:rPr>
              <a:t> </a:t>
            </a:r>
          </a:p>
        </p:txBody>
      </p:sp>
    </p:spTree>
    <p:extLst>
      <p:ext uri="{BB962C8B-B14F-4D97-AF65-F5344CB8AC3E}">
        <p14:creationId xmlns:p14="http://schemas.microsoft.com/office/powerpoint/2010/main" val="1905392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3"/>
            <a:ext cx="3810000" cy="680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1"/>
          <p:cNvSpPr>
            <a:spLocks noChangeArrowheads="1"/>
          </p:cNvSpPr>
          <p:nvPr/>
        </p:nvSpPr>
        <p:spPr bwMode="auto">
          <a:xfrm>
            <a:off x="4267200" y="55563"/>
            <a:ext cx="42672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800" b="1" dirty="0">
                <a:latin typeface="MV Boli" pitchFamily="2" charset="0"/>
              </a:rPr>
              <a:t>  </a:t>
            </a:r>
          </a:p>
          <a:p>
            <a:pPr eaLnBrk="1" hangingPunct="1">
              <a:spcBef>
                <a:spcPct val="0"/>
              </a:spcBef>
              <a:buFontTx/>
              <a:buNone/>
            </a:pPr>
            <a:endParaRPr lang="en-PH" altLang="en-US" sz="2800" b="1" dirty="0">
              <a:latin typeface="MV Boli" pitchFamily="2" charset="0"/>
            </a:endParaRPr>
          </a:p>
          <a:p>
            <a:pPr eaLnBrk="1" hangingPunct="1">
              <a:spcBef>
                <a:spcPct val="0"/>
              </a:spcBef>
              <a:buFontTx/>
              <a:buNone/>
            </a:pPr>
            <a:r>
              <a:rPr lang="en-PH" altLang="en-US" sz="2800" b="1" dirty="0">
                <a:latin typeface="MV Boli" pitchFamily="2" charset="0"/>
              </a:rPr>
              <a:t>     Liquidation </a:t>
            </a:r>
            <a:endParaRPr lang="en-PH" altLang="en-US" sz="2800" dirty="0">
              <a:latin typeface="MV Boli" pitchFamily="2" charset="0"/>
            </a:endParaRPr>
          </a:p>
          <a:p>
            <a:pPr eaLnBrk="1" hangingPunct="1">
              <a:spcBef>
                <a:spcPct val="0"/>
              </a:spcBef>
              <a:buFontTx/>
              <a:buNone/>
            </a:pPr>
            <a:r>
              <a:rPr lang="en-PH" altLang="en-US" sz="1800" dirty="0">
                <a:latin typeface="Arial" charset="0"/>
              </a:rPr>
              <a:t> </a:t>
            </a:r>
          </a:p>
          <a:p>
            <a:pPr eaLnBrk="1" hangingPunct="1">
              <a:spcBef>
                <a:spcPct val="0"/>
              </a:spcBef>
              <a:buFontTx/>
              <a:buNone/>
            </a:pPr>
            <a:r>
              <a:rPr lang="en-PH" altLang="en-US" sz="1800" dirty="0">
                <a:latin typeface="Arial" charset="0"/>
              </a:rPr>
              <a:t> </a:t>
            </a:r>
          </a:p>
          <a:p>
            <a:pPr lvl="1" eaLnBrk="1" hangingPunct="1">
              <a:spcBef>
                <a:spcPct val="0"/>
              </a:spcBef>
              <a:buFontTx/>
              <a:buNone/>
            </a:pPr>
            <a:r>
              <a:rPr lang="en-PH" altLang="en-US" sz="1800" dirty="0">
                <a:latin typeface="Arial" charset="0"/>
              </a:rPr>
              <a:t> </a:t>
            </a:r>
            <a:r>
              <a:rPr lang="en-PH" altLang="en-US" sz="2400" dirty="0">
                <a:latin typeface="Arial" charset="0"/>
              </a:rPr>
              <a:t>The FO should encourage monthly liquidation by the DCSPG/SNP PG at least 70% of the amount spent for the month, and require submission of full liquidation of funds released to them 30 days after the completion of the program for transparency and </a:t>
            </a:r>
            <a:r>
              <a:rPr lang="en-PH" altLang="en-US" sz="2400" dirty="0" smtClean="0">
                <a:latin typeface="Arial" charset="0"/>
              </a:rPr>
              <a:t>accountability.</a:t>
            </a:r>
            <a:endParaRPr lang="en-PH" altLang="en-US" sz="2400" dirty="0">
              <a:latin typeface="Arial" charset="0"/>
            </a:endParaRPr>
          </a:p>
        </p:txBody>
      </p:sp>
    </p:spTree>
    <p:extLst>
      <p:ext uri="{BB962C8B-B14F-4D97-AF65-F5344CB8AC3E}">
        <p14:creationId xmlns:p14="http://schemas.microsoft.com/office/powerpoint/2010/main" val="432218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6200" cy="684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1800" y="346075"/>
            <a:ext cx="4191000" cy="6001643"/>
          </a:xfrm>
          <a:prstGeom prst="rect">
            <a:avLst/>
          </a:prstGeom>
        </p:spPr>
        <p:txBody>
          <a:bodyPr>
            <a:spAutoFit/>
          </a:bodyPr>
          <a:lstStyle/>
          <a:p>
            <a:pPr>
              <a:defRPr/>
            </a:pPr>
            <a:r>
              <a:rPr lang="en-PH" sz="2400" b="1" dirty="0" smtClean="0">
                <a:latin typeface="Arial" panose="020B0604020202020204" pitchFamily="34" charset="0"/>
                <a:cs typeface="Arial" pitchFamily="34" charset="0"/>
              </a:rPr>
              <a:t>Day </a:t>
            </a:r>
            <a:r>
              <a:rPr lang="en-PH" sz="2400" b="1" dirty="0">
                <a:latin typeface="Arial" pitchFamily="34" charset="0"/>
                <a:cs typeface="Arial" pitchFamily="34" charset="0"/>
              </a:rPr>
              <a:t>Care Service </a:t>
            </a:r>
            <a:r>
              <a:rPr lang="en-PH" sz="2400" b="1" dirty="0" smtClean="0">
                <a:latin typeface="Arial" pitchFamily="34" charset="0"/>
                <a:cs typeface="Arial" pitchFamily="34" charset="0"/>
              </a:rPr>
              <a:t>Parents Group/Supervised Neighborhood </a:t>
            </a:r>
            <a:r>
              <a:rPr lang="en-PH" sz="2400" b="1" dirty="0">
                <a:latin typeface="Arial" pitchFamily="34" charset="0"/>
                <a:cs typeface="Arial" pitchFamily="34" charset="0"/>
              </a:rPr>
              <a:t>Play </a:t>
            </a:r>
            <a:r>
              <a:rPr lang="en-PH" sz="2400" b="1" dirty="0" smtClean="0">
                <a:latin typeface="Arial" pitchFamily="34" charset="0"/>
                <a:cs typeface="Arial" pitchFamily="34" charset="0"/>
              </a:rPr>
              <a:t>Parents    Group (DCSPG/SNP </a:t>
            </a:r>
            <a:r>
              <a:rPr lang="en-PH" sz="2400" b="1" dirty="0">
                <a:latin typeface="Arial" pitchFamily="34" charset="0"/>
                <a:cs typeface="Arial" pitchFamily="34" charset="0"/>
              </a:rPr>
              <a:t>PG</a:t>
            </a:r>
            <a:r>
              <a:rPr lang="en-PH" sz="2400" b="1" dirty="0" smtClean="0">
                <a:latin typeface="Arial" pitchFamily="34" charset="0"/>
                <a:cs typeface="Arial" pitchFamily="34" charset="0"/>
              </a:rPr>
              <a:t>)</a:t>
            </a:r>
            <a:endParaRPr lang="en-PH" sz="2400" b="1" dirty="0">
              <a:latin typeface="Arial" pitchFamily="34" charset="0"/>
              <a:cs typeface="Arial" pitchFamily="34" charset="0"/>
            </a:endParaRPr>
          </a:p>
          <a:p>
            <a:pPr>
              <a:defRPr/>
            </a:pPr>
            <a:r>
              <a:rPr lang="en-PH" sz="2400" b="1" dirty="0">
                <a:latin typeface="Arial" pitchFamily="34" charset="0"/>
                <a:cs typeface="Arial" pitchFamily="34" charset="0"/>
              </a:rPr>
              <a:t> </a:t>
            </a:r>
          </a:p>
          <a:p>
            <a:pPr marL="285750" indent="-285750">
              <a:buFont typeface="Arial" pitchFamily="34" charset="0"/>
              <a:buChar char="•"/>
              <a:defRPr/>
            </a:pPr>
            <a:r>
              <a:rPr lang="en-PH" sz="2400" dirty="0">
                <a:latin typeface="Arial" panose="020B0604020202020204" pitchFamily="34" charset="0"/>
                <a:cs typeface="Arial" panose="020B0604020202020204" pitchFamily="34" charset="0"/>
              </a:rPr>
              <a:t>Organize into committees for marketing, inspection of goods, financial management, and preparation of </a:t>
            </a:r>
            <a:r>
              <a:rPr lang="en-PH" sz="2400" dirty="0" smtClean="0">
                <a:latin typeface="Arial" panose="020B0604020202020204" pitchFamily="34" charset="0"/>
                <a:cs typeface="Arial" panose="020B0604020202020204" pitchFamily="34" charset="0"/>
              </a:rPr>
              <a:t>food.</a:t>
            </a:r>
            <a:endParaRPr lang="en-PH" sz="2400" dirty="0">
              <a:latin typeface="Arial" panose="020B0604020202020204" pitchFamily="34" charset="0"/>
              <a:cs typeface="Arial" panose="020B0604020202020204" pitchFamily="34" charset="0"/>
            </a:endParaRPr>
          </a:p>
          <a:p>
            <a:pPr>
              <a:defRPr/>
            </a:pPr>
            <a:r>
              <a:rPr lang="en-PH" sz="2400" dirty="0">
                <a:latin typeface="Arial" panose="020B0604020202020204" pitchFamily="34" charset="0"/>
                <a:cs typeface="Arial" panose="020B0604020202020204" pitchFamily="34" charset="0"/>
              </a:rPr>
              <a:t> </a:t>
            </a:r>
          </a:p>
          <a:p>
            <a:pPr marL="285750" indent="-285750">
              <a:buFont typeface="Arial" pitchFamily="34" charset="0"/>
              <a:buChar char="•"/>
              <a:defRPr/>
            </a:pPr>
            <a:r>
              <a:rPr lang="en-PH" sz="2400" dirty="0">
                <a:latin typeface="Arial" panose="020B0604020202020204" pitchFamily="34" charset="0"/>
                <a:cs typeface="Arial" panose="020B0604020202020204" pitchFamily="34" charset="0"/>
              </a:rPr>
              <a:t>Manage and implement the daily feeding of the day care children according to the guidelines and protocol of the program</a:t>
            </a:r>
            <a:r>
              <a:rPr lang="en-PH" sz="2400" dirty="0" smtClean="0">
                <a:latin typeface="Arial" panose="020B0604020202020204" pitchFamily="34" charset="0"/>
                <a:cs typeface="Arial" panose="020B0604020202020204" pitchFamily="34" charset="0"/>
              </a:rPr>
              <a:t>.</a:t>
            </a:r>
            <a:endParaRPr lang="en-PH" dirty="0"/>
          </a:p>
        </p:txBody>
      </p:sp>
    </p:spTree>
    <p:extLst>
      <p:ext uri="{BB962C8B-B14F-4D97-AF65-F5344CB8AC3E}">
        <p14:creationId xmlns:p14="http://schemas.microsoft.com/office/powerpoint/2010/main" val="4111969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7200" y="381000"/>
            <a:ext cx="4343400" cy="2862322"/>
          </a:xfrm>
          <a:prstGeom prst="rect">
            <a:avLst/>
          </a:prstGeom>
        </p:spPr>
        <p:txBody>
          <a:bodyPr>
            <a:spAutoFit/>
          </a:bodyPr>
          <a:lstStyle/>
          <a:p>
            <a:pPr>
              <a:defRPr/>
            </a:pPr>
            <a:r>
              <a:rPr lang="en-PH" sz="2000" b="1" dirty="0" smtClean="0">
                <a:latin typeface="Arial" panose="020B0604020202020204" pitchFamily="34" charset="0"/>
                <a:cs typeface="Arial" pitchFamily="34" charset="0"/>
              </a:rPr>
              <a:t>Day </a:t>
            </a:r>
            <a:r>
              <a:rPr lang="en-PH" sz="2000" b="1" dirty="0">
                <a:latin typeface="Arial" pitchFamily="34" charset="0"/>
                <a:cs typeface="Arial" pitchFamily="34" charset="0"/>
              </a:rPr>
              <a:t>Care Service Parents </a:t>
            </a:r>
            <a:r>
              <a:rPr lang="en-PH" sz="2000" b="1" dirty="0" smtClean="0">
                <a:latin typeface="Arial" pitchFamily="34" charset="0"/>
                <a:cs typeface="Arial" pitchFamily="34" charset="0"/>
              </a:rPr>
              <a:t>Group</a:t>
            </a:r>
            <a:r>
              <a:rPr lang="en-PH" sz="2000" dirty="0" smtClean="0">
                <a:latin typeface="Arial" pitchFamily="34" charset="0"/>
                <a:cs typeface="Arial" pitchFamily="34" charset="0"/>
              </a:rPr>
              <a:t>/</a:t>
            </a:r>
            <a:r>
              <a:rPr lang="en-PH" sz="2000" b="1" dirty="0" smtClean="0">
                <a:latin typeface="Arial" pitchFamily="34" charset="0"/>
                <a:cs typeface="Arial" pitchFamily="34" charset="0"/>
              </a:rPr>
              <a:t>Supervised </a:t>
            </a:r>
            <a:r>
              <a:rPr lang="en-PH" sz="2000" b="1" dirty="0">
                <a:latin typeface="Arial" pitchFamily="34" charset="0"/>
                <a:cs typeface="Arial" pitchFamily="34" charset="0"/>
              </a:rPr>
              <a:t>Neighborhood </a:t>
            </a:r>
            <a:r>
              <a:rPr lang="en-PH" sz="2000" b="1" dirty="0" smtClean="0">
                <a:latin typeface="Arial" pitchFamily="34" charset="0"/>
                <a:cs typeface="Arial" pitchFamily="34" charset="0"/>
              </a:rPr>
              <a:t>Play </a:t>
            </a:r>
            <a:r>
              <a:rPr lang="en-PH" sz="2000" b="1" dirty="0">
                <a:latin typeface="Arial" pitchFamily="34" charset="0"/>
                <a:cs typeface="Arial" pitchFamily="34" charset="0"/>
              </a:rPr>
              <a:t>Parents    </a:t>
            </a:r>
            <a:r>
              <a:rPr lang="en-PH" sz="2000" b="1" dirty="0" smtClean="0">
                <a:latin typeface="Arial" pitchFamily="34" charset="0"/>
                <a:cs typeface="Arial" pitchFamily="34" charset="0"/>
              </a:rPr>
              <a:t>Group (DCSPG/SNP </a:t>
            </a:r>
            <a:r>
              <a:rPr lang="en-PH" sz="2000" b="1" dirty="0">
                <a:latin typeface="Arial" pitchFamily="34" charset="0"/>
                <a:cs typeface="Arial" pitchFamily="34" charset="0"/>
              </a:rPr>
              <a:t>PG</a:t>
            </a:r>
            <a:r>
              <a:rPr lang="en-PH" sz="2000" b="1" dirty="0" smtClean="0">
                <a:latin typeface="Arial" pitchFamily="34" charset="0"/>
                <a:cs typeface="Arial" pitchFamily="34" charset="0"/>
              </a:rPr>
              <a:t>)</a:t>
            </a:r>
          </a:p>
          <a:p>
            <a:pPr>
              <a:defRPr/>
            </a:pPr>
            <a:endParaRPr lang="en-PH" sz="2000" dirty="0">
              <a:latin typeface="Arial" panose="020B0604020202020204" pitchFamily="34" charset="0"/>
              <a:cs typeface="Arial" panose="020B0604020202020204" pitchFamily="34" charset="0"/>
            </a:endParaRPr>
          </a:p>
          <a:p>
            <a:pPr marL="285750" indent="-285750">
              <a:buFont typeface="Arial" pitchFamily="34" charset="0"/>
              <a:buChar char="•"/>
              <a:defRPr/>
            </a:pPr>
            <a:r>
              <a:rPr lang="en-PH" sz="2000" dirty="0">
                <a:latin typeface="Arial" panose="020B0604020202020204" pitchFamily="34" charset="0"/>
                <a:cs typeface="Arial" panose="020B0604020202020204" pitchFamily="34" charset="0"/>
              </a:rPr>
              <a:t>Apply for a petty cash </a:t>
            </a:r>
            <a:r>
              <a:rPr lang="en-PH" sz="2000" dirty="0" smtClean="0">
                <a:latin typeface="Arial" panose="020B0604020202020204" pitchFamily="34" charset="0"/>
                <a:cs typeface="Arial" panose="020B0604020202020204" pitchFamily="34" charset="0"/>
              </a:rPr>
              <a:t>advance.</a:t>
            </a:r>
            <a:endParaRPr lang="en-PH" sz="2000" dirty="0">
              <a:latin typeface="Arial" panose="020B0604020202020204" pitchFamily="34" charset="0"/>
              <a:cs typeface="Arial" panose="020B0604020202020204" pitchFamily="34" charset="0"/>
            </a:endParaRPr>
          </a:p>
          <a:p>
            <a:pPr>
              <a:defRPr/>
            </a:pPr>
            <a:endParaRPr lang="en-PH" sz="2000" dirty="0">
              <a:latin typeface="Arial" panose="020B0604020202020204" pitchFamily="34" charset="0"/>
              <a:cs typeface="Arial" panose="020B0604020202020204" pitchFamily="34" charset="0"/>
            </a:endParaRPr>
          </a:p>
          <a:p>
            <a:pPr marL="285750" indent="-285750">
              <a:buFont typeface="Arial" pitchFamily="34" charset="0"/>
              <a:buChar char="•"/>
              <a:defRPr/>
            </a:pPr>
            <a:r>
              <a:rPr lang="en-PH" sz="2000" dirty="0" smtClean="0">
                <a:latin typeface="Arial" panose="020B0604020202020204" pitchFamily="34" charset="0"/>
                <a:cs typeface="Arial" panose="020B0604020202020204" pitchFamily="34" charset="0"/>
              </a:rPr>
              <a:t>In </a:t>
            </a:r>
            <a:r>
              <a:rPr lang="en-PH" sz="2000" dirty="0">
                <a:latin typeface="Arial" panose="020B0604020202020204" pitchFamily="34" charset="0"/>
                <a:cs typeface="Arial" panose="020B0604020202020204" pitchFamily="34" charset="0"/>
              </a:rPr>
              <a:t>case of fund transfer to the DCSPG/SNP PG open a </a:t>
            </a:r>
            <a:r>
              <a:rPr lang="en-PH" sz="2000" dirty="0" smtClean="0">
                <a:latin typeface="Arial" panose="020B0604020202020204" pitchFamily="34" charset="0"/>
                <a:cs typeface="Arial" panose="020B0604020202020204" pitchFamily="34" charset="0"/>
              </a:rPr>
              <a:t>bank.</a:t>
            </a:r>
            <a:endParaRPr lang="en-PH" sz="2000" dirty="0">
              <a:latin typeface="Arial" panose="020B0604020202020204" pitchFamily="34" charset="0"/>
              <a:cs typeface="Arial" panose="020B0604020202020204" pitchFamily="34" charset="0"/>
            </a:endParaRPr>
          </a:p>
        </p:txBody>
      </p:sp>
      <p:sp>
        <p:nvSpPr>
          <p:cNvPr id="3" name="Rectangle 2"/>
          <p:cNvSpPr/>
          <p:nvPr/>
        </p:nvSpPr>
        <p:spPr>
          <a:xfrm>
            <a:off x="4267200" y="3352800"/>
            <a:ext cx="3746500" cy="3170099"/>
          </a:xfrm>
          <a:prstGeom prst="rect">
            <a:avLst/>
          </a:prstGeom>
        </p:spPr>
        <p:txBody>
          <a:bodyPr>
            <a:spAutoFit/>
          </a:bodyPr>
          <a:lstStyle/>
          <a:p>
            <a:pPr marL="285750" indent="-285750">
              <a:buFont typeface="Arial" pitchFamily="34" charset="0"/>
              <a:buChar char="•"/>
              <a:defRPr/>
            </a:pPr>
            <a:r>
              <a:rPr lang="en-PH" sz="2000" dirty="0">
                <a:solidFill>
                  <a:prstClr val="black"/>
                </a:solidFill>
                <a:latin typeface="Arial" panose="020B0604020202020204" pitchFamily="34" charset="0"/>
                <a:cs typeface="Arial" panose="020B0604020202020204" pitchFamily="34" charset="0"/>
              </a:rPr>
              <a:t>Immediately purchase food items in accordance to list upon receipt of funds</a:t>
            </a:r>
            <a:r>
              <a:rPr lang="en-PH" sz="2000" dirty="0" smtClean="0">
                <a:solidFill>
                  <a:prstClr val="black"/>
                </a:solidFill>
                <a:latin typeface="Arial" panose="020B0604020202020204" pitchFamily="34" charset="0"/>
                <a:cs typeface="Arial" panose="020B0604020202020204" pitchFamily="34" charset="0"/>
              </a:rPr>
              <a:t>;.</a:t>
            </a:r>
            <a:endParaRPr lang="en-PH" sz="2000" dirty="0">
              <a:solidFill>
                <a:prstClr val="black"/>
              </a:solidFill>
              <a:latin typeface="Arial" panose="020B0604020202020204" pitchFamily="34" charset="0"/>
              <a:cs typeface="Arial" panose="020B0604020202020204" pitchFamily="34" charset="0"/>
            </a:endParaRPr>
          </a:p>
          <a:p>
            <a:pPr>
              <a:defRPr/>
            </a:pPr>
            <a:r>
              <a:rPr lang="en-PH" sz="2000" dirty="0">
                <a:solidFill>
                  <a:prstClr val="black"/>
                </a:solidFill>
                <a:latin typeface="Arial" panose="020B0604020202020204" pitchFamily="34" charset="0"/>
                <a:cs typeface="Arial" panose="020B0604020202020204" pitchFamily="34" charset="0"/>
              </a:rPr>
              <a:t> </a:t>
            </a:r>
          </a:p>
          <a:p>
            <a:pPr marL="285750" indent="-285750">
              <a:buFont typeface="Arial" pitchFamily="34" charset="0"/>
              <a:buChar char="•"/>
              <a:defRPr/>
            </a:pPr>
            <a:r>
              <a:rPr lang="en-PH" sz="2000" dirty="0">
                <a:solidFill>
                  <a:prstClr val="black"/>
                </a:solidFill>
                <a:latin typeface="Arial" panose="020B0604020202020204" pitchFamily="34" charset="0"/>
                <a:cs typeface="Arial" panose="020B0604020202020204" pitchFamily="34" charset="0"/>
              </a:rPr>
              <a:t>Maintain simple bookkeeping and accounting for the inspection and SF reports </a:t>
            </a:r>
            <a:r>
              <a:rPr lang="en-PH" sz="2000" dirty="0" smtClean="0">
                <a:solidFill>
                  <a:prstClr val="black"/>
                </a:solidFill>
                <a:latin typeface="Arial" panose="020B0604020202020204" pitchFamily="34" charset="0"/>
                <a:cs typeface="Arial" panose="020B0604020202020204" pitchFamily="34" charset="0"/>
              </a:rPr>
              <a:t>.</a:t>
            </a:r>
            <a:endParaRPr lang="en-PH" sz="2000" dirty="0">
              <a:solidFill>
                <a:prstClr val="black"/>
              </a:solidFill>
              <a:latin typeface="Arial" panose="020B0604020202020204" pitchFamily="34" charset="0"/>
              <a:cs typeface="Arial" panose="020B0604020202020204" pitchFamily="34" charset="0"/>
            </a:endParaRPr>
          </a:p>
          <a:p>
            <a:pPr>
              <a:defRPr/>
            </a:pPr>
            <a:r>
              <a:rPr lang="en-PH" sz="2000" dirty="0">
                <a:solidFill>
                  <a:prstClr val="black"/>
                </a:solidFill>
                <a:latin typeface="Arial" panose="020B0604020202020204" pitchFamily="34" charset="0"/>
                <a:cs typeface="Arial" panose="020B0604020202020204" pitchFamily="34" charset="0"/>
              </a:rPr>
              <a:t> </a:t>
            </a:r>
          </a:p>
          <a:p>
            <a:pPr marL="285750" indent="-285750">
              <a:buFont typeface="Arial" pitchFamily="34" charset="0"/>
              <a:buChar char="•"/>
              <a:defRPr/>
            </a:pPr>
            <a:r>
              <a:rPr lang="en-PH" sz="2000" dirty="0">
                <a:solidFill>
                  <a:prstClr val="black"/>
                </a:solidFill>
                <a:latin typeface="Arial" panose="020B0604020202020204" pitchFamily="34" charset="0"/>
                <a:cs typeface="Arial" panose="020B0604020202020204" pitchFamily="34" charset="0"/>
              </a:rPr>
              <a:t>Liquidate all funds </a:t>
            </a:r>
            <a:r>
              <a:rPr lang="en-PH" sz="2000" dirty="0" smtClean="0">
                <a:solidFill>
                  <a:prstClr val="black"/>
                </a:solidFill>
                <a:latin typeface="Arial" panose="020B0604020202020204" pitchFamily="34" charset="0"/>
                <a:cs typeface="Arial" panose="020B0604020202020204" pitchFamily="34" charset="0"/>
              </a:rPr>
              <a:t>transferred.</a:t>
            </a:r>
            <a:endParaRPr lang="en-PH"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147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38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43400" y="228600"/>
            <a:ext cx="4343400" cy="6217087"/>
          </a:xfrm>
          <a:prstGeom prst="rect">
            <a:avLst/>
          </a:prstGeom>
        </p:spPr>
        <p:txBody>
          <a:bodyPr>
            <a:spAutoFit/>
          </a:bodyPr>
          <a:lstStyle/>
          <a:p>
            <a:pPr>
              <a:defRPr/>
            </a:pPr>
            <a:r>
              <a:rPr lang="en-PH" dirty="0"/>
              <a:t> </a:t>
            </a:r>
          </a:p>
          <a:p>
            <a:pPr>
              <a:defRPr/>
            </a:pPr>
            <a:r>
              <a:rPr lang="en-PH" sz="2400" b="1" dirty="0" smtClean="0">
                <a:solidFill>
                  <a:prstClr val="black"/>
                </a:solidFill>
                <a:latin typeface="Arial" panose="020B0604020202020204" pitchFamily="34" charset="0"/>
                <a:cs typeface="Arial" pitchFamily="34" charset="0"/>
              </a:rPr>
              <a:t>Day </a:t>
            </a:r>
            <a:r>
              <a:rPr lang="en-PH" sz="2400" b="1" dirty="0">
                <a:solidFill>
                  <a:prstClr val="black"/>
                </a:solidFill>
                <a:latin typeface="Arial" pitchFamily="34" charset="0"/>
                <a:cs typeface="Arial" pitchFamily="34" charset="0"/>
              </a:rPr>
              <a:t>Care Service </a:t>
            </a:r>
            <a:r>
              <a:rPr lang="en-PH" sz="2400" b="1" dirty="0" smtClean="0">
                <a:solidFill>
                  <a:prstClr val="black"/>
                </a:solidFill>
                <a:latin typeface="Arial" pitchFamily="34" charset="0"/>
                <a:cs typeface="Arial" pitchFamily="34" charset="0"/>
              </a:rPr>
              <a:t>Parents Group</a:t>
            </a:r>
            <a:r>
              <a:rPr lang="en-PH" sz="2400" dirty="0" smtClean="0">
                <a:solidFill>
                  <a:prstClr val="black"/>
                </a:solidFill>
                <a:latin typeface="Arial" pitchFamily="34" charset="0"/>
                <a:cs typeface="Arial" pitchFamily="34" charset="0"/>
              </a:rPr>
              <a:t>/</a:t>
            </a:r>
            <a:r>
              <a:rPr lang="en-PH" sz="2400" b="1" dirty="0" smtClean="0">
                <a:solidFill>
                  <a:prstClr val="black"/>
                </a:solidFill>
                <a:latin typeface="Arial" pitchFamily="34" charset="0"/>
                <a:cs typeface="Arial" pitchFamily="34" charset="0"/>
              </a:rPr>
              <a:t>Supervised Neighborhood Play </a:t>
            </a:r>
            <a:r>
              <a:rPr lang="en-PH" sz="2400" b="1" dirty="0">
                <a:solidFill>
                  <a:prstClr val="black"/>
                </a:solidFill>
                <a:latin typeface="Arial" pitchFamily="34" charset="0"/>
                <a:cs typeface="Arial" pitchFamily="34" charset="0"/>
              </a:rPr>
              <a:t>Parents    Group (DCSPG/SNP </a:t>
            </a:r>
            <a:r>
              <a:rPr lang="en-PH" sz="2400" b="1" dirty="0" smtClean="0">
                <a:solidFill>
                  <a:prstClr val="black"/>
                </a:solidFill>
                <a:latin typeface="Arial" pitchFamily="34" charset="0"/>
                <a:cs typeface="Arial" pitchFamily="34" charset="0"/>
              </a:rPr>
              <a:t>PG)</a:t>
            </a:r>
          </a:p>
          <a:p>
            <a:pPr>
              <a:defRPr/>
            </a:pPr>
            <a:endParaRPr lang="en-PH" sz="2400" dirty="0">
              <a:latin typeface="Arial" panose="020B0604020202020204" pitchFamily="34" charset="0"/>
              <a:cs typeface="Arial" panose="020B0604020202020204" pitchFamily="34" charset="0"/>
            </a:endParaRPr>
          </a:p>
          <a:p>
            <a:pPr marL="285750" indent="-285750">
              <a:buFont typeface="Arial" pitchFamily="34" charset="0"/>
              <a:buChar char="•"/>
              <a:defRPr/>
            </a:pPr>
            <a:r>
              <a:rPr lang="en-PH" sz="2400" dirty="0">
                <a:latin typeface="Arial" panose="020B0604020202020204" pitchFamily="34" charset="0"/>
                <a:cs typeface="Arial" panose="020B0604020202020204" pitchFamily="34" charset="0"/>
              </a:rPr>
              <a:t> List the food requirements based on the menu prepared by the nutritionist.</a:t>
            </a:r>
          </a:p>
          <a:p>
            <a:pPr>
              <a:defRPr/>
            </a:pPr>
            <a:r>
              <a:rPr lang="en-PH" sz="2400" dirty="0">
                <a:latin typeface="Arial" panose="020B0604020202020204" pitchFamily="34" charset="0"/>
                <a:cs typeface="Arial" panose="020B0604020202020204" pitchFamily="34" charset="0"/>
              </a:rPr>
              <a:t> </a:t>
            </a:r>
          </a:p>
          <a:p>
            <a:pPr marL="285750" indent="-285750">
              <a:buFont typeface="Arial" pitchFamily="34" charset="0"/>
              <a:buChar char="•"/>
              <a:defRPr/>
            </a:pPr>
            <a:r>
              <a:rPr lang="en-PH" sz="2400" dirty="0">
                <a:latin typeface="Arial" panose="020B0604020202020204" pitchFamily="34" charset="0"/>
                <a:cs typeface="Arial" panose="020B0604020202020204" pitchFamily="34" charset="0"/>
              </a:rPr>
              <a:t> Generate counterpart from fellow parents to augment the resources </a:t>
            </a:r>
          </a:p>
          <a:p>
            <a:pPr>
              <a:defRPr/>
            </a:pPr>
            <a:r>
              <a:rPr lang="en-PH" sz="2400" dirty="0">
                <a:latin typeface="Arial" panose="020B0604020202020204" pitchFamily="34" charset="0"/>
                <a:cs typeface="Arial" panose="020B0604020202020204" pitchFamily="34" charset="0"/>
              </a:rPr>
              <a:t> </a:t>
            </a:r>
          </a:p>
          <a:p>
            <a:pPr marL="285750" indent="-285750">
              <a:buFont typeface="Arial" pitchFamily="34" charset="0"/>
              <a:buChar char="•"/>
              <a:defRPr/>
            </a:pPr>
            <a:r>
              <a:rPr lang="en-PH" sz="2400" dirty="0">
                <a:latin typeface="Arial" panose="020B0604020202020204" pitchFamily="34" charset="0"/>
                <a:cs typeface="Arial" panose="020B0604020202020204" pitchFamily="34" charset="0"/>
              </a:rPr>
              <a:t> Attend the PES sessions. </a:t>
            </a:r>
          </a:p>
          <a:p>
            <a:pPr marL="285750" indent="-285750">
              <a:buFont typeface="Arial" pitchFamily="34" charset="0"/>
              <a:buChar char="•"/>
              <a:defRPr/>
            </a:pPr>
            <a:endParaRPr lang="en-PH" sz="2000" dirty="0"/>
          </a:p>
          <a:p>
            <a:pPr marL="285750" indent="-285750">
              <a:buFont typeface="Arial" pitchFamily="34" charset="0"/>
              <a:buChar char="•"/>
              <a:defRPr/>
            </a:pPr>
            <a:endParaRPr lang="en-PH" sz="2400" dirty="0"/>
          </a:p>
        </p:txBody>
      </p:sp>
    </p:spTree>
    <p:extLst>
      <p:ext uri="{BB962C8B-B14F-4D97-AF65-F5344CB8AC3E}">
        <p14:creationId xmlns:p14="http://schemas.microsoft.com/office/powerpoint/2010/main" val="1606493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38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43400" y="228600"/>
            <a:ext cx="4343400" cy="5909310"/>
          </a:xfrm>
          <a:prstGeom prst="rect">
            <a:avLst/>
          </a:prstGeom>
        </p:spPr>
        <p:txBody>
          <a:bodyPr>
            <a:spAutoFit/>
          </a:bodyPr>
          <a:lstStyle/>
          <a:p>
            <a:pPr>
              <a:defRPr/>
            </a:pPr>
            <a:r>
              <a:rPr lang="en-PH" dirty="0"/>
              <a:t> </a:t>
            </a:r>
          </a:p>
          <a:p>
            <a:pPr>
              <a:defRPr/>
            </a:pPr>
            <a:r>
              <a:rPr lang="en-PH" sz="2400" b="1" dirty="0" smtClean="0">
                <a:solidFill>
                  <a:prstClr val="black"/>
                </a:solidFill>
                <a:latin typeface="Arial" pitchFamily="34" charset="0"/>
                <a:cs typeface="Arial" pitchFamily="34" charset="0"/>
              </a:rPr>
              <a:t>Challenges</a:t>
            </a:r>
            <a:endParaRPr lang="en-PH" sz="2400" b="1" dirty="0" smtClean="0">
              <a:solidFill>
                <a:prstClr val="black"/>
              </a:solidFill>
              <a:latin typeface="Arial" pitchFamily="34" charset="0"/>
              <a:cs typeface="Arial" pitchFamily="34" charset="0"/>
            </a:endParaRPr>
          </a:p>
          <a:p>
            <a:pPr>
              <a:defRPr/>
            </a:pPr>
            <a:endParaRPr lang="en-PH" sz="2400" dirty="0">
              <a:latin typeface="Arial" panose="020B0604020202020204" pitchFamily="34" charset="0"/>
              <a:cs typeface="Arial" panose="020B0604020202020204" pitchFamily="34" charset="0"/>
            </a:endParaRPr>
          </a:p>
          <a:p>
            <a:pPr marL="285750" indent="-285750">
              <a:buFont typeface="Arial" pitchFamily="34" charset="0"/>
              <a:buChar char="•"/>
              <a:defRPr/>
            </a:pPr>
            <a:r>
              <a:rPr lang="en-PH" sz="2400" dirty="0" smtClean="0">
                <a:latin typeface="Arial" panose="020B0604020202020204" pitchFamily="34" charset="0"/>
                <a:cs typeface="Arial" panose="020B0604020202020204" pitchFamily="34" charset="0"/>
              </a:rPr>
              <a:t>Delay in Procurement</a:t>
            </a:r>
            <a:endParaRPr lang="en-PH" sz="2400" dirty="0">
              <a:latin typeface="Arial" panose="020B0604020202020204" pitchFamily="34" charset="0"/>
              <a:cs typeface="Arial" panose="020B0604020202020204" pitchFamily="34" charset="0"/>
            </a:endParaRPr>
          </a:p>
          <a:p>
            <a:pPr>
              <a:defRPr/>
            </a:pPr>
            <a:r>
              <a:rPr lang="en-PH" sz="2400" dirty="0">
                <a:latin typeface="Arial" panose="020B0604020202020204" pitchFamily="34" charset="0"/>
                <a:cs typeface="Arial" panose="020B0604020202020204" pitchFamily="34" charset="0"/>
              </a:rPr>
              <a:t> </a:t>
            </a:r>
          </a:p>
          <a:p>
            <a:pPr marL="285750" indent="-285750">
              <a:buFont typeface="Arial" pitchFamily="34" charset="0"/>
              <a:buChar char="•"/>
              <a:defRPr/>
            </a:pPr>
            <a:r>
              <a:rPr lang="en-PH" sz="2400" dirty="0" smtClean="0">
                <a:latin typeface="Arial" panose="020B0604020202020204" pitchFamily="34" charset="0"/>
                <a:cs typeface="Arial" panose="020B0604020202020204" pitchFamily="34" charset="0"/>
              </a:rPr>
              <a:t>Quantity, Quality, Regularity of supply of food products/Ingredients</a:t>
            </a:r>
            <a:endParaRPr lang="en-PH" sz="2400" dirty="0">
              <a:latin typeface="Arial" panose="020B0604020202020204" pitchFamily="34" charset="0"/>
              <a:cs typeface="Arial" panose="020B0604020202020204" pitchFamily="34" charset="0"/>
            </a:endParaRPr>
          </a:p>
          <a:p>
            <a:pPr>
              <a:defRPr/>
            </a:pPr>
            <a:r>
              <a:rPr lang="en-PH" sz="2400" dirty="0">
                <a:latin typeface="Arial" panose="020B0604020202020204" pitchFamily="34" charset="0"/>
                <a:cs typeface="Arial" panose="020B0604020202020204" pitchFamily="34" charset="0"/>
              </a:rPr>
              <a:t> </a:t>
            </a:r>
          </a:p>
          <a:p>
            <a:pPr marL="285750" indent="-285750">
              <a:buFont typeface="Arial" pitchFamily="34" charset="0"/>
              <a:buChar char="•"/>
              <a:defRPr/>
            </a:pPr>
            <a:r>
              <a:rPr lang="en-US" sz="2400" dirty="0" smtClean="0">
                <a:latin typeface="Arial" panose="020B0604020202020204" pitchFamily="34" charset="0"/>
                <a:cs typeface="Arial" panose="020B0604020202020204" pitchFamily="34" charset="0"/>
              </a:rPr>
              <a:t>Indigenous </a:t>
            </a:r>
            <a:r>
              <a:rPr lang="en-US" sz="2400" dirty="0">
                <a:latin typeface="Arial" panose="020B0604020202020204" pitchFamily="34" charset="0"/>
                <a:cs typeface="Arial" panose="020B0604020202020204" pitchFamily="34" charset="0"/>
              </a:rPr>
              <a:t>foods and/or locally </a:t>
            </a:r>
            <a:r>
              <a:rPr lang="en-US" sz="2400" dirty="0" smtClean="0">
                <a:latin typeface="Arial" panose="020B0604020202020204" pitchFamily="34" charset="0"/>
                <a:cs typeface="Arial" panose="020B0604020202020204" pitchFamily="34" charset="0"/>
              </a:rPr>
              <a:t>produced foods </a:t>
            </a:r>
            <a:endParaRPr lang="en-US" sz="2400" dirty="0">
              <a:latin typeface="Arial" panose="020B0604020202020204" pitchFamily="34" charset="0"/>
              <a:cs typeface="Arial" panose="020B0604020202020204" pitchFamily="34" charset="0"/>
            </a:endParaRPr>
          </a:p>
          <a:p>
            <a:pPr marL="285750" indent="-285750">
              <a:buFont typeface="Arial" pitchFamily="34" charset="0"/>
              <a:buChar char="•"/>
              <a:defRPr/>
            </a:pPr>
            <a:endParaRPr lang="en-US" sz="2400" dirty="0">
              <a:latin typeface="Arial" panose="020B0604020202020204" pitchFamily="34" charset="0"/>
              <a:cs typeface="Arial" panose="020B0604020202020204" pitchFamily="34" charset="0"/>
            </a:endParaRPr>
          </a:p>
          <a:p>
            <a:pPr marL="285750" indent="-285750">
              <a:buFont typeface="Arial" pitchFamily="34" charset="0"/>
              <a:buChar char="•"/>
              <a:defRPr/>
            </a:pPr>
            <a:r>
              <a:rPr lang="en-US" sz="2400" dirty="0" smtClean="0">
                <a:latin typeface="Arial" panose="020B0604020202020204" pitchFamily="34" charset="0"/>
                <a:cs typeface="Arial" panose="020B0604020202020204" pitchFamily="34" charset="0"/>
              </a:rPr>
              <a:t>Food </a:t>
            </a:r>
            <a:r>
              <a:rPr lang="en-US" sz="2400" dirty="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enu equivalent </a:t>
            </a:r>
            <a:r>
              <a:rPr lang="en-US" sz="2400" dirty="0">
                <a:latin typeface="Arial" panose="020B0604020202020204" pitchFamily="34" charset="0"/>
                <a:cs typeface="Arial" panose="020B0604020202020204" pitchFamily="34" charset="0"/>
              </a:rPr>
              <a:t>to 1/3 of Recommended Energy and Nutrient </a:t>
            </a:r>
            <a:r>
              <a:rPr lang="en-US" sz="2400" dirty="0" err="1">
                <a:latin typeface="Arial" panose="020B0604020202020204" pitchFamily="34" charset="0"/>
                <a:cs typeface="Arial" panose="020B0604020202020204" pitchFamily="34" charset="0"/>
              </a:rPr>
              <a:t>lntake</a:t>
            </a:r>
            <a:r>
              <a:rPr lang="en-US" sz="2400" dirty="0">
                <a:latin typeface="Arial" panose="020B0604020202020204" pitchFamily="34" charset="0"/>
                <a:cs typeface="Arial" panose="020B0604020202020204" pitchFamily="34" charset="0"/>
              </a:rPr>
              <a:t> (RENI</a:t>
            </a:r>
            <a:r>
              <a:rPr lang="en-US" sz="2400" dirty="0" smtClean="0">
                <a:latin typeface="Arial" panose="020B0604020202020204" pitchFamily="34" charset="0"/>
                <a:cs typeface="Arial" panose="020B0604020202020204" pitchFamily="34" charset="0"/>
              </a:rPr>
              <a:t>)</a:t>
            </a:r>
            <a:endParaRPr lang="en-PH" sz="2000" dirty="0"/>
          </a:p>
          <a:p>
            <a:pPr marL="285750" indent="-285750">
              <a:buFont typeface="Arial" pitchFamily="34" charset="0"/>
              <a:buChar char="•"/>
              <a:defRPr/>
            </a:pPr>
            <a:endParaRPr lang="en-PH" sz="2400" dirty="0"/>
          </a:p>
        </p:txBody>
      </p:sp>
    </p:spTree>
    <p:extLst>
      <p:ext uri="{BB962C8B-B14F-4D97-AF65-F5344CB8AC3E}">
        <p14:creationId xmlns:p14="http://schemas.microsoft.com/office/powerpoint/2010/main" val="1293681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886" y="2253615"/>
            <a:ext cx="2092449" cy="1828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707" y="2253615"/>
            <a:ext cx="1828800" cy="1828800"/>
          </a:xfrm>
          <a:prstGeom prst="rect">
            <a:avLst/>
          </a:prstGeom>
        </p:spPr>
      </p:pic>
    </p:spTree>
    <p:extLst>
      <p:ext uri="{BB962C8B-B14F-4D97-AF65-F5344CB8AC3E}">
        <p14:creationId xmlns:p14="http://schemas.microsoft.com/office/powerpoint/2010/main" val="311116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rot="18906755">
            <a:off x="-951026" y="2786436"/>
            <a:ext cx="10096500" cy="1143000"/>
          </a:xfrm>
        </p:spPr>
        <p:txBody>
          <a:bodyPr>
            <a:normAutofit/>
          </a:bodyPr>
          <a:lstStyle/>
          <a:p>
            <a:pPr algn="ctr"/>
            <a:r>
              <a:rPr lang="en-US" sz="4000" dirty="0">
                <a:solidFill>
                  <a:srgbClr val="334D5C"/>
                </a:solidFill>
                <a:latin typeface="Segoe UI Light" panose="020B0502040204020203" pitchFamily="34" charset="0"/>
                <a:cs typeface="Segoe UI Light" panose="020B0502040204020203" pitchFamily="34" charset="0"/>
              </a:rPr>
              <a:t>MICRO-ENTERPRISE </a:t>
            </a:r>
            <a:r>
              <a:rPr lang="en-US" sz="4000" dirty="0" smtClean="0">
                <a:solidFill>
                  <a:srgbClr val="334D5C"/>
                </a:solidFill>
                <a:latin typeface="Segoe UI Light" panose="020B0502040204020203" pitchFamily="34" charset="0"/>
                <a:cs typeface="Segoe UI Light" panose="020B0502040204020203" pitchFamily="34" charset="0"/>
              </a:rPr>
              <a:t>DEVELOPMENT (ME)</a:t>
            </a:r>
            <a:endParaRPr lang="en-US" sz="3600" dirty="0">
              <a:solidFill>
                <a:srgbClr val="334D5C"/>
              </a:solidFill>
              <a:latin typeface="Segoe UI Light" panose="020B0502040204020203" pitchFamily="34" charset="0"/>
              <a:cs typeface="Segoe UI Light" panose="020B0502040204020203" pitchFamily="34" charset="0"/>
            </a:endParaRPr>
          </a:p>
        </p:txBody>
      </p:sp>
      <p:sp>
        <p:nvSpPr>
          <p:cNvPr id="5" name="Right Triangle 4"/>
          <p:cNvSpPr/>
          <p:nvPr/>
        </p:nvSpPr>
        <p:spPr>
          <a:xfrm rot="16200000">
            <a:off x="1104900" y="-38100"/>
            <a:ext cx="6858000" cy="6934200"/>
          </a:xfrm>
          <a:prstGeom prst="rtTriangle">
            <a:avLst/>
          </a:prstGeom>
          <a:solidFill>
            <a:srgbClr val="334D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001000" y="0"/>
            <a:ext cx="1143000" cy="6858000"/>
          </a:xfrm>
          <a:prstGeom prst="rect">
            <a:avLst/>
          </a:prstGeom>
          <a:solidFill>
            <a:srgbClr val="334D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a:xfrm rot="18906755">
            <a:off x="593785" y="3142474"/>
            <a:ext cx="8626475" cy="1143000"/>
          </a:xfrm>
          <a:prstGeom prst="rect">
            <a:avLst/>
          </a:prstGeom>
        </p:spPr>
        <p:txBody>
          <a:bodyPr anchor="ctr"/>
          <a:lstStyle/>
          <a:p>
            <a:pPr algn="ctr" fontAlgn="auto">
              <a:spcAft>
                <a:spcPts val="0"/>
              </a:spcAft>
              <a:defRPr/>
            </a:pPr>
            <a:r>
              <a:rPr lang="en-US" sz="4000">
                <a:solidFill>
                  <a:schemeClr val="bg1"/>
                </a:solidFill>
                <a:latin typeface="Segoe UI Light" panose="020B0502040204020203" pitchFamily="34" charset="0"/>
                <a:ea typeface="+mj-ea"/>
                <a:cs typeface="Segoe UI Light" panose="020B0502040204020203" pitchFamily="34" charset="0"/>
              </a:rPr>
              <a:t>EMPLOYMENT </a:t>
            </a:r>
            <a:r>
              <a:rPr lang="en-US" sz="4000" smtClean="0">
                <a:solidFill>
                  <a:schemeClr val="bg1"/>
                </a:solidFill>
                <a:latin typeface="Segoe UI Light" panose="020B0502040204020203" pitchFamily="34" charset="0"/>
                <a:ea typeface="+mj-ea"/>
                <a:cs typeface="Segoe UI Light" panose="020B0502040204020203" pitchFamily="34" charset="0"/>
              </a:rPr>
              <a:t>FACILITATION (EF)</a:t>
            </a:r>
            <a:endParaRPr lang="en-US" sz="4000" dirty="0">
              <a:solidFill>
                <a:schemeClr val="bg1"/>
              </a:solidFill>
              <a:latin typeface="Segoe UI Light" panose="020B0502040204020203" pitchFamily="34" charset="0"/>
              <a:ea typeface="+mj-ea"/>
              <a:cs typeface="Segoe UI Light" panose="020B0502040204020203" pitchFamily="34" charset="0"/>
            </a:endParaRPr>
          </a:p>
        </p:txBody>
      </p:sp>
      <p:sp>
        <p:nvSpPr>
          <p:cNvPr id="8" name="Title 1"/>
          <p:cNvSpPr txBox="1">
            <a:spLocks/>
          </p:cNvSpPr>
          <p:nvPr/>
        </p:nvSpPr>
        <p:spPr>
          <a:xfrm>
            <a:off x="228600" y="685800"/>
            <a:ext cx="3673355" cy="2895600"/>
          </a:xfrm>
          <a:prstGeom prst="rect">
            <a:avLst/>
          </a:prstGeom>
        </p:spPr>
        <p:txBody>
          <a:bodyPr anchor="ctr"/>
          <a:lstStyle/>
          <a:p>
            <a:pPr fontAlgn="auto">
              <a:spcAft>
                <a:spcPts val="1800"/>
              </a:spcAft>
              <a:defRPr/>
            </a:pPr>
            <a:r>
              <a:rPr lang="en-US" sz="2400" dirty="0" smtClean="0">
                <a:solidFill>
                  <a:srgbClr val="334D5C"/>
                </a:solidFill>
                <a:latin typeface="Segoe UI Semibold" panose="020B0702040204020203" pitchFamily="34" charset="0"/>
                <a:ea typeface="+mj-ea"/>
                <a:cs typeface="Segoe UI Semibold" panose="020B0702040204020203" pitchFamily="34" charset="0"/>
              </a:rPr>
              <a:t>Skills Training for Microenterprises</a:t>
            </a:r>
          </a:p>
          <a:p>
            <a:pPr fontAlgn="auto">
              <a:spcAft>
                <a:spcPts val="1800"/>
              </a:spcAft>
              <a:defRPr/>
            </a:pPr>
            <a:r>
              <a:rPr lang="en-US" sz="2400" dirty="0" smtClean="0">
                <a:solidFill>
                  <a:srgbClr val="334D5C"/>
                </a:solidFill>
                <a:latin typeface="Segoe UI Semibold" panose="020B0702040204020203" pitchFamily="34" charset="0"/>
                <a:ea typeface="+mj-ea"/>
                <a:cs typeface="Segoe UI Semibold" panose="020B0702040204020203" pitchFamily="34" charset="0"/>
              </a:rPr>
              <a:t>Cash for Building Livelihood Assets</a:t>
            </a:r>
          </a:p>
          <a:p>
            <a:pPr fontAlgn="auto">
              <a:spcAft>
                <a:spcPts val="1800"/>
              </a:spcAft>
              <a:defRPr/>
            </a:pPr>
            <a:r>
              <a:rPr lang="en-US" sz="2400" dirty="0">
                <a:solidFill>
                  <a:srgbClr val="334D5C"/>
                </a:solidFill>
                <a:latin typeface="Segoe UI Semibold" panose="020B0702040204020203" pitchFamily="34" charset="0"/>
                <a:cs typeface="Segoe UI Semibold" panose="020B0702040204020203" pitchFamily="34" charset="0"/>
              </a:rPr>
              <a:t>Self-Employment Assistance - </a:t>
            </a:r>
            <a:r>
              <a:rPr lang="en-US" sz="2400" dirty="0" err="1">
                <a:solidFill>
                  <a:srgbClr val="334D5C"/>
                </a:solidFill>
                <a:latin typeface="Segoe UI Semibold" panose="020B0702040204020203" pitchFamily="34" charset="0"/>
                <a:cs typeface="Segoe UI Semibold" panose="020B0702040204020203" pitchFamily="34" charset="0"/>
              </a:rPr>
              <a:t>Kaunlaran</a:t>
            </a:r>
            <a:endParaRPr lang="en-US" sz="2400" dirty="0">
              <a:solidFill>
                <a:srgbClr val="334D5C"/>
              </a:solidFill>
              <a:latin typeface="Segoe UI Semibold" panose="020B0702040204020203" pitchFamily="34" charset="0"/>
              <a:cs typeface="Segoe UI Semibold" panose="020B0702040204020203" pitchFamily="34" charset="0"/>
            </a:endParaRPr>
          </a:p>
          <a:p>
            <a:pPr fontAlgn="auto">
              <a:spcAft>
                <a:spcPts val="1800"/>
              </a:spcAft>
              <a:defRPr/>
            </a:pPr>
            <a:r>
              <a:rPr lang="en-US" sz="2400" dirty="0" smtClean="0">
                <a:solidFill>
                  <a:srgbClr val="334D5C"/>
                </a:solidFill>
                <a:latin typeface="Segoe UI Semibold" panose="020B0702040204020203" pitchFamily="34" charset="0"/>
                <a:ea typeface="+mj-ea"/>
                <a:cs typeface="Segoe UI Semibold" panose="020B0702040204020203" pitchFamily="34" charset="0"/>
              </a:rPr>
              <a:t>Commodity Cluster Model</a:t>
            </a:r>
            <a:endParaRPr lang="en-US" sz="2400" dirty="0">
              <a:solidFill>
                <a:srgbClr val="334D5C"/>
              </a:solidFill>
              <a:latin typeface="Segoe UI Semibold" panose="020B0702040204020203" pitchFamily="34" charset="0"/>
              <a:ea typeface="+mj-ea"/>
              <a:cs typeface="Segoe UI Semibold" panose="020B0702040204020203" pitchFamily="34" charset="0"/>
            </a:endParaRPr>
          </a:p>
        </p:txBody>
      </p:sp>
      <p:sp>
        <p:nvSpPr>
          <p:cNvPr id="11" name="Title 1"/>
          <p:cNvSpPr txBox="1">
            <a:spLocks/>
          </p:cNvSpPr>
          <p:nvPr/>
        </p:nvSpPr>
        <p:spPr>
          <a:xfrm>
            <a:off x="5486400" y="4876800"/>
            <a:ext cx="3268723" cy="1981200"/>
          </a:xfrm>
          <a:prstGeom prst="rect">
            <a:avLst/>
          </a:prstGeom>
        </p:spPr>
        <p:txBody>
          <a:bodyPr anchor="ctr"/>
          <a:lstStyle/>
          <a:p>
            <a:pPr algn="r" fontAlgn="auto">
              <a:spcAft>
                <a:spcPts val="1800"/>
              </a:spcAft>
              <a:defRPr/>
            </a:pPr>
            <a:r>
              <a:rPr lang="en-US" sz="2400" dirty="0" smtClean="0">
                <a:solidFill>
                  <a:schemeClr val="bg1"/>
                </a:solidFill>
                <a:latin typeface="Segoe UI Semibold" panose="020B0702040204020203" pitchFamily="34" charset="0"/>
                <a:ea typeface="+mj-ea"/>
                <a:cs typeface="Segoe UI Semibold" panose="020B0702040204020203" pitchFamily="34" charset="0"/>
              </a:rPr>
              <a:t>Skills Training for Employment</a:t>
            </a:r>
          </a:p>
          <a:p>
            <a:pPr algn="r" fontAlgn="auto">
              <a:spcAft>
                <a:spcPts val="1800"/>
              </a:spcAft>
              <a:defRPr/>
            </a:pPr>
            <a:r>
              <a:rPr lang="en-US" sz="2400" dirty="0" smtClean="0">
                <a:solidFill>
                  <a:schemeClr val="bg1"/>
                </a:solidFill>
                <a:latin typeface="Segoe UI Semibold" panose="020B0702040204020203" pitchFamily="34" charset="0"/>
                <a:ea typeface="+mj-ea"/>
                <a:cs typeface="Segoe UI Semibold" panose="020B0702040204020203" pitchFamily="34" charset="0"/>
              </a:rPr>
              <a:t>Pre-Employment Assistance Fund</a:t>
            </a:r>
          </a:p>
          <a:p>
            <a:pPr algn="r" fontAlgn="auto">
              <a:spcAft>
                <a:spcPts val="1800"/>
              </a:spcAft>
              <a:defRPr/>
            </a:pPr>
            <a:endParaRPr lang="en-US" sz="2400" dirty="0">
              <a:solidFill>
                <a:schemeClr val="bg1"/>
              </a:solidFill>
              <a:latin typeface="Segoe UI Semibold" panose="020B0702040204020203" pitchFamily="34" charset="0"/>
              <a:ea typeface="+mj-ea"/>
              <a:cs typeface="Segoe UI Semibold" panose="020B0702040204020203" pitchFamily="34" charset="0"/>
            </a:endParaRPr>
          </a:p>
        </p:txBody>
      </p:sp>
    </p:spTree>
    <p:extLst>
      <p:ext uri="{BB962C8B-B14F-4D97-AF65-F5344CB8AC3E}">
        <p14:creationId xmlns:p14="http://schemas.microsoft.com/office/powerpoint/2010/main" val="265912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5B29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498271"/>
            <a:ext cx="1828800" cy="1828800"/>
          </a:xfrm>
          <a:prstGeom prst="rect">
            <a:avLst/>
          </a:prstGeom>
        </p:spPr>
      </p:pic>
      <p:sp>
        <p:nvSpPr>
          <p:cNvPr id="2" name="Title 1"/>
          <p:cNvSpPr>
            <a:spLocks noGrp="1"/>
          </p:cNvSpPr>
          <p:nvPr>
            <p:ph type="title"/>
          </p:nvPr>
        </p:nvSpPr>
        <p:spPr>
          <a:xfrm>
            <a:off x="2590800" y="3048000"/>
            <a:ext cx="6248400" cy="1143000"/>
          </a:xfrm>
        </p:spPr>
        <p:txBody>
          <a:bodyPr>
            <a:noAutofit/>
          </a:bodyPr>
          <a:lstStyle/>
          <a:p>
            <a:pPr>
              <a:lnSpc>
                <a:spcPct val="70000"/>
              </a:lnSpc>
            </a:pPr>
            <a:r>
              <a:rPr lang="en-US" sz="8000" smtClean="0">
                <a:solidFill>
                  <a:schemeClr val="bg1"/>
                </a:solidFill>
                <a:latin typeface="Bebas Neue" panose="020B0606020202050201" pitchFamily="34" charset="0"/>
              </a:rPr>
              <a:t>Program modalities</a:t>
            </a:r>
            <a:endParaRPr lang="en-US" sz="72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30948272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3124200" cy="3352800"/>
          </a:xfrm>
          <a:noFill/>
        </p:spPr>
        <p:txBody>
          <a:bodyPr anchor="t">
            <a:noAutofit/>
          </a:bodyPr>
          <a:lstStyle/>
          <a:p>
            <a:pPr algn="r">
              <a:lnSpc>
                <a:spcPct val="70000"/>
              </a:lnSpc>
            </a:pPr>
            <a:r>
              <a:rPr lang="en-PH" sz="5400" dirty="0">
                <a:solidFill>
                  <a:srgbClr val="45B29D"/>
                </a:solidFill>
                <a:latin typeface="Bebas Neue" panose="020B0606020202050201" pitchFamily="34" charset="0"/>
                <a:cs typeface="Segoe UI Semibold" panose="020B0702040204020203" pitchFamily="34" charset="0"/>
              </a:rPr>
              <a:t>Cash for Building </a:t>
            </a:r>
            <a:r>
              <a:rPr lang="en-PH" sz="5400" dirty="0" smtClean="0">
                <a:solidFill>
                  <a:srgbClr val="45B29D"/>
                </a:solidFill>
                <a:latin typeface="Bebas Neue" panose="020B0606020202050201" pitchFamily="34" charset="0"/>
                <a:cs typeface="Segoe UI Semibold" panose="020B0702040204020203" pitchFamily="34" charset="0"/>
              </a:rPr>
              <a:t/>
            </a:r>
            <a:br>
              <a:rPr lang="en-PH" sz="5400" dirty="0" smtClean="0">
                <a:solidFill>
                  <a:srgbClr val="45B29D"/>
                </a:solidFill>
                <a:latin typeface="Bebas Neue" panose="020B0606020202050201" pitchFamily="34" charset="0"/>
                <a:cs typeface="Segoe UI Semibold" panose="020B0702040204020203" pitchFamily="34" charset="0"/>
              </a:rPr>
            </a:br>
            <a:r>
              <a:rPr lang="en-PH" sz="5400" dirty="0" smtClean="0">
                <a:solidFill>
                  <a:srgbClr val="45B29D"/>
                </a:solidFill>
                <a:latin typeface="Bebas Neue" panose="020B0606020202050201" pitchFamily="34" charset="0"/>
                <a:cs typeface="Segoe UI Semibold" panose="020B0702040204020203" pitchFamily="34" charset="0"/>
              </a:rPr>
              <a:t>Livelihood Assets </a:t>
            </a:r>
            <a:br>
              <a:rPr lang="en-PH" sz="5400" dirty="0" smtClean="0">
                <a:solidFill>
                  <a:srgbClr val="45B29D"/>
                </a:solidFill>
                <a:latin typeface="Bebas Neue" panose="020B0606020202050201" pitchFamily="34" charset="0"/>
                <a:cs typeface="Segoe UI Semibold" panose="020B0702040204020203" pitchFamily="34" charset="0"/>
              </a:rPr>
            </a:br>
            <a:r>
              <a:rPr lang="en-PH" sz="5400" dirty="0" smtClean="0">
                <a:solidFill>
                  <a:srgbClr val="45B29D"/>
                </a:solidFill>
                <a:latin typeface="Bebas Neue" panose="020B0606020202050201" pitchFamily="34" charset="0"/>
                <a:cs typeface="Segoe UI Semibold" panose="020B0702040204020203" pitchFamily="34" charset="0"/>
              </a:rPr>
              <a:t>(CBLA)</a:t>
            </a:r>
            <a:endParaRPr lang="en-US" sz="5400" dirty="0">
              <a:solidFill>
                <a:srgbClr val="45B29D"/>
              </a:solidFill>
              <a:latin typeface="Bebas Neue" panose="020B0606020202050201" pitchFamily="34" charset="0"/>
              <a:cs typeface="Segoe UI Semibold" panose="020B07020402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99035868"/>
              </p:ext>
            </p:extLst>
          </p:nvPr>
        </p:nvGraphicFramePr>
        <p:xfrm>
          <a:off x="4191000" y="979714"/>
          <a:ext cx="4386943" cy="4480560"/>
        </p:xfrm>
        <a:graphic>
          <a:graphicData uri="http://schemas.openxmlformats.org/drawingml/2006/table">
            <a:tbl>
              <a:tblPr firstRow="1" bandRow="1">
                <a:tableStyleId>{5C22544A-7EE6-4342-B048-85BDC9FD1C3A}</a:tableStyleId>
              </a:tblPr>
              <a:tblGrid>
                <a:gridCol w="4386943"/>
              </a:tblGrid>
              <a:tr h="3078480">
                <a:tc>
                  <a:txBody>
                    <a:bodyPr/>
                    <a:lstStyle/>
                    <a:p>
                      <a:r>
                        <a:rPr lang="en-US" sz="3200" b="0" dirty="0" smtClean="0">
                          <a:solidFill>
                            <a:srgbClr val="5A5A5A"/>
                          </a:solidFill>
                          <a:latin typeface="Segoe UI Light" panose="020B0502040204020203" pitchFamily="34" charset="0"/>
                          <a:cs typeface="Segoe UI Light" panose="020B0502040204020203" pitchFamily="34" charset="0"/>
                        </a:rPr>
                        <a:t>Short-term employment of</a:t>
                      </a:r>
                      <a:r>
                        <a:rPr lang="en-US" sz="3200" b="0" baseline="0" dirty="0" smtClean="0">
                          <a:solidFill>
                            <a:srgbClr val="5A5A5A"/>
                          </a:solidFill>
                          <a:latin typeface="Segoe UI Light" panose="020B0502040204020203" pitchFamily="34" charset="0"/>
                          <a:cs typeface="Segoe UI Light" panose="020B0502040204020203" pitchFamily="34" charset="0"/>
                        </a:rPr>
                        <a:t> program participants for the development, rebuilding or protection of physical and natural assets to increase productivity for profitable, sustainable livelihood projects</a:t>
                      </a:r>
                      <a:endParaRPr lang="en-US" sz="3200" b="0" dirty="0">
                        <a:solidFill>
                          <a:srgbClr val="5A5A5A"/>
                        </a:solidFill>
                        <a:latin typeface="Segoe UI Light" panose="020B0502040204020203" pitchFamily="34" charset="0"/>
                        <a:cs typeface="Segoe UI Light"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5" name="Straight Connector 4"/>
          <p:cNvCxnSpPr/>
          <p:nvPr/>
        </p:nvCxnSpPr>
        <p:spPr>
          <a:xfrm>
            <a:off x="3962400" y="914400"/>
            <a:ext cx="0" cy="5181600"/>
          </a:xfrm>
          <a:prstGeom prst="line">
            <a:avLst/>
          </a:prstGeom>
          <a:ln w="19050">
            <a:solidFill>
              <a:srgbClr val="5A5A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9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4038600" cy="3352800"/>
          </a:xfrm>
          <a:noFill/>
        </p:spPr>
        <p:txBody>
          <a:bodyPr anchor="t">
            <a:noAutofit/>
          </a:bodyPr>
          <a:lstStyle/>
          <a:p>
            <a:pPr algn="r">
              <a:lnSpc>
                <a:spcPct val="70000"/>
              </a:lnSpc>
            </a:pPr>
            <a:r>
              <a:rPr lang="en-PH" sz="5400" dirty="0" smtClean="0">
                <a:solidFill>
                  <a:srgbClr val="45B29D"/>
                </a:solidFill>
                <a:latin typeface="Bebas Neue" panose="020B0606020202050201" pitchFamily="34" charset="0"/>
                <a:cs typeface="Segoe UI Semibold" panose="020B0702040204020203" pitchFamily="34" charset="0"/>
              </a:rPr>
              <a:t>TECHNICAL-VOCATIONAL SKILLS TRAINING FOR ENTERPRISE </a:t>
            </a:r>
            <a:br>
              <a:rPr lang="en-PH" sz="5400" dirty="0" smtClean="0">
                <a:solidFill>
                  <a:srgbClr val="45B29D"/>
                </a:solidFill>
                <a:latin typeface="Bebas Neue" panose="020B0606020202050201" pitchFamily="34" charset="0"/>
                <a:cs typeface="Segoe UI Semibold" panose="020B0702040204020203" pitchFamily="34" charset="0"/>
              </a:rPr>
            </a:br>
            <a:r>
              <a:rPr lang="en-PH" sz="5400" dirty="0" smtClean="0">
                <a:solidFill>
                  <a:srgbClr val="45B29D"/>
                </a:solidFill>
                <a:latin typeface="Bebas Neue" panose="020B0606020202050201" pitchFamily="34" charset="0"/>
                <a:cs typeface="Segoe UI Semibold" panose="020B0702040204020203" pitchFamily="34" charset="0"/>
              </a:rPr>
              <a:t>&amp; EMPLOYMENT</a:t>
            </a:r>
            <a:endParaRPr lang="en-US" sz="5400" dirty="0">
              <a:solidFill>
                <a:srgbClr val="45B29D"/>
              </a:solidFill>
              <a:latin typeface="Bebas Neue" panose="020B0606020202050201" pitchFamily="34" charset="0"/>
              <a:cs typeface="Segoe UI Semibold" panose="020B0702040204020203" pitchFamily="34" charset="0"/>
            </a:endParaRPr>
          </a:p>
        </p:txBody>
      </p:sp>
      <p:graphicFrame>
        <p:nvGraphicFramePr>
          <p:cNvPr id="4" name="Table 3"/>
          <p:cNvGraphicFramePr>
            <a:graphicFrameLocks noGrp="1"/>
          </p:cNvGraphicFramePr>
          <p:nvPr>
            <p:extLst/>
          </p:nvPr>
        </p:nvGraphicFramePr>
        <p:xfrm>
          <a:off x="4191000" y="979714"/>
          <a:ext cx="4386943" cy="3505200"/>
        </p:xfrm>
        <a:graphic>
          <a:graphicData uri="http://schemas.openxmlformats.org/drawingml/2006/table">
            <a:tbl>
              <a:tblPr firstRow="1" bandRow="1">
                <a:tableStyleId>{5C22544A-7EE6-4342-B048-85BDC9FD1C3A}</a:tableStyleId>
              </a:tblPr>
              <a:tblGrid>
                <a:gridCol w="4386943"/>
              </a:tblGrid>
              <a:tr h="3078480">
                <a:tc>
                  <a:txBody>
                    <a:bodyPr/>
                    <a:lstStyle/>
                    <a:p>
                      <a:r>
                        <a:rPr lang="en-US" sz="3200" b="0" dirty="0" smtClean="0">
                          <a:solidFill>
                            <a:srgbClr val="5A5A5A"/>
                          </a:solidFill>
                          <a:latin typeface="Segoe UI Light" panose="020B0502040204020203" pitchFamily="34" charset="0"/>
                          <a:cs typeface="Segoe UI Light" panose="020B0502040204020203" pitchFamily="34" charset="0"/>
                        </a:rPr>
                        <a:t>Grant to be utilized for the acquisition of technical skills, knowledge</a:t>
                      </a:r>
                      <a:r>
                        <a:rPr lang="en-US" sz="3200" b="0" baseline="0" dirty="0" smtClean="0">
                          <a:solidFill>
                            <a:srgbClr val="5A5A5A"/>
                          </a:solidFill>
                          <a:latin typeface="Segoe UI Light" panose="020B0502040204020203" pitchFamily="34" charset="0"/>
                          <a:cs typeface="Segoe UI Light" panose="020B0502040204020203" pitchFamily="34" charset="0"/>
                        </a:rPr>
                        <a:t> and other inputs necessary in managing livelihoods and accessing jobs</a:t>
                      </a:r>
                      <a:endParaRPr lang="en-US" sz="3200" b="0" dirty="0">
                        <a:solidFill>
                          <a:srgbClr val="5A5A5A"/>
                        </a:solidFill>
                        <a:latin typeface="Segoe UI Light" panose="020B0502040204020203" pitchFamily="34" charset="0"/>
                        <a:cs typeface="Segoe UI Light"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5" name="Straight Connector 4"/>
          <p:cNvCxnSpPr/>
          <p:nvPr/>
        </p:nvCxnSpPr>
        <p:spPr>
          <a:xfrm>
            <a:off x="3962400" y="914400"/>
            <a:ext cx="0" cy="5181600"/>
          </a:xfrm>
          <a:prstGeom prst="line">
            <a:avLst/>
          </a:prstGeom>
          <a:ln w="19050">
            <a:solidFill>
              <a:srgbClr val="5A5A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47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3124200" cy="3352800"/>
          </a:xfrm>
          <a:noFill/>
        </p:spPr>
        <p:txBody>
          <a:bodyPr anchor="t">
            <a:noAutofit/>
          </a:bodyPr>
          <a:lstStyle/>
          <a:p>
            <a:pPr algn="r">
              <a:lnSpc>
                <a:spcPct val="70000"/>
              </a:lnSpc>
            </a:pPr>
            <a:r>
              <a:rPr lang="en-PH" sz="5400" dirty="0" smtClean="0">
                <a:solidFill>
                  <a:srgbClr val="45B29D"/>
                </a:solidFill>
                <a:latin typeface="Bebas Neue" panose="020B0606020202050201" pitchFamily="34" charset="0"/>
                <a:cs typeface="Segoe UI Semibold" panose="020B0702040204020203" pitchFamily="34" charset="0"/>
              </a:rPr>
              <a:t>SELF-EMPLOYMENT ASSISTANCE KAUNLARAN (SEA-K) CAPITAL SEED FUND</a:t>
            </a:r>
            <a:endParaRPr lang="en-US" sz="5400" dirty="0">
              <a:solidFill>
                <a:srgbClr val="45B29D"/>
              </a:solidFill>
              <a:latin typeface="Bebas Neue" panose="020B0606020202050201" pitchFamily="34" charset="0"/>
              <a:cs typeface="Segoe UI Semibold" panose="020B07020402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06067101"/>
              </p:ext>
            </p:extLst>
          </p:nvPr>
        </p:nvGraphicFramePr>
        <p:xfrm>
          <a:off x="4191000" y="979714"/>
          <a:ext cx="4386943" cy="4968240"/>
        </p:xfrm>
        <a:graphic>
          <a:graphicData uri="http://schemas.openxmlformats.org/drawingml/2006/table">
            <a:tbl>
              <a:tblPr firstRow="1" bandRow="1">
                <a:tableStyleId>{5C22544A-7EE6-4342-B048-85BDC9FD1C3A}</a:tableStyleId>
              </a:tblPr>
              <a:tblGrid>
                <a:gridCol w="4386943"/>
              </a:tblGrid>
              <a:tr h="30784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3200" b="0" kern="1200" baseline="0" dirty="0" smtClean="0">
                          <a:solidFill>
                            <a:srgbClr val="5A5A5A"/>
                          </a:solidFill>
                          <a:latin typeface="Segoe UI Light" panose="020B0502040204020203" pitchFamily="34" charset="0"/>
                          <a:ea typeface="+mn-ea"/>
                          <a:cs typeface="Segoe UI Light" panose="020B0502040204020203" pitchFamily="34" charset="0"/>
                        </a:rPr>
                        <a:t>Provide start-up capital for individual or group enterprises to be rolled-back to the Field Office Revolving and Settlement Fund (RSF) within a period of 2 years; Organization of community based credit and </a:t>
                      </a:r>
                      <a:r>
                        <a:rPr lang="en-US" sz="3200" b="0" dirty="0" smtClean="0">
                          <a:solidFill>
                            <a:srgbClr val="5A5A5A"/>
                          </a:solidFill>
                          <a:latin typeface="Segoe UI Light" panose="020B0502040204020203" pitchFamily="34" charset="0"/>
                          <a:cs typeface="Segoe UI Light" panose="020B0502040204020203" pitchFamily="34" charset="0"/>
                        </a:rPr>
                        <a:t>savings facilities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5" name="Straight Connector 4"/>
          <p:cNvCxnSpPr/>
          <p:nvPr/>
        </p:nvCxnSpPr>
        <p:spPr>
          <a:xfrm>
            <a:off x="3962400" y="914400"/>
            <a:ext cx="0" cy="5181600"/>
          </a:xfrm>
          <a:prstGeom prst="line">
            <a:avLst/>
          </a:prstGeom>
          <a:ln w="19050">
            <a:solidFill>
              <a:srgbClr val="5A5A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38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3124200" cy="3352800"/>
          </a:xfrm>
          <a:noFill/>
        </p:spPr>
        <p:txBody>
          <a:bodyPr anchor="t">
            <a:noAutofit/>
          </a:bodyPr>
          <a:lstStyle/>
          <a:p>
            <a:pPr algn="r">
              <a:lnSpc>
                <a:spcPct val="70000"/>
              </a:lnSpc>
            </a:pPr>
            <a:r>
              <a:rPr lang="en-PH" sz="5400" dirty="0" smtClean="0">
                <a:solidFill>
                  <a:srgbClr val="45B29D"/>
                </a:solidFill>
                <a:latin typeface="Bebas Neue" panose="020B0606020202050201" pitchFamily="34" charset="0"/>
                <a:cs typeface="Segoe UI Semibold" panose="020B0702040204020203" pitchFamily="34" charset="0"/>
              </a:rPr>
              <a:t>PRE-EMPLOYMENT ASSISTANCE FUND</a:t>
            </a:r>
            <a:br>
              <a:rPr lang="en-PH" sz="5400" dirty="0" smtClean="0">
                <a:solidFill>
                  <a:srgbClr val="45B29D"/>
                </a:solidFill>
                <a:latin typeface="Bebas Neue" panose="020B0606020202050201" pitchFamily="34" charset="0"/>
                <a:cs typeface="Segoe UI Semibold" panose="020B0702040204020203" pitchFamily="34" charset="0"/>
              </a:rPr>
            </a:br>
            <a:r>
              <a:rPr lang="en-PH" sz="5400" dirty="0" smtClean="0">
                <a:solidFill>
                  <a:srgbClr val="45B29D"/>
                </a:solidFill>
                <a:latin typeface="Bebas Neue" panose="020B0606020202050201" pitchFamily="34" charset="0"/>
                <a:cs typeface="Segoe UI Semibold" panose="020B0702040204020203" pitchFamily="34" charset="0"/>
              </a:rPr>
              <a:t>(PEAF)</a:t>
            </a:r>
            <a:endParaRPr lang="en-US" sz="5400" dirty="0">
              <a:solidFill>
                <a:srgbClr val="45B29D"/>
              </a:solidFill>
              <a:latin typeface="Bebas Neue" panose="020B0606020202050201" pitchFamily="34" charset="0"/>
              <a:cs typeface="Segoe UI Semibold" panose="020B07020402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99724610"/>
              </p:ext>
            </p:extLst>
          </p:nvPr>
        </p:nvGraphicFramePr>
        <p:xfrm>
          <a:off x="4191000" y="979714"/>
          <a:ext cx="4419600" cy="3992880"/>
        </p:xfrm>
        <a:graphic>
          <a:graphicData uri="http://schemas.openxmlformats.org/drawingml/2006/table">
            <a:tbl>
              <a:tblPr firstRow="1" bandRow="1">
                <a:tableStyleId>{5C22544A-7EE6-4342-B048-85BDC9FD1C3A}</a:tableStyleId>
              </a:tblPr>
              <a:tblGrid>
                <a:gridCol w="4419600"/>
              </a:tblGrid>
              <a:tr h="3078480">
                <a:tc>
                  <a:txBody>
                    <a:bodyPr/>
                    <a:lstStyle/>
                    <a:p>
                      <a:r>
                        <a:rPr lang="en-US" sz="3200" b="0" dirty="0" smtClean="0">
                          <a:solidFill>
                            <a:srgbClr val="5A5A5A"/>
                          </a:solidFill>
                          <a:latin typeface="Segoe UI Light" panose="020B0502040204020203" pitchFamily="34" charset="0"/>
                          <a:cs typeface="Segoe UI Light" panose="020B0502040204020203" pitchFamily="34" charset="0"/>
                        </a:rPr>
                        <a:t>Grant to assist </a:t>
                      </a:r>
                      <a:r>
                        <a:rPr lang="en-US" sz="3200" b="0" baseline="0" dirty="0" smtClean="0">
                          <a:solidFill>
                            <a:srgbClr val="5A5A5A"/>
                          </a:solidFill>
                          <a:latin typeface="Segoe UI Light" panose="020B0502040204020203" pitchFamily="34" charset="0"/>
                          <a:cs typeface="Segoe UI Light" panose="020B0502040204020203" pitchFamily="34" charset="0"/>
                        </a:rPr>
                        <a:t>SLP participants who have potential or guaranteed employers that need financial assistance to obtain necessary pre-requisite requirements for the job. </a:t>
                      </a:r>
                      <a:endParaRPr lang="en-US" sz="3200" b="0" dirty="0">
                        <a:solidFill>
                          <a:srgbClr val="5A5A5A"/>
                        </a:solidFill>
                        <a:latin typeface="Segoe UI Light" panose="020B0502040204020203" pitchFamily="34" charset="0"/>
                        <a:cs typeface="Segoe UI Light"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5" name="Straight Connector 4"/>
          <p:cNvCxnSpPr/>
          <p:nvPr/>
        </p:nvCxnSpPr>
        <p:spPr>
          <a:xfrm>
            <a:off x="3962400" y="914400"/>
            <a:ext cx="0" cy="5181600"/>
          </a:xfrm>
          <a:prstGeom prst="line">
            <a:avLst/>
          </a:prstGeom>
          <a:ln w="19050">
            <a:solidFill>
              <a:srgbClr val="5A5A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02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8338</TotalTime>
  <Words>1543</Words>
  <Application>Microsoft Office PowerPoint</Application>
  <PresentationFormat>On-screen Show (4:3)</PresentationFormat>
  <Paragraphs>412</Paragraphs>
  <Slides>37</Slides>
  <Notes>35</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PowerPoint Presentation</vt:lpstr>
      <vt:lpstr>Overview of the program</vt:lpstr>
      <vt:lpstr>PowerPoint Presentation</vt:lpstr>
      <vt:lpstr>MICRO-ENTERPRISE DEVELOPMENT (ME)</vt:lpstr>
      <vt:lpstr>Program modalities</vt:lpstr>
      <vt:lpstr>Cash for Building  Livelihood Assets  (CBLA)</vt:lpstr>
      <vt:lpstr>TECHNICAL-VOCATIONAL SKILLS TRAINING FOR ENTERPRISE  &amp; EMPLOYMENT</vt:lpstr>
      <vt:lpstr>SELF-EMPLOYMENT ASSISTANCE KAUNLARAN (SEA-K) CAPITAL SEED FUND</vt:lpstr>
      <vt:lpstr>PRE-EMPLOYMENT ASSISTANCE FUND (PEAF)</vt:lpstr>
      <vt:lpstr>LINKAGES with government programs</vt:lpstr>
      <vt:lpstr>PowerPoint Presentation</vt:lpstr>
      <vt:lpstr>PowerPoint Presentation</vt:lpstr>
      <vt:lpstr>PowerPoint Presentation</vt:lpstr>
      <vt:lpstr>   SUPPLEMENTARY FEEDING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Livelihood  Program  (SLP)</dc:title>
  <dc:creator>DSWD</dc:creator>
  <cp:lastModifiedBy>LDC</cp:lastModifiedBy>
  <cp:revision>686</cp:revision>
  <dcterms:created xsi:type="dcterms:W3CDTF">2013-06-17T13:38:22Z</dcterms:created>
  <dcterms:modified xsi:type="dcterms:W3CDTF">2015-03-24T03:59:56Z</dcterms:modified>
</cp:coreProperties>
</file>