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71" r:id="rId11"/>
    <p:sldId id="269" r:id="rId12"/>
    <p:sldId id="270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02EC7-BF58-C04C-BF65-CEB485D3CFFE}" type="doc">
      <dgm:prSet loTypeId="urn:microsoft.com/office/officeart/2005/8/layout/gear1" loCatId="relationship" qsTypeId="urn:microsoft.com/office/officeart/2005/8/quickstyle/simple4" qsCatId="simple" csTypeId="urn:microsoft.com/office/officeart/2005/8/colors/accent1_2" csCatId="accent1" phldr="1"/>
      <dgm:spPr/>
    </dgm:pt>
    <dgm:pt modelId="{D5B50143-7DBC-884D-8506-77391D2DEA30}">
      <dgm:prSet phldrT="[Text]" custT="1"/>
      <dgm:spPr/>
      <dgm:t>
        <a:bodyPr anchor="t"/>
        <a:lstStyle/>
        <a:p>
          <a:r>
            <a:rPr lang="en-US" sz="2400" dirty="0" smtClean="0">
              <a:solidFill>
                <a:schemeClr val="tx1"/>
              </a:solidFill>
            </a:rPr>
            <a:t>Public </a:t>
          </a:r>
        </a:p>
        <a:p>
          <a:r>
            <a:rPr lang="en-US" sz="2400" dirty="0" smtClean="0">
              <a:solidFill>
                <a:schemeClr val="tx1"/>
              </a:solidFill>
            </a:rPr>
            <a:t>Procurement Policies and Programs  </a:t>
          </a:r>
          <a:endParaRPr lang="en-US" sz="2400" dirty="0">
            <a:solidFill>
              <a:schemeClr val="tx1"/>
            </a:solidFill>
          </a:endParaRPr>
        </a:p>
      </dgm:t>
    </dgm:pt>
    <dgm:pt modelId="{B37ED787-AEFA-1544-B060-F04CF6B74AC5}" type="parTrans" cxnId="{D66A2227-5E4F-A34F-8AEB-9D6EACB61130}">
      <dgm:prSet/>
      <dgm:spPr/>
      <dgm:t>
        <a:bodyPr/>
        <a:lstStyle/>
        <a:p>
          <a:endParaRPr lang="en-US"/>
        </a:p>
      </dgm:t>
    </dgm:pt>
    <dgm:pt modelId="{FECD91E8-6BF3-C442-944D-736D7E8042CB}" type="sibTrans" cxnId="{D66A2227-5E4F-A34F-8AEB-9D6EACB61130}">
      <dgm:prSet/>
      <dgm:spPr/>
      <dgm:t>
        <a:bodyPr/>
        <a:lstStyle/>
        <a:p>
          <a:endParaRPr lang="en-US"/>
        </a:p>
      </dgm:t>
    </dgm:pt>
    <dgm:pt modelId="{3888E4A4-0D55-4B4F-8818-5A5C801CDC2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Daily Operations </a:t>
          </a:r>
          <a:endParaRPr lang="en-US" sz="1600" b="1" dirty="0">
            <a:solidFill>
              <a:srgbClr val="000000"/>
            </a:solidFill>
          </a:endParaRPr>
        </a:p>
      </dgm:t>
    </dgm:pt>
    <dgm:pt modelId="{AA8055E8-038F-1349-B627-EBD8680FC280}" type="parTrans" cxnId="{90CE9564-1E29-EA4C-A6AF-1F1F996B48E3}">
      <dgm:prSet/>
      <dgm:spPr/>
      <dgm:t>
        <a:bodyPr/>
        <a:lstStyle/>
        <a:p>
          <a:endParaRPr lang="en-US"/>
        </a:p>
      </dgm:t>
    </dgm:pt>
    <dgm:pt modelId="{915096D9-4605-AB4B-AB24-E1EF509BC330}" type="sibTrans" cxnId="{90CE9564-1E29-EA4C-A6AF-1F1F996B48E3}">
      <dgm:prSet/>
      <dgm:spPr/>
      <dgm:t>
        <a:bodyPr/>
        <a:lstStyle/>
        <a:p>
          <a:endParaRPr lang="en-US"/>
        </a:p>
      </dgm:t>
    </dgm:pt>
    <dgm:pt modelId="{E95F4C61-A077-274A-B3EA-58230370AC5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Social and Environmental Goals </a:t>
          </a:r>
          <a:endParaRPr lang="en-US" b="1" dirty="0">
            <a:solidFill>
              <a:schemeClr val="tx1"/>
            </a:solidFill>
          </a:endParaRPr>
        </a:p>
      </dgm:t>
    </dgm:pt>
    <dgm:pt modelId="{A19AE11E-EB18-2A4C-8057-6AC36929BDF0}" type="parTrans" cxnId="{EA3C8B33-6A22-9A45-BD5A-AA9D0A5EBBA2}">
      <dgm:prSet/>
      <dgm:spPr/>
      <dgm:t>
        <a:bodyPr/>
        <a:lstStyle/>
        <a:p>
          <a:endParaRPr lang="en-US"/>
        </a:p>
      </dgm:t>
    </dgm:pt>
    <dgm:pt modelId="{EC42817A-8633-5D45-B832-867ECC6C2CA9}" type="sibTrans" cxnId="{EA3C8B33-6A22-9A45-BD5A-AA9D0A5EBBA2}">
      <dgm:prSet/>
      <dgm:spPr/>
      <dgm:t>
        <a:bodyPr/>
        <a:lstStyle/>
        <a:p>
          <a:endParaRPr lang="en-US"/>
        </a:p>
      </dgm:t>
    </dgm:pt>
    <dgm:pt modelId="{DE48CB5F-5CE6-DC47-9A1C-0080FD4DC829}" type="pres">
      <dgm:prSet presAssocID="{47E02EC7-BF58-C04C-BF65-CEB485D3CFF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6274BD1-0CB2-0D43-BDF1-936F49605823}" type="pres">
      <dgm:prSet presAssocID="{D5B50143-7DBC-884D-8506-77391D2DEA3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4D9BB-BA0A-294C-B2A4-21254F06A085}" type="pres">
      <dgm:prSet presAssocID="{D5B50143-7DBC-884D-8506-77391D2DEA30}" presName="gear1srcNode" presStyleLbl="node1" presStyleIdx="0" presStyleCnt="3"/>
      <dgm:spPr/>
      <dgm:t>
        <a:bodyPr/>
        <a:lstStyle/>
        <a:p>
          <a:endParaRPr lang="en-US"/>
        </a:p>
      </dgm:t>
    </dgm:pt>
    <dgm:pt modelId="{8464FF76-F307-9946-B7B9-D23B109D8E89}" type="pres">
      <dgm:prSet presAssocID="{D5B50143-7DBC-884D-8506-77391D2DEA30}" presName="gear1dstNode" presStyleLbl="node1" presStyleIdx="0" presStyleCnt="3"/>
      <dgm:spPr/>
      <dgm:t>
        <a:bodyPr/>
        <a:lstStyle/>
        <a:p>
          <a:endParaRPr lang="en-US"/>
        </a:p>
      </dgm:t>
    </dgm:pt>
    <dgm:pt modelId="{DE756C74-80AD-3F4A-893A-8AD2B1BB8E2C}" type="pres">
      <dgm:prSet presAssocID="{3888E4A4-0D55-4B4F-8818-5A5C801CDC2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6B74E-2AB8-ED4F-9557-4BE562D53A0E}" type="pres">
      <dgm:prSet presAssocID="{3888E4A4-0D55-4B4F-8818-5A5C801CDC22}" presName="gear2srcNode" presStyleLbl="node1" presStyleIdx="1" presStyleCnt="3"/>
      <dgm:spPr/>
    </dgm:pt>
    <dgm:pt modelId="{9AFDDFBE-4D63-234A-AE0C-6871B500EB56}" type="pres">
      <dgm:prSet presAssocID="{3888E4A4-0D55-4B4F-8818-5A5C801CDC22}" presName="gear2dstNode" presStyleLbl="node1" presStyleIdx="1" presStyleCnt="3"/>
      <dgm:spPr/>
    </dgm:pt>
    <dgm:pt modelId="{95807618-0423-244C-9EDF-6E8491E96650}" type="pres">
      <dgm:prSet presAssocID="{E95F4C61-A077-274A-B3EA-58230370AC50}" presName="gear3" presStyleLbl="node1" presStyleIdx="2" presStyleCnt="3"/>
      <dgm:spPr/>
    </dgm:pt>
    <dgm:pt modelId="{24BAAD76-D222-5945-B174-E7BC4CF126C1}" type="pres">
      <dgm:prSet presAssocID="{E95F4C61-A077-274A-B3EA-58230370AC5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FCDCB3C-D723-2C49-98D9-7962A2E62801}" type="pres">
      <dgm:prSet presAssocID="{E95F4C61-A077-274A-B3EA-58230370AC50}" presName="gear3srcNode" presStyleLbl="node1" presStyleIdx="2" presStyleCnt="3"/>
      <dgm:spPr/>
    </dgm:pt>
    <dgm:pt modelId="{2DEE2A38-7D19-B44E-AE76-6936189317AC}" type="pres">
      <dgm:prSet presAssocID="{E95F4C61-A077-274A-B3EA-58230370AC50}" presName="gear3dstNode" presStyleLbl="node1" presStyleIdx="2" presStyleCnt="3"/>
      <dgm:spPr/>
    </dgm:pt>
    <dgm:pt modelId="{4C0B0D33-926C-104D-879E-1899BA40D30F}" type="pres">
      <dgm:prSet presAssocID="{FECD91E8-6BF3-C442-944D-736D7E8042CB}" presName="connector1" presStyleLbl="sibTrans2D1" presStyleIdx="0" presStyleCnt="3"/>
      <dgm:spPr/>
    </dgm:pt>
    <dgm:pt modelId="{B91AADC0-3218-2F4E-89F0-74036C5120E3}" type="pres">
      <dgm:prSet presAssocID="{915096D9-4605-AB4B-AB24-E1EF509BC330}" presName="connector2" presStyleLbl="sibTrans2D1" presStyleIdx="1" presStyleCnt="3"/>
      <dgm:spPr/>
    </dgm:pt>
    <dgm:pt modelId="{7175ED55-DD5D-3E41-9654-0E1B050D6F4E}" type="pres">
      <dgm:prSet presAssocID="{EC42817A-8633-5D45-B832-867ECC6C2CA9}" presName="connector3" presStyleLbl="sibTrans2D1" presStyleIdx="2" presStyleCnt="3"/>
      <dgm:spPr/>
    </dgm:pt>
  </dgm:ptLst>
  <dgm:cxnLst>
    <dgm:cxn modelId="{E55F242F-B1B3-2442-84C3-E108150A8926}" type="presOf" srcId="{D5B50143-7DBC-884D-8506-77391D2DEA30}" destId="{26274BD1-0CB2-0D43-BDF1-936F49605823}" srcOrd="0" destOrd="0" presId="urn:microsoft.com/office/officeart/2005/8/layout/gear1"/>
    <dgm:cxn modelId="{E1986D4F-A104-1047-B650-84000B07DEDE}" type="presOf" srcId="{D5B50143-7DBC-884D-8506-77391D2DEA30}" destId="{8DA4D9BB-BA0A-294C-B2A4-21254F06A085}" srcOrd="1" destOrd="0" presId="urn:microsoft.com/office/officeart/2005/8/layout/gear1"/>
    <dgm:cxn modelId="{18A433D8-B6FC-4A49-B867-00E50F25102B}" type="presOf" srcId="{EC42817A-8633-5D45-B832-867ECC6C2CA9}" destId="{7175ED55-DD5D-3E41-9654-0E1B050D6F4E}" srcOrd="0" destOrd="0" presId="urn:microsoft.com/office/officeart/2005/8/layout/gear1"/>
    <dgm:cxn modelId="{8F24C2AA-BC90-A34D-963D-B05C082F5004}" type="presOf" srcId="{915096D9-4605-AB4B-AB24-E1EF509BC330}" destId="{B91AADC0-3218-2F4E-89F0-74036C5120E3}" srcOrd="0" destOrd="0" presId="urn:microsoft.com/office/officeart/2005/8/layout/gear1"/>
    <dgm:cxn modelId="{1EE127D3-0624-3849-BA54-79C67E4CF5D6}" type="presOf" srcId="{E95F4C61-A077-274A-B3EA-58230370AC50}" destId="{95807618-0423-244C-9EDF-6E8491E96650}" srcOrd="0" destOrd="0" presId="urn:microsoft.com/office/officeart/2005/8/layout/gear1"/>
    <dgm:cxn modelId="{86BBD19D-2423-8E4E-BB6E-A4B34EE12DA0}" type="presOf" srcId="{E95F4C61-A077-274A-B3EA-58230370AC50}" destId="{EFCDCB3C-D723-2C49-98D9-7962A2E62801}" srcOrd="2" destOrd="0" presId="urn:microsoft.com/office/officeart/2005/8/layout/gear1"/>
    <dgm:cxn modelId="{1C71FDCC-20A7-6748-9E38-8E1F53898982}" type="presOf" srcId="{E95F4C61-A077-274A-B3EA-58230370AC50}" destId="{24BAAD76-D222-5945-B174-E7BC4CF126C1}" srcOrd="1" destOrd="0" presId="urn:microsoft.com/office/officeart/2005/8/layout/gear1"/>
    <dgm:cxn modelId="{9FCE1A11-7EF5-1149-84D6-46ED80B819B9}" type="presOf" srcId="{D5B50143-7DBC-884D-8506-77391D2DEA30}" destId="{8464FF76-F307-9946-B7B9-D23B109D8E89}" srcOrd="2" destOrd="0" presId="urn:microsoft.com/office/officeart/2005/8/layout/gear1"/>
    <dgm:cxn modelId="{D66A2227-5E4F-A34F-8AEB-9D6EACB61130}" srcId="{47E02EC7-BF58-C04C-BF65-CEB485D3CFFE}" destId="{D5B50143-7DBC-884D-8506-77391D2DEA30}" srcOrd="0" destOrd="0" parTransId="{B37ED787-AEFA-1544-B060-F04CF6B74AC5}" sibTransId="{FECD91E8-6BF3-C442-944D-736D7E8042CB}"/>
    <dgm:cxn modelId="{B1409EBC-1F95-2442-B9FA-DD4B9D7ED817}" type="presOf" srcId="{FECD91E8-6BF3-C442-944D-736D7E8042CB}" destId="{4C0B0D33-926C-104D-879E-1899BA40D30F}" srcOrd="0" destOrd="0" presId="urn:microsoft.com/office/officeart/2005/8/layout/gear1"/>
    <dgm:cxn modelId="{DDEC344A-7C0B-544F-90FB-F29EE6FC0AAC}" type="presOf" srcId="{47E02EC7-BF58-C04C-BF65-CEB485D3CFFE}" destId="{DE48CB5F-5CE6-DC47-9A1C-0080FD4DC829}" srcOrd="0" destOrd="0" presId="urn:microsoft.com/office/officeart/2005/8/layout/gear1"/>
    <dgm:cxn modelId="{90CE9564-1E29-EA4C-A6AF-1F1F996B48E3}" srcId="{47E02EC7-BF58-C04C-BF65-CEB485D3CFFE}" destId="{3888E4A4-0D55-4B4F-8818-5A5C801CDC22}" srcOrd="1" destOrd="0" parTransId="{AA8055E8-038F-1349-B627-EBD8680FC280}" sibTransId="{915096D9-4605-AB4B-AB24-E1EF509BC330}"/>
    <dgm:cxn modelId="{FB79E3A4-E58A-3D4B-9E7E-46455E64AD0D}" type="presOf" srcId="{E95F4C61-A077-274A-B3EA-58230370AC50}" destId="{2DEE2A38-7D19-B44E-AE76-6936189317AC}" srcOrd="3" destOrd="0" presId="urn:microsoft.com/office/officeart/2005/8/layout/gear1"/>
    <dgm:cxn modelId="{399A6A74-5A64-3A47-A277-2E2D223DCF95}" type="presOf" srcId="{3888E4A4-0D55-4B4F-8818-5A5C801CDC22}" destId="{A146B74E-2AB8-ED4F-9557-4BE562D53A0E}" srcOrd="1" destOrd="0" presId="urn:microsoft.com/office/officeart/2005/8/layout/gear1"/>
    <dgm:cxn modelId="{9C09385B-BC5A-5242-A4F1-A8E586425A6C}" type="presOf" srcId="{3888E4A4-0D55-4B4F-8818-5A5C801CDC22}" destId="{9AFDDFBE-4D63-234A-AE0C-6871B500EB56}" srcOrd="2" destOrd="0" presId="urn:microsoft.com/office/officeart/2005/8/layout/gear1"/>
    <dgm:cxn modelId="{EA3C8B33-6A22-9A45-BD5A-AA9D0A5EBBA2}" srcId="{47E02EC7-BF58-C04C-BF65-CEB485D3CFFE}" destId="{E95F4C61-A077-274A-B3EA-58230370AC50}" srcOrd="2" destOrd="0" parTransId="{A19AE11E-EB18-2A4C-8057-6AC36929BDF0}" sibTransId="{EC42817A-8633-5D45-B832-867ECC6C2CA9}"/>
    <dgm:cxn modelId="{A36D055A-FF19-484D-A5BB-FD263771308B}" type="presOf" srcId="{3888E4A4-0D55-4B4F-8818-5A5C801CDC22}" destId="{DE756C74-80AD-3F4A-893A-8AD2B1BB8E2C}" srcOrd="0" destOrd="0" presId="urn:microsoft.com/office/officeart/2005/8/layout/gear1"/>
    <dgm:cxn modelId="{08E7C109-7448-424A-BFE3-0FC2869452D0}" type="presParOf" srcId="{DE48CB5F-5CE6-DC47-9A1C-0080FD4DC829}" destId="{26274BD1-0CB2-0D43-BDF1-936F49605823}" srcOrd="0" destOrd="0" presId="urn:microsoft.com/office/officeart/2005/8/layout/gear1"/>
    <dgm:cxn modelId="{77DE8F87-C231-0340-811C-2C99C7423A12}" type="presParOf" srcId="{DE48CB5F-5CE6-DC47-9A1C-0080FD4DC829}" destId="{8DA4D9BB-BA0A-294C-B2A4-21254F06A085}" srcOrd="1" destOrd="0" presId="urn:microsoft.com/office/officeart/2005/8/layout/gear1"/>
    <dgm:cxn modelId="{A130B812-F176-9841-9B4A-D9E8B3A3901A}" type="presParOf" srcId="{DE48CB5F-5CE6-DC47-9A1C-0080FD4DC829}" destId="{8464FF76-F307-9946-B7B9-D23B109D8E89}" srcOrd="2" destOrd="0" presId="urn:microsoft.com/office/officeart/2005/8/layout/gear1"/>
    <dgm:cxn modelId="{53ACAED3-BF53-2D41-9AF2-CC1E1B21AD62}" type="presParOf" srcId="{DE48CB5F-5CE6-DC47-9A1C-0080FD4DC829}" destId="{DE756C74-80AD-3F4A-893A-8AD2B1BB8E2C}" srcOrd="3" destOrd="0" presId="urn:microsoft.com/office/officeart/2005/8/layout/gear1"/>
    <dgm:cxn modelId="{866BF759-2862-094D-A4EC-B6101BE26A07}" type="presParOf" srcId="{DE48CB5F-5CE6-DC47-9A1C-0080FD4DC829}" destId="{A146B74E-2AB8-ED4F-9557-4BE562D53A0E}" srcOrd="4" destOrd="0" presId="urn:microsoft.com/office/officeart/2005/8/layout/gear1"/>
    <dgm:cxn modelId="{CE8BB6CE-D608-664A-BA3E-79421BCEDB93}" type="presParOf" srcId="{DE48CB5F-5CE6-DC47-9A1C-0080FD4DC829}" destId="{9AFDDFBE-4D63-234A-AE0C-6871B500EB56}" srcOrd="5" destOrd="0" presId="urn:microsoft.com/office/officeart/2005/8/layout/gear1"/>
    <dgm:cxn modelId="{9AF9DAF0-B495-2A40-93F8-F4EA191B500E}" type="presParOf" srcId="{DE48CB5F-5CE6-DC47-9A1C-0080FD4DC829}" destId="{95807618-0423-244C-9EDF-6E8491E96650}" srcOrd="6" destOrd="0" presId="urn:microsoft.com/office/officeart/2005/8/layout/gear1"/>
    <dgm:cxn modelId="{FD8FA16B-030C-1C44-9B09-80794783E6EF}" type="presParOf" srcId="{DE48CB5F-5CE6-DC47-9A1C-0080FD4DC829}" destId="{24BAAD76-D222-5945-B174-E7BC4CF126C1}" srcOrd="7" destOrd="0" presId="urn:microsoft.com/office/officeart/2005/8/layout/gear1"/>
    <dgm:cxn modelId="{611BFFA2-41FE-564F-AAA1-91927FAA64D0}" type="presParOf" srcId="{DE48CB5F-5CE6-DC47-9A1C-0080FD4DC829}" destId="{EFCDCB3C-D723-2C49-98D9-7962A2E62801}" srcOrd="8" destOrd="0" presId="urn:microsoft.com/office/officeart/2005/8/layout/gear1"/>
    <dgm:cxn modelId="{4544635B-CAC2-2244-A22D-F066E3E3F044}" type="presParOf" srcId="{DE48CB5F-5CE6-DC47-9A1C-0080FD4DC829}" destId="{2DEE2A38-7D19-B44E-AE76-6936189317AC}" srcOrd="9" destOrd="0" presId="urn:microsoft.com/office/officeart/2005/8/layout/gear1"/>
    <dgm:cxn modelId="{F6D68AA2-0BC5-F949-8BE7-063457BD1514}" type="presParOf" srcId="{DE48CB5F-5CE6-DC47-9A1C-0080FD4DC829}" destId="{4C0B0D33-926C-104D-879E-1899BA40D30F}" srcOrd="10" destOrd="0" presId="urn:microsoft.com/office/officeart/2005/8/layout/gear1"/>
    <dgm:cxn modelId="{CDAB8A1A-985A-6444-AA09-09FB5B6173CE}" type="presParOf" srcId="{DE48CB5F-5CE6-DC47-9A1C-0080FD4DC829}" destId="{B91AADC0-3218-2F4E-89F0-74036C5120E3}" srcOrd="11" destOrd="0" presId="urn:microsoft.com/office/officeart/2005/8/layout/gear1"/>
    <dgm:cxn modelId="{8E5A07C7-85D1-574B-B52E-2B69B0768246}" type="presParOf" srcId="{DE48CB5F-5CE6-DC47-9A1C-0080FD4DC829}" destId="{7175ED55-DD5D-3E41-9654-0E1B050D6F4E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C41667-7291-42E8-B00B-345BA5840895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19841-B96A-4DD9-B158-9961937F6A4E}" type="slidenum">
              <a:rPr smtClean="0"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C383C6-ECC4-5746-8A6E-0162665600E2}" type="datetimeFigureOut">
              <a:rPr lang="en-US" smtClean="0"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AFF6BF-4D61-2A4F-A6FF-285CAD42C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Power of Public Procurement Policies and Programs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09800"/>
            <a:ext cx="2514600" cy="278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838200"/>
            <a:ext cx="6734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Procurement to support industries and generate economic activity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905000"/>
            <a:ext cx="29343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Government decisions on </a:t>
            </a:r>
          </a:p>
          <a:p>
            <a:r>
              <a:rPr lang="en-US" dirty="0" smtClean="0"/>
              <a:t>what, when, where, how much, </a:t>
            </a:r>
          </a:p>
          <a:p>
            <a:r>
              <a:rPr lang="en-US" dirty="0" smtClean="0"/>
              <a:t>and from whom to buy </a:t>
            </a:r>
          </a:p>
          <a:p>
            <a:r>
              <a:rPr lang="en-US" dirty="0" smtClean="0"/>
              <a:t>have tremendous impacts </a:t>
            </a:r>
          </a:p>
          <a:p>
            <a:r>
              <a:rPr lang="en-US" dirty="0" smtClean="0"/>
              <a:t>on sectors and industries,</a:t>
            </a:r>
          </a:p>
          <a:p>
            <a:r>
              <a:rPr lang="en-US" dirty="0" smtClean="0"/>
              <a:t>as well as on </a:t>
            </a:r>
          </a:p>
          <a:p>
            <a:r>
              <a:rPr lang="en-US" dirty="0" smtClean="0"/>
              <a:t>markets and on the economy.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4252436"/>
            <a:ext cx="42755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instance, deciding to procure reserves </a:t>
            </a:r>
          </a:p>
          <a:p>
            <a:r>
              <a:rPr lang="en-US" dirty="0" smtClean="0"/>
              <a:t>from local farmers enables governments</a:t>
            </a:r>
          </a:p>
          <a:p>
            <a:r>
              <a:rPr lang="en-US" dirty="0" smtClean="0"/>
              <a:t> to generate demand for local products and, </a:t>
            </a:r>
          </a:p>
          <a:p>
            <a:r>
              <a:rPr lang="en-US" dirty="0" smtClean="0"/>
              <a:t>in the process, support local agriculture </a:t>
            </a:r>
          </a:p>
          <a:p>
            <a:r>
              <a:rPr lang="en-US" dirty="0" smtClean="0"/>
              <a:t>and the domestic economy.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Public Procurement to support industries and generate economic activity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Government spending is one the biggest drivers of market demand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the United Kingdom, government procures food and catering services amounting to L 2.4 billion per annum from the local food and farming sector. This is equivalent to 5.5% of sales of the country’s </a:t>
            </a:r>
            <a:r>
              <a:rPr lang="en-US" dirty="0" smtClean="0"/>
              <a:t>food</a:t>
            </a:r>
          </a:p>
          <a:p>
            <a:r>
              <a:rPr lang="en-US" dirty="0" smtClean="0"/>
              <a:t>In Sri Lanka, government encouraged the development of small and medium enterprises in the information technology sector through the adoption of a wide range of public procurement policies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During the economic downturn in the middle to late 2000s, OECD countries introduced fiscal stimulus programs aimed at generating economic activity. This included raising government spending as a percentage of GDP in order to finance government projects, mostly on infrastructure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984" y="1524000"/>
            <a:ext cx="25146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08" y="372070"/>
            <a:ext cx="835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Promoting sustainable value chains through public procurement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85542"/>
            <a:ext cx="814838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Initiatives like Sustainable Public </a:t>
            </a:r>
            <a:r>
              <a:rPr lang="en-US" dirty="0" smtClean="0"/>
              <a:t>Procurement</a:t>
            </a:r>
          </a:p>
          <a:p>
            <a:r>
              <a:rPr lang="en-US" dirty="0" smtClean="0"/>
              <a:t> </a:t>
            </a:r>
            <a:r>
              <a:rPr lang="en-US" dirty="0"/>
              <a:t>and Green Public Procurement aim to use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governments</a:t>
            </a:r>
            <a:r>
              <a:rPr lang="en-US" dirty="0"/>
              <a:t>’ purchasing power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</a:t>
            </a:r>
            <a:r>
              <a:rPr lang="en-US" dirty="0"/>
              <a:t>create </a:t>
            </a:r>
            <a:r>
              <a:rPr lang="en-US" dirty="0" smtClean="0"/>
              <a:t>markets for </a:t>
            </a:r>
            <a:r>
              <a:rPr lang="en-US" dirty="0"/>
              <a:t>environmentally friendly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goods </a:t>
            </a:r>
            <a:r>
              <a:rPr lang="en-US" dirty="0"/>
              <a:t>and services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Some examples from Europe/GPP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Bulgaria’s </a:t>
            </a:r>
            <a:r>
              <a:rPr lang="en-US" dirty="0"/>
              <a:t>use of 100% recycled </a:t>
            </a:r>
            <a:r>
              <a:rPr lang="en-US" dirty="0" smtClean="0"/>
              <a:t>paper</a:t>
            </a:r>
          </a:p>
          <a:p>
            <a:r>
              <a:rPr lang="en-US" dirty="0"/>
              <a:t>Denmark’s procurement of 100% organic seasonal food</a:t>
            </a:r>
            <a:r>
              <a:rPr lang="en-US" dirty="0" smtClean="0"/>
              <a:t> </a:t>
            </a:r>
          </a:p>
          <a:p>
            <a:r>
              <a:rPr lang="en-US" dirty="0" smtClean="0"/>
              <a:t>Estonia’s </a:t>
            </a:r>
            <a:r>
              <a:rPr lang="en-US" dirty="0"/>
              <a:t>program to utilize low environmental impact personal computers and monitors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France’s </a:t>
            </a:r>
            <a:r>
              <a:rPr lang="en-US" dirty="0"/>
              <a:t>sustainable wood procurement </a:t>
            </a:r>
            <a:r>
              <a:rPr lang="en-US" dirty="0" smtClean="0"/>
              <a:t>program </a:t>
            </a:r>
          </a:p>
          <a:p>
            <a:r>
              <a:rPr lang="en-US" dirty="0" smtClean="0"/>
              <a:t>Germany’s </a:t>
            </a:r>
            <a:r>
              <a:rPr lang="en-US" dirty="0"/>
              <a:t>renewable electricity program in Bremen, among many </a:t>
            </a:r>
            <a:r>
              <a:rPr lang="en-US" dirty="0" smtClean="0"/>
              <a:t>others</a:t>
            </a:r>
          </a:p>
          <a:p>
            <a:endParaRPr lang="en-US" dirty="0" smtClean="0"/>
          </a:p>
          <a:p>
            <a:r>
              <a:rPr lang="en-US" dirty="0" smtClean="0"/>
              <a:t>In Asia, </a:t>
            </a:r>
            <a:r>
              <a:rPr lang="en-US" dirty="0"/>
              <a:t>the Green Purchasing Law promotes government procurement of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environmentally </a:t>
            </a:r>
            <a:r>
              <a:rPr lang="en-US" dirty="0"/>
              <a:t>products by government agencies, and encourages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sharing of information on ecologically sustainable goods and services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54429"/>
            <a:ext cx="1854200" cy="185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762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procurement to meet multiple social objectives 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0637" y="1676400"/>
            <a:ext cx="483074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program has three key components: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The Food </a:t>
            </a:r>
            <a:r>
              <a:rPr lang="en-US" sz="2000" dirty="0"/>
              <a:t>Card Program, which enables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families </a:t>
            </a:r>
            <a:r>
              <a:rPr lang="en-US" sz="2000" dirty="0"/>
              <a:t>to buy food products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Family </a:t>
            </a:r>
            <a:r>
              <a:rPr lang="en-US" sz="2000" dirty="0"/>
              <a:t>Farming Food Acquisition Program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through </a:t>
            </a:r>
            <a:r>
              <a:rPr lang="en-US" sz="2000" dirty="0"/>
              <a:t>which government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procures </a:t>
            </a:r>
            <a:r>
              <a:rPr lang="en-US" sz="2000" dirty="0"/>
              <a:t>food items from small family farms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Food </a:t>
            </a:r>
            <a:r>
              <a:rPr lang="en-US" sz="2000" dirty="0"/>
              <a:t>education programs and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local </a:t>
            </a:r>
            <a:r>
              <a:rPr lang="en-US" sz="2000" dirty="0"/>
              <a:t>food security programs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88367"/>
            <a:ext cx="7618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Family Farming Food Acquisition Program</a:t>
            </a:r>
            <a:endParaRPr lang="en-US" sz="3200" dirty="0"/>
          </a:p>
        </p:txBody>
      </p:sp>
      <p:pic>
        <p:nvPicPr>
          <p:cNvPr id="3" name="Picture 2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590800"/>
            <a:ext cx="1854200" cy="185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873071"/>
            <a:ext cx="49371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Based on proposal from </a:t>
            </a:r>
          </a:p>
          <a:p>
            <a:r>
              <a:rPr lang="en-US" sz="2800" dirty="0" smtClean="0"/>
              <a:t>social movements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Provides credit support in the </a:t>
            </a:r>
          </a:p>
          <a:p>
            <a:r>
              <a:rPr lang="en-US" sz="2800" dirty="0" smtClean="0"/>
              <a:t>form of cash advances </a:t>
            </a:r>
          </a:p>
          <a:p>
            <a:r>
              <a:rPr lang="en-US" sz="2800" dirty="0" smtClean="0"/>
              <a:t>for farming</a:t>
            </a:r>
          </a:p>
          <a:p>
            <a:endParaRPr lang="en-US" sz="2800" dirty="0" smtClean="0"/>
          </a:p>
          <a:p>
            <a:r>
              <a:rPr lang="en-US" sz="2800" dirty="0" smtClean="0"/>
              <a:t>Supports farmers  and </a:t>
            </a:r>
          </a:p>
          <a:p>
            <a:r>
              <a:rPr lang="en-US" sz="2800" dirty="0" smtClean="0"/>
              <a:t>encourages local food production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2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Ingredients for  success </a:t>
            </a:r>
            <a:endParaRPr lang="en-US" dirty="0"/>
          </a:p>
        </p:txBody>
      </p:sp>
      <p:pic>
        <p:nvPicPr>
          <p:cNvPr id="3" name="Picture 2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590800"/>
            <a:ext cx="1854200" cy="185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838200"/>
            <a:ext cx="7814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nstitutional Support </a:t>
            </a:r>
          </a:p>
          <a:p>
            <a:r>
              <a:rPr lang="en-US" dirty="0" smtClean="0"/>
              <a:t>Involved 5 government agencies: the </a:t>
            </a:r>
            <a:r>
              <a:rPr lang="en-US" dirty="0"/>
              <a:t>Ministry of Social Development,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Ministry of Land Development, the</a:t>
            </a:r>
            <a:r>
              <a:rPr lang="en-US" dirty="0" smtClean="0"/>
              <a:t> Ministry </a:t>
            </a:r>
            <a:r>
              <a:rPr lang="en-US" dirty="0"/>
              <a:t>of Agriculture, Livestock and Supply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</a:t>
            </a:r>
            <a:r>
              <a:rPr lang="en-US" dirty="0"/>
              <a:t>Ministry of Finance and the Ministry of Planning.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3611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Funding Support </a:t>
            </a:r>
          </a:p>
          <a:p>
            <a:r>
              <a:rPr lang="en-US" dirty="0"/>
              <a:t>G</a:t>
            </a:r>
            <a:r>
              <a:rPr lang="en-US" dirty="0" smtClean="0"/>
              <a:t>overnment </a:t>
            </a:r>
            <a:r>
              <a:rPr lang="en-US" dirty="0"/>
              <a:t>allocated RS 400 million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</a:t>
            </a:r>
            <a:r>
              <a:rPr lang="en-US" dirty="0"/>
              <a:t>support the purchase of food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/>
              <a:t>small family farms.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45000"/>
            <a:ext cx="70115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Peoples’ Support </a:t>
            </a:r>
            <a:r>
              <a:rPr lang="en-US" dirty="0" err="1"/>
              <a:t>Contag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/>
              <a:t>Agricultural Workers’ Confederation)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Fetraf</a:t>
            </a:r>
            <a:r>
              <a:rPr lang="en-US" dirty="0"/>
              <a:t> (Federation of Workers in Agriculture) and the Landless Movement.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Transparency and accountability </a:t>
            </a:r>
          </a:p>
          <a:p>
            <a:r>
              <a:rPr lang="en-US" dirty="0" smtClean="0"/>
              <a:t>Flip side of procurement – challenges in distribution</a:t>
            </a:r>
          </a:p>
          <a:p>
            <a:r>
              <a:rPr lang="en-US" dirty="0" smtClean="0"/>
              <a:t>Incentives for people to participate in public procurement programs</a:t>
            </a:r>
          </a:p>
          <a:p>
            <a:r>
              <a:rPr lang="en-US" dirty="0" smtClean="0"/>
              <a:t>Political will and institutional support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public procurement work best for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 for Public Procurement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Institutional support</a:t>
            </a:r>
          </a:p>
          <a:p>
            <a:pPr>
              <a:buNone/>
            </a:pPr>
            <a:r>
              <a:rPr lang="en-US" dirty="0" smtClean="0"/>
              <a:t>Funding support</a:t>
            </a:r>
          </a:p>
          <a:p>
            <a:pPr>
              <a:buNone/>
            </a:pPr>
            <a:r>
              <a:rPr lang="en-US" dirty="0" smtClean="0"/>
              <a:t>Legislative and policy support 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public procurement work best for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Designing Public Procurement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Incentives for people to participate</a:t>
            </a:r>
          </a:p>
          <a:p>
            <a:pPr>
              <a:buNone/>
            </a:pPr>
            <a:r>
              <a:rPr lang="en-US" dirty="0" smtClean="0"/>
              <a:t>Promotes transparency and accountability</a:t>
            </a:r>
          </a:p>
          <a:p>
            <a:pPr>
              <a:buNone/>
            </a:pPr>
            <a:r>
              <a:rPr lang="en-US" dirty="0" smtClean="0"/>
              <a:t>Considers and provides for possible impacts on various stakeholders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Government Procurement for Food Reserves: Five Key Principles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Food </a:t>
            </a:r>
            <a:r>
              <a:rPr lang="en-US" dirty="0" smtClean="0"/>
              <a:t>should be sourced primarily from small-scale producers; the latter should be empowered to enable them to participate in government procurements processes;</a:t>
            </a:r>
          </a:p>
          <a:p>
            <a:r>
              <a:rPr lang="en-US" dirty="0" smtClean="0"/>
              <a:t>Ensure living wages and fair and remunerative prices along the value chain;</a:t>
            </a:r>
          </a:p>
          <a:p>
            <a:r>
              <a:rPr lang="en-US" dirty="0" smtClean="0"/>
              <a:t>Establish specific requirement for adequate food diets;</a:t>
            </a:r>
          </a:p>
          <a:p>
            <a:r>
              <a:rPr lang="en-US" dirty="0" smtClean="0"/>
              <a:t>Food should be sourced from local production; suppliers should produce food according sustainable farming methods;</a:t>
            </a:r>
          </a:p>
          <a:p>
            <a:r>
              <a:rPr lang="en-US" dirty="0" smtClean="0"/>
              <a:t>Increased participation and accountability in the food systems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Source</a:t>
            </a:r>
            <a:r>
              <a:rPr lang="en-US" i="1" dirty="0" smtClean="0"/>
              <a:t>: Public Procurement and the right to food, TWN Information Services on WTO and Trade Issues, Third World Network, May 23, 2014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Public Procurement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procurement is the process through which public agencies acquire goods and services whether or through the purchase, lease or other forms of acquisition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public procurement work best for people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Designing against possible impacts on prices and supply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Safeguards for small farmers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61230" y="2133600"/>
            <a:ext cx="53641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Public Procurement for People!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THANK YOU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6477000" cy="533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Procurement for Social and Environmental Goals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Growing awareness of the power of public procurement policies and programs to help deliver social and environmental goals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Sustainable Public Procurement (SPP) is an approach used by the United Nations Environmental Program that aims to use public procurement (equivalent to up to 15% to 20% of GDP) to achieve environmental objectives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Procurement for Social and Environmental Goals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Growing awareness of the power of public procurement policies and programs to help deliver social and environmental goals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Green Public Procurement Program (GPP) encourages governments in Europe to achieve environmental goals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3400"/>
            <a:ext cx="2895600" cy="307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1143000"/>
            <a:ext cx="455590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Procurement</a:t>
            </a:r>
          </a:p>
          <a:p>
            <a:endParaRPr lang="en-US" sz="2400" dirty="0" smtClean="0"/>
          </a:p>
          <a:p>
            <a:r>
              <a:rPr lang="en-US" sz="2400" dirty="0" smtClean="0"/>
              <a:t>To promote food security </a:t>
            </a:r>
          </a:p>
          <a:p>
            <a:r>
              <a:rPr lang="en-US" sz="2400" dirty="0" smtClean="0"/>
              <a:t>To support small farmers </a:t>
            </a:r>
          </a:p>
          <a:p>
            <a:r>
              <a:rPr lang="en-US" sz="2400" dirty="0" smtClean="0"/>
              <a:t>To support industries and generate </a:t>
            </a:r>
          </a:p>
          <a:p>
            <a:r>
              <a:rPr lang="en-US" sz="2400" dirty="0" smtClean="0"/>
              <a:t>economic activity  </a:t>
            </a:r>
          </a:p>
          <a:p>
            <a:r>
              <a:rPr lang="en-US" sz="2400" dirty="0" smtClean="0"/>
              <a:t>To promote sustainable value chains</a:t>
            </a:r>
          </a:p>
          <a:p>
            <a:r>
              <a:rPr lang="en-US" sz="2400" dirty="0" smtClean="0"/>
              <a:t>To meet multiple social objectives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600200"/>
            <a:ext cx="3048000" cy="250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7557853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Food Reserves: Procuring for Food Security </a:t>
            </a:r>
          </a:p>
          <a:p>
            <a:endParaRPr lang="en-US" dirty="0" smtClean="0"/>
          </a:p>
          <a:p>
            <a:r>
              <a:rPr lang="en-US" sz="2000" dirty="0" smtClean="0"/>
              <a:t>The National Food Authority in the Philippines </a:t>
            </a:r>
          </a:p>
          <a:p>
            <a:r>
              <a:rPr lang="en-US" sz="2000" dirty="0" smtClean="0"/>
              <a:t>is mandated to buy up to 15 days of </a:t>
            </a:r>
          </a:p>
          <a:p>
            <a:r>
              <a:rPr lang="en-US" sz="2000" dirty="0" smtClean="0"/>
              <a:t>rice for buffer stock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Bulog</a:t>
            </a:r>
            <a:r>
              <a:rPr lang="en-US" sz="2000" dirty="0" smtClean="0"/>
              <a:t> in Indonesia has, as of </a:t>
            </a:r>
            <a:r>
              <a:rPr lang="en-US" sz="2000" dirty="0"/>
              <a:t>J</a:t>
            </a:r>
            <a:r>
              <a:rPr lang="en-US" sz="2000" dirty="0" smtClean="0"/>
              <a:t>anuary 2015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rocured 1.7 million metric tons of rice. </a:t>
            </a:r>
          </a:p>
          <a:p>
            <a:r>
              <a:rPr lang="en-US" sz="2000" dirty="0" smtClean="0"/>
              <a:t>The Food Law of 2012 provides for the </a:t>
            </a:r>
          </a:p>
          <a:p>
            <a:r>
              <a:rPr lang="en-US" sz="2000" dirty="0" smtClean="0"/>
              <a:t>creation of food reserves at the national, </a:t>
            </a:r>
          </a:p>
          <a:p>
            <a:r>
              <a:rPr lang="en-US" sz="2000" dirty="0" smtClean="0"/>
              <a:t>Provincial, city and village level. </a:t>
            </a:r>
          </a:p>
          <a:p>
            <a:endParaRPr lang="en-US" sz="2000" dirty="0" smtClean="0"/>
          </a:p>
          <a:p>
            <a:r>
              <a:rPr lang="en-US" sz="2000" dirty="0" smtClean="0"/>
              <a:t>In Thailand, the farmers’ pledging program </a:t>
            </a:r>
          </a:p>
          <a:p>
            <a:r>
              <a:rPr lang="en-US" sz="2000" dirty="0" smtClean="0"/>
              <a:t>resulted to increased rice stockpile</a:t>
            </a:r>
          </a:p>
          <a:p>
            <a:endParaRPr lang="en-US" sz="2000" dirty="0" smtClean="0"/>
          </a:p>
          <a:p>
            <a:r>
              <a:rPr lang="en-US" sz="2000" dirty="0" smtClean="0"/>
              <a:t>In Malaysia, government mandates </a:t>
            </a:r>
            <a:r>
              <a:rPr lang="en-US" sz="2000" dirty="0" err="1" smtClean="0"/>
              <a:t>Bernas</a:t>
            </a:r>
            <a:r>
              <a:rPr lang="en-US" sz="2000" dirty="0" smtClean="0"/>
              <a:t>, a private company </a:t>
            </a:r>
          </a:p>
          <a:p>
            <a:r>
              <a:rPr lang="en-US" sz="2000" dirty="0" smtClean="0"/>
              <a:t>to procure, store and distribute rice</a:t>
            </a:r>
          </a:p>
          <a:p>
            <a:endParaRPr lang="en-US" sz="2000" dirty="0" smtClean="0"/>
          </a:p>
          <a:p>
            <a:r>
              <a:rPr lang="en-US" sz="2000" dirty="0" smtClean="0"/>
              <a:t>In ASEAN, the ASEAN Plus Three Emergency Rice Reserves is designed to </a:t>
            </a:r>
          </a:p>
          <a:p>
            <a:r>
              <a:rPr lang="en-US" sz="2000" dirty="0" smtClean="0"/>
              <a:t>help ASEAN Member States source food stocks in cases of emergencies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1066800"/>
            <a:ext cx="29337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828800"/>
            <a:ext cx="39900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challenges posed by </a:t>
            </a:r>
          </a:p>
          <a:p>
            <a:r>
              <a:rPr lang="en-US" sz="2400" dirty="0" smtClean="0"/>
              <a:t>climate change</a:t>
            </a:r>
          </a:p>
          <a:p>
            <a:r>
              <a:rPr lang="en-US" sz="2400" dirty="0" smtClean="0"/>
              <a:t>underscore the need </a:t>
            </a:r>
          </a:p>
          <a:p>
            <a:r>
              <a:rPr lang="en-US" sz="2400" dirty="0" smtClean="0"/>
              <a:t>for food reserves </a:t>
            </a:r>
          </a:p>
          <a:p>
            <a:r>
              <a:rPr lang="en-US" sz="2400" dirty="0" smtClean="0"/>
              <a:t>and procuring for food security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2514600" cy="35997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533400"/>
            <a:ext cx="4677207" cy="5416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Public procurement as a  strategy to </a:t>
            </a:r>
          </a:p>
          <a:p>
            <a:r>
              <a:rPr lang="en-US" sz="2000" b="1" dirty="0" smtClean="0"/>
              <a:t>improve farmers’ incomes and livelihoods </a:t>
            </a:r>
          </a:p>
          <a:p>
            <a:endParaRPr lang="en-US" dirty="0"/>
          </a:p>
          <a:p>
            <a:r>
              <a:rPr lang="en-US" dirty="0" smtClean="0"/>
              <a:t>In the Philippines, the NFA is mandated </a:t>
            </a:r>
          </a:p>
          <a:p>
            <a:r>
              <a:rPr lang="en-US" dirty="0" smtClean="0"/>
              <a:t>to support a floor price for rice farmers </a:t>
            </a:r>
          </a:p>
          <a:p>
            <a:r>
              <a:rPr lang="en-US" dirty="0" smtClean="0"/>
              <a:t>by “buying high”</a:t>
            </a:r>
          </a:p>
          <a:p>
            <a:endParaRPr lang="en-US" dirty="0" smtClean="0"/>
          </a:p>
          <a:p>
            <a:r>
              <a:rPr lang="en-US" dirty="0" smtClean="0"/>
              <a:t>In Malaysia, </a:t>
            </a:r>
            <a:r>
              <a:rPr lang="en-US" dirty="0" err="1" smtClean="0"/>
              <a:t>Bernas</a:t>
            </a:r>
            <a:r>
              <a:rPr lang="en-US" dirty="0" smtClean="0"/>
              <a:t> is buyer of last resort for </a:t>
            </a:r>
          </a:p>
          <a:p>
            <a:r>
              <a:rPr lang="en-US" dirty="0" smtClean="0"/>
              <a:t>paddy farmers, buying 800,000 metric tons </a:t>
            </a:r>
          </a:p>
          <a:p>
            <a:r>
              <a:rPr lang="en-US" dirty="0" smtClean="0"/>
              <a:t>of rice per year</a:t>
            </a:r>
          </a:p>
          <a:p>
            <a:endParaRPr lang="en-US" dirty="0" smtClean="0"/>
          </a:p>
          <a:p>
            <a:r>
              <a:rPr lang="en-US" dirty="0" smtClean="0"/>
              <a:t>In Thailand, the rice pledging program functions </a:t>
            </a:r>
          </a:p>
          <a:p>
            <a:r>
              <a:rPr lang="en-US" dirty="0" smtClean="0"/>
              <a:t>as a public procurement program </a:t>
            </a:r>
          </a:p>
          <a:p>
            <a:r>
              <a:rPr lang="en-US" dirty="0" smtClean="0"/>
              <a:t>when farmers decide to settle their loans</a:t>
            </a:r>
          </a:p>
          <a:p>
            <a:r>
              <a:rPr lang="en-US" dirty="0" smtClean="0"/>
              <a:t> by selling their produce to government</a:t>
            </a:r>
          </a:p>
          <a:p>
            <a:endParaRPr lang="en-US" dirty="0" smtClean="0"/>
          </a:p>
          <a:p>
            <a:r>
              <a:rPr lang="en-US" dirty="0" smtClean="0"/>
              <a:t>In Indonesia, the </a:t>
            </a:r>
            <a:r>
              <a:rPr lang="en-US" dirty="0" err="1" smtClean="0"/>
              <a:t>Bulog</a:t>
            </a:r>
            <a:r>
              <a:rPr lang="en-US" dirty="0" smtClean="0"/>
              <a:t> procures rice to </a:t>
            </a:r>
          </a:p>
          <a:p>
            <a:r>
              <a:rPr lang="en-US" dirty="0" smtClean="0"/>
              <a:t>stabilize rice prices and provide farmers </a:t>
            </a:r>
          </a:p>
          <a:p>
            <a:r>
              <a:rPr lang="en-US" dirty="0" smtClean="0"/>
              <a:t>fair incomes for their produce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492</TotalTime>
  <Words>1111</Words>
  <Application>Microsoft Macintosh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The Power of Public Procurement Policies and Programs </vt:lpstr>
      <vt:lpstr>Defining Public Procurement </vt:lpstr>
      <vt:lpstr>Slide 3</vt:lpstr>
      <vt:lpstr>Public Procurement for Social and Environmental Goals </vt:lpstr>
      <vt:lpstr>Public Procurement for Social and Environmental Goals </vt:lpstr>
      <vt:lpstr>Slide 6</vt:lpstr>
      <vt:lpstr>Slide 7</vt:lpstr>
      <vt:lpstr>Slide 8</vt:lpstr>
      <vt:lpstr>Slide 9</vt:lpstr>
      <vt:lpstr>Slide 10</vt:lpstr>
      <vt:lpstr>Public Procurement to support industries and generate economic activity</vt:lpstr>
      <vt:lpstr>Slide 12</vt:lpstr>
      <vt:lpstr>Slide 13</vt:lpstr>
      <vt:lpstr>Slide 14</vt:lpstr>
      <vt:lpstr>Slide 15</vt:lpstr>
      <vt:lpstr>Challenges </vt:lpstr>
      <vt:lpstr>Making public procurement work best for people</vt:lpstr>
      <vt:lpstr>Making public procurement work best for people</vt:lpstr>
      <vt:lpstr>Government Procurement for Food Reserves: Five Key Principles  </vt:lpstr>
      <vt:lpstr>Making public procurement work best for people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Public Procurement Policies and Programs </dc:title>
  <dc:creator>Maria Dolores R. Bernabe</dc:creator>
  <cp:lastModifiedBy>Maria Dolores R. Bernabe</cp:lastModifiedBy>
  <cp:revision>28</cp:revision>
  <dcterms:created xsi:type="dcterms:W3CDTF">2015-03-23T17:17:34Z</dcterms:created>
  <dcterms:modified xsi:type="dcterms:W3CDTF">2015-03-24T01:30:02Z</dcterms:modified>
</cp:coreProperties>
</file>