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46" r:id="rId3"/>
    <p:sldId id="347" r:id="rId4"/>
    <p:sldId id="348" r:id="rId5"/>
    <p:sldId id="349" r:id="rId6"/>
    <p:sldId id="359" r:id="rId7"/>
    <p:sldId id="351" r:id="rId8"/>
    <p:sldId id="353" r:id="rId9"/>
    <p:sldId id="354" r:id="rId10"/>
    <p:sldId id="355" r:id="rId11"/>
    <p:sldId id="356" r:id="rId12"/>
    <p:sldId id="357" r:id="rId13"/>
    <p:sldId id="36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86935" autoAdjust="0"/>
  </p:normalViewPr>
  <p:slideViewPr>
    <p:cSldViewPr>
      <p:cViewPr>
        <p:scale>
          <a:sx n="60" d="100"/>
          <a:sy n="60" d="100"/>
        </p:scale>
        <p:origin x="-1651" y="-3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lang="en-US"/>
            </a:pPr>
            <a:r>
              <a:rPr lang="en-US"/>
              <a:t>In US $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4672961018761543"/>
          <c:y val="0.13970490667833191"/>
          <c:w val="0.83629508117040963"/>
          <c:h val="0.620304753572470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204,134 (33%)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432098765432113E-3"/>
                  <c:y val="-2.3148148148148064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 176,624 (28%) 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1728395061728392E-3"/>
                  <c:y val="-6.9444444444444501E-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 105,980 (17%) 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629629629629632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85,213 (14%)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31,274 (5%)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888888888888904E-2"/>
                  <c:y val="2.314814814814814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15,865 (3%)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6,064 (1%)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600000"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AGRITERRA</c:v>
                </c:pt>
                <c:pt idx="1">
                  <c:v>MTCP2      </c:v>
                </c:pt>
                <c:pt idx="2">
                  <c:v>ILC</c:v>
                </c:pt>
                <c:pt idx="3">
                  <c:v>CSA</c:v>
                </c:pt>
                <c:pt idx="4">
                  <c:v>GAFSPCU</c:v>
                </c:pt>
                <c:pt idx="5">
                  <c:v>GFAR</c:v>
                </c:pt>
                <c:pt idx="6">
                  <c:v>WRF-IFAD</c:v>
                </c:pt>
              </c:strCache>
            </c:strRef>
          </c:cat>
          <c:val>
            <c:numRef>
              <c:f>Sheet1!$B$2:$B$8</c:f>
              <c:numCache>
                <c:formatCode>_(* #,##0_);_(* \(#,##0\);_(* "-"_);_(@_)</c:formatCode>
                <c:ptCount val="7"/>
                <c:pt idx="0">
                  <c:v>204134</c:v>
                </c:pt>
                <c:pt idx="1">
                  <c:v>176624</c:v>
                </c:pt>
                <c:pt idx="2">
                  <c:v>105980</c:v>
                </c:pt>
                <c:pt idx="3">
                  <c:v>85213</c:v>
                </c:pt>
                <c:pt idx="4">
                  <c:v>31274</c:v>
                </c:pt>
                <c:pt idx="5">
                  <c:v>15865</c:v>
                </c:pt>
                <c:pt idx="6">
                  <c:v>6064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231552"/>
        <c:axId val="48233088"/>
      </c:barChart>
      <c:catAx>
        <c:axId val="482315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8233088"/>
        <c:crosses val="autoZero"/>
        <c:auto val="1"/>
        <c:lblAlgn val="ctr"/>
        <c:lblOffset val="100"/>
        <c:noMultiLvlLbl val="0"/>
      </c:catAx>
      <c:valAx>
        <c:axId val="48233088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8231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230679498396031E-2"/>
          <c:y val="0.20042961022880657"/>
          <c:w val="0.53722999902789925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Sheet1!$A$2:$A$12</c:f>
              <c:strCache>
                <c:ptCount val="11"/>
                <c:pt idx="0">
                  <c:v>VNFU</c:v>
                </c:pt>
                <c:pt idx="1">
                  <c:v>API</c:v>
                </c:pt>
                <c:pt idx="2">
                  <c:v>FNN</c:v>
                </c:pt>
                <c:pt idx="3">
                  <c:v>NLRF</c:v>
                </c:pt>
                <c:pt idx="4">
                  <c:v>AFFM</c:v>
                </c:pt>
                <c:pt idx="5">
                  <c:v>PAKISAMA</c:v>
                </c:pt>
                <c:pt idx="6">
                  <c:v>UWUA</c:v>
                </c:pt>
                <c:pt idx="7">
                  <c:v>KKM</c:v>
                </c:pt>
                <c:pt idx="8">
                  <c:v>SAEDA</c:v>
                </c:pt>
                <c:pt idx="9">
                  <c:v>NAMAC</c:v>
                </c:pt>
                <c:pt idx="10">
                  <c:v>KKM</c:v>
                </c:pt>
              </c:strCache>
            </c:strRef>
          </c:cat>
          <c:val>
            <c:numRef>
              <c:f>Sheet1!$B$2:$B$12</c:f>
              <c:numCache>
                <c:formatCode>_(* #,##0_);_(* \(#,##0\);_(* "-"_);_(@_)</c:formatCode>
                <c:ptCount val="11"/>
                <c:pt idx="0">
                  <c:v>25028</c:v>
                </c:pt>
                <c:pt idx="1">
                  <c:v>23305</c:v>
                </c:pt>
                <c:pt idx="2">
                  <c:v>18425</c:v>
                </c:pt>
                <c:pt idx="3">
                  <c:v>17250</c:v>
                </c:pt>
                <c:pt idx="4">
                  <c:v>15325</c:v>
                </c:pt>
                <c:pt idx="5">
                  <c:v>13377</c:v>
                </c:pt>
                <c:pt idx="6">
                  <c:v>13142</c:v>
                </c:pt>
                <c:pt idx="7">
                  <c:v>7650</c:v>
                </c:pt>
                <c:pt idx="8">
                  <c:v>5490</c:v>
                </c:pt>
                <c:pt idx="9">
                  <c:v>430</c:v>
                </c:pt>
                <c:pt idx="10">
                  <c:v>411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493183143773696"/>
          <c:y val="0.15812701075992017"/>
          <c:w val="0.85037681053757253"/>
          <c:h val="0.56894367010954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3209876543209826E-2"/>
                  <c:y val="-1.96422286262614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841,329 (70%)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975308641975325E-2"/>
                  <c:y val="-3.367239193073385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208,721 (17%)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6296296296296302E-3"/>
                  <c:y val="1.4030163304472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64,107 (5%)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1728395061728392E-3"/>
                  <c:y val="5.61206532178897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43,574 (4%)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802469135802482E-2"/>
                  <c:y val="-5.33146205569953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25,562 (2%)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8518518518518531E-2"/>
                  <c:y val="-1.68361959653669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22,214 (2%)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0802469135802482E-2"/>
                  <c:y val="-1.9642228626261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3148148148148147E-2"/>
                  <c:y val="3.9284457252522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3148148148148147E-2"/>
                  <c:y val="1.403016330447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840000"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MTCP2</c:v>
                </c:pt>
                <c:pt idx="1">
                  <c:v>AGRITERRA</c:v>
                </c:pt>
                <c:pt idx="2">
                  <c:v>CSA</c:v>
                </c:pt>
                <c:pt idx="3">
                  <c:v>ILC</c:v>
                </c:pt>
                <c:pt idx="4">
                  <c:v>GAFSP</c:v>
                </c:pt>
                <c:pt idx="5">
                  <c:v>WRF-IFAD</c:v>
                </c:pt>
                <c:pt idx="6">
                  <c:v>Others</c:v>
                </c:pt>
              </c:strCache>
            </c:strRef>
          </c:cat>
          <c:val>
            <c:numRef>
              <c:f>Sheet1!$B$2:$B$8</c:f>
              <c:numCache>
                <c:formatCode>_(* #,##0_);_(* \(#,##0\);_(* "-"_);_(@_)</c:formatCode>
                <c:ptCount val="7"/>
                <c:pt idx="0">
                  <c:v>841329</c:v>
                </c:pt>
                <c:pt idx="1">
                  <c:v>208721</c:v>
                </c:pt>
                <c:pt idx="2">
                  <c:v>64107</c:v>
                </c:pt>
                <c:pt idx="3">
                  <c:v>43574</c:v>
                </c:pt>
                <c:pt idx="4">
                  <c:v>25562</c:v>
                </c:pt>
                <c:pt idx="5">
                  <c:v>22214</c:v>
                </c:pt>
                <c:pt idx="6">
                  <c:v>3266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677632"/>
        <c:axId val="48679168"/>
      </c:barChart>
      <c:catAx>
        <c:axId val="486776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8679168"/>
        <c:crosses val="autoZero"/>
        <c:auto val="1"/>
        <c:lblAlgn val="ctr"/>
        <c:lblOffset val="100"/>
        <c:noMultiLvlLbl val="0"/>
      </c:catAx>
      <c:valAx>
        <c:axId val="48679168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86776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</c:v>
                </c:pt>
              </c:strCache>
            </c:strRef>
          </c:tx>
          <c:invertIfNegative val="0"/>
          <c:cat>
            <c:strRef>
              <c:f>Sheet1!$A$2:$A$9</c:f>
              <c:strCache>
                <c:ptCount val="8"/>
                <c:pt idx="0">
                  <c:v>AGRITERRA</c:v>
                </c:pt>
                <c:pt idx="1">
                  <c:v>MTCP2</c:v>
                </c:pt>
                <c:pt idx="2">
                  <c:v>ILC</c:v>
                </c:pt>
                <c:pt idx="3">
                  <c:v>CSA</c:v>
                </c:pt>
                <c:pt idx="4">
                  <c:v>GAFSP</c:v>
                </c:pt>
                <c:pt idx="5">
                  <c:v>GFAR</c:v>
                </c:pt>
                <c:pt idx="6">
                  <c:v>WRF-IFAD</c:v>
                </c:pt>
                <c:pt idx="7">
                  <c:v>Others</c:v>
                </c:pt>
              </c:strCache>
            </c:strRef>
          </c:cat>
          <c:val>
            <c:numRef>
              <c:f>Sheet1!$B$2:$B$9</c:f>
              <c:numCache>
                <c:formatCode>_(* #,##0_);_(* \(#,##0\);_(* "-"_);_(@_)</c:formatCode>
                <c:ptCount val="8"/>
                <c:pt idx="0">
                  <c:v>204134</c:v>
                </c:pt>
                <c:pt idx="1">
                  <c:v>176624</c:v>
                </c:pt>
                <c:pt idx="2">
                  <c:v>105980</c:v>
                </c:pt>
                <c:pt idx="3">
                  <c:v>85213</c:v>
                </c:pt>
                <c:pt idx="4">
                  <c:v>31274</c:v>
                </c:pt>
                <c:pt idx="5">
                  <c:v>15865</c:v>
                </c:pt>
                <c:pt idx="6">
                  <c:v>6064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Expenses</c:v>
                </c:pt>
              </c:strCache>
            </c:strRef>
          </c:tx>
          <c:invertIfNegative val="0"/>
          <c:cat>
            <c:strRef>
              <c:f>Sheet1!$A$2:$A$9</c:f>
              <c:strCache>
                <c:ptCount val="8"/>
                <c:pt idx="0">
                  <c:v>AGRITERRA</c:v>
                </c:pt>
                <c:pt idx="1">
                  <c:v>MTCP2</c:v>
                </c:pt>
                <c:pt idx="2">
                  <c:v>ILC</c:v>
                </c:pt>
                <c:pt idx="3">
                  <c:v>CSA</c:v>
                </c:pt>
                <c:pt idx="4">
                  <c:v>GAFSP</c:v>
                </c:pt>
                <c:pt idx="5">
                  <c:v>GFAR</c:v>
                </c:pt>
                <c:pt idx="6">
                  <c:v>WRF-IFAD</c:v>
                </c:pt>
                <c:pt idx="7">
                  <c:v>Others</c:v>
                </c:pt>
              </c:strCache>
            </c:strRef>
          </c:cat>
          <c:val>
            <c:numRef>
              <c:f>Sheet1!$C$2:$C$9</c:f>
              <c:numCache>
                <c:formatCode>_(* #,##0_);_(* \(#,##0\);_(* "-"_);_(@_)</c:formatCode>
                <c:ptCount val="8"/>
                <c:pt idx="0">
                  <c:v>208721</c:v>
                </c:pt>
                <c:pt idx="1">
                  <c:v>841329</c:v>
                </c:pt>
                <c:pt idx="2">
                  <c:v>43574</c:v>
                </c:pt>
                <c:pt idx="3">
                  <c:v>64107</c:v>
                </c:pt>
                <c:pt idx="4">
                  <c:v>25562</c:v>
                </c:pt>
                <c:pt idx="5">
                  <c:v>15</c:v>
                </c:pt>
                <c:pt idx="6">
                  <c:v>22214</c:v>
                </c:pt>
                <c:pt idx="7">
                  <c:v>3251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733568"/>
        <c:axId val="48735360"/>
      </c:barChart>
      <c:catAx>
        <c:axId val="487335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8735360"/>
        <c:crosses val="autoZero"/>
        <c:auto val="1"/>
        <c:lblAlgn val="ctr"/>
        <c:lblOffset val="100"/>
        <c:noMultiLvlLbl val="0"/>
      </c:catAx>
      <c:valAx>
        <c:axId val="48735360"/>
        <c:scaling>
          <c:orientation val="minMax"/>
        </c:scaling>
        <c:delete val="0"/>
        <c:axPos val="l"/>
        <c:majorGridlines/>
        <c:numFmt formatCode="_(* #,##0_);_(* \(#,##0\);_(* &quot;-&quot;_);_(@_)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487335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Advocacy                     (64%)</c:v>
                </c:pt>
                <c:pt idx="1">
                  <c:v>Enterprise Dev't.       (15%)</c:v>
                </c:pt>
                <c:pt idx="2">
                  <c:v>Knowledge &amp; Mgt.    (3%)</c:v>
                </c:pt>
                <c:pt idx="3">
                  <c:v>Governance                 (18%)</c:v>
                </c:pt>
              </c:strCache>
            </c:strRef>
          </c:cat>
          <c:val>
            <c:numRef>
              <c:f>Sheet1!$B$2:$B$5</c:f>
              <c:numCache>
                <c:formatCode>_(* #,##0_);_(* \(#,##0\);_(* "-"_);_(@_)</c:formatCode>
                <c:ptCount val="4"/>
                <c:pt idx="0">
                  <c:v>777928</c:v>
                </c:pt>
                <c:pt idx="1">
                  <c:v>176365</c:v>
                </c:pt>
                <c:pt idx="2">
                  <c:v>37536</c:v>
                </c:pt>
                <c:pt idx="3">
                  <c:v>216944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048993875765457"/>
          <c:y val="0.27176205373309503"/>
          <c:w val="0.37951010633980153"/>
          <c:h val="0.5557111271126165"/>
        </c:manualLayout>
      </c:layout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MTCP2              (78%)</c:v>
                </c:pt>
                <c:pt idx="1">
                  <c:v>AGRITERRA       (14%)</c:v>
                </c:pt>
                <c:pt idx="2">
                  <c:v>ILC                      (5%)</c:v>
                </c:pt>
                <c:pt idx="3">
                  <c:v>WRF                    (2%)</c:v>
                </c:pt>
                <c:pt idx="4">
                  <c:v>GAFSP                 (1%)</c:v>
                </c:pt>
                <c:pt idx="5">
                  <c:v>OTHERS              </c:v>
                </c:pt>
              </c:strCache>
            </c:strRef>
          </c:cat>
          <c:val>
            <c:numRef>
              <c:f>Sheet1!$B$2:$B$7</c:f>
              <c:numCache>
                <c:formatCode>_(* #,##0_);_(* \(#,##0\);_(* "-"_);_(@_)</c:formatCode>
                <c:ptCount val="6"/>
                <c:pt idx="0">
                  <c:v>617259</c:v>
                </c:pt>
                <c:pt idx="1">
                  <c:v>105036</c:v>
                </c:pt>
                <c:pt idx="2">
                  <c:v>33374</c:v>
                </c:pt>
                <c:pt idx="3">
                  <c:v>12000</c:v>
                </c:pt>
                <c:pt idx="4">
                  <c:v>7050</c:v>
                </c:pt>
                <c:pt idx="5">
                  <c:v>3209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MTCP2       (73%)</c:v>
                </c:pt>
                <c:pt idx="1">
                  <c:v>CSA             (26%)</c:v>
                </c:pt>
                <c:pt idx="2">
                  <c:v>ILC               (1%)</c:v>
                </c:pt>
                <c:pt idx="3">
                  <c:v>FFF</c:v>
                </c:pt>
              </c:strCache>
            </c:strRef>
          </c:cat>
          <c:val>
            <c:numRef>
              <c:f>Sheet1!$B$2:$B$5</c:f>
              <c:numCache>
                <c:formatCode>_(* #,##0_);_(* \(#,##0\);_(* "-"_);_(@_)</c:formatCode>
                <c:ptCount val="4"/>
                <c:pt idx="0">
                  <c:v>128316</c:v>
                </c:pt>
                <c:pt idx="1">
                  <c:v>46477</c:v>
                </c:pt>
                <c:pt idx="2">
                  <c:v>1540</c:v>
                </c:pt>
                <c:pt idx="3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MTCP2          (26%)</c:v>
                </c:pt>
                <c:pt idx="1">
                  <c:v>CSA                (20%)</c:v>
                </c:pt>
                <c:pt idx="2">
                  <c:v>GAFSP             (17%)</c:v>
                </c:pt>
                <c:pt idx="3">
                  <c:v>WRF                (17%)</c:v>
                </c:pt>
                <c:pt idx="4">
                  <c:v>ILC                   (17%)</c:v>
                </c:pt>
                <c:pt idx="5">
                  <c:v>AGRITERRA      (3%)</c:v>
                </c:pt>
              </c:strCache>
            </c:strRef>
          </c:cat>
          <c:val>
            <c:numRef>
              <c:f>Sheet1!$B$2:$B$7</c:f>
              <c:numCache>
                <c:formatCode>_(* #,##0_);_(* \(#,##0\);_(* "-"_);_(@_)</c:formatCode>
                <c:ptCount val="6"/>
                <c:pt idx="0">
                  <c:v>9753</c:v>
                </c:pt>
                <c:pt idx="1">
                  <c:v>7738</c:v>
                </c:pt>
                <c:pt idx="2">
                  <c:v>6311</c:v>
                </c:pt>
                <c:pt idx="3">
                  <c:v>6300</c:v>
                </c:pt>
                <c:pt idx="4">
                  <c:v>6292</c:v>
                </c:pt>
                <c:pt idx="5">
                  <c:v>1142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AGRITERRA       (47%)</c:v>
                </c:pt>
                <c:pt idx="1">
                  <c:v>MTCP2              (39%)</c:v>
                </c:pt>
                <c:pt idx="2">
                  <c:v>GAFSP                (6%)</c:v>
                </c:pt>
                <c:pt idx="3">
                  <c:v>CSA                    (5%)</c:v>
                </c:pt>
                <c:pt idx="4">
                  <c:v>WRF                    (2%)</c:v>
                </c:pt>
                <c:pt idx="5">
                  <c:v>ILC                       (1%)</c:v>
                </c:pt>
                <c:pt idx="6">
                  <c:v>GFAR            </c:v>
                </c:pt>
                <c:pt idx="7">
                  <c:v>OTHERS</c:v>
                </c:pt>
              </c:strCache>
            </c:strRef>
          </c:cat>
          <c:val>
            <c:numRef>
              <c:f>Sheet1!$B$2:$B$9</c:f>
              <c:numCache>
                <c:formatCode>_(* #,##0_);_(* \(#,##0\);_(* "-"_);_(@_)</c:formatCode>
                <c:ptCount val="8"/>
                <c:pt idx="0">
                  <c:v>102543</c:v>
                </c:pt>
                <c:pt idx="1">
                  <c:v>86001</c:v>
                </c:pt>
                <c:pt idx="2">
                  <c:v>12201</c:v>
                </c:pt>
                <c:pt idx="3">
                  <c:v>9892</c:v>
                </c:pt>
                <c:pt idx="4">
                  <c:v>3914</c:v>
                </c:pt>
                <c:pt idx="5">
                  <c:v>2368</c:v>
                </c:pt>
                <c:pt idx="6">
                  <c:v>15</c:v>
                </c:pt>
                <c:pt idx="7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5255018469913483"/>
          <c:y val="7.2463768115942032E-2"/>
        </c:manualLayout>
      </c:layout>
      <c:overlay val="0"/>
      <c:txPr>
        <a:bodyPr/>
        <a:lstStyle/>
        <a:p>
          <a:pPr>
            <a:defRPr lang="en-US"/>
          </a:pPr>
          <a:endParaRPr lang="en-US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230679498396031E-2"/>
          <c:y val="0.20042961022880657"/>
          <c:w val="0.53722999902789925"/>
          <c:h val="0.7264365616775921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US$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Sheet1!$A$2:$A$12</c:f>
              <c:strCache>
                <c:ptCount val="11"/>
                <c:pt idx="0">
                  <c:v>RIA/SRIA- AFA            (39%)</c:v>
                </c:pt>
                <c:pt idx="1">
                  <c:v>SRIA-LVC                      (4%)</c:v>
                </c:pt>
                <c:pt idx="2">
                  <c:v>SEA-Cambodia         (3%)</c:v>
                </c:pt>
                <c:pt idx="3">
                  <c:v>SEA-China                  (5%)</c:v>
                </c:pt>
                <c:pt idx="4">
                  <c:v>SEA-Indonesia          (5%)</c:v>
                </c:pt>
                <c:pt idx="5">
                  <c:v>SEA-Laos                     (3%)</c:v>
                </c:pt>
                <c:pt idx="6">
                  <c:v>SEA-Myanmar          (3%)</c:v>
                </c:pt>
                <c:pt idx="7">
                  <c:v>SEA-Philippines      (4%)</c:v>
                </c:pt>
                <c:pt idx="8">
                  <c:v>SEA-Vietnam           (5%)</c:v>
                </c:pt>
                <c:pt idx="9">
                  <c:v>SRIA-Pacific             (14%)</c:v>
                </c:pt>
                <c:pt idx="10">
                  <c:v>SRIA-South Asia     (15%)</c:v>
                </c:pt>
              </c:strCache>
            </c:strRef>
          </c:cat>
          <c:val>
            <c:numRef>
              <c:f>Sheet1!$B$2:$B$12</c:f>
              <c:numCache>
                <c:formatCode>_(* #,##0_);_(* \(#,##0\);_(* "-"_);_(@_)</c:formatCode>
                <c:ptCount val="11"/>
                <c:pt idx="0">
                  <c:v>348188</c:v>
                </c:pt>
                <c:pt idx="1">
                  <c:v>30760</c:v>
                </c:pt>
                <c:pt idx="2">
                  <c:v>28148</c:v>
                </c:pt>
                <c:pt idx="3">
                  <c:v>45251</c:v>
                </c:pt>
                <c:pt idx="4">
                  <c:v>41899</c:v>
                </c:pt>
                <c:pt idx="5">
                  <c:v>25208</c:v>
                </c:pt>
                <c:pt idx="6">
                  <c:v>23019</c:v>
                </c:pt>
                <c:pt idx="7">
                  <c:v>36259</c:v>
                </c:pt>
                <c:pt idx="8">
                  <c:v>42216</c:v>
                </c:pt>
                <c:pt idx="9">
                  <c:v>123999</c:v>
                </c:pt>
                <c:pt idx="10">
                  <c:v>126473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0.25926</cdr:x>
      <cdr:y>0.43056</cdr:y>
    </cdr:from>
    <cdr:to>
      <cdr:x>0.37037</cdr:x>
      <cdr:y>0.59722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33600" y="23622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</cdr:x>
      <cdr:y>0.59722</cdr:y>
    </cdr:from>
    <cdr:to>
      <cdr:x>0.61111</cdr:x>
      <cdr:y>0.76389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114800" y="3276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0.37037</cdr:x>
      <cdr:y>0.43774</cdr:y>
    </cdr:from>
    <cdr:to>
      <cdr:x>0.37593</cdr:x>
      <cdr:y>0.44784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1981200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A7ECB-E7EC-AE46-823E-005861EDC471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4D9DE-02DB-7345-BAE7-F7A5134A51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268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D9032-DD9A-7745-8226-888C57472A71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08EBF-44A5-394E-84B9-01CB89D790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265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07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08EBF-44A5-394E-84B9-01CB89D7904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E0B8-D4E1-0E4A-B7DF-70C2339A4DF1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13262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C2C49-4248-BF4C-AA87-F69A2F9761A8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049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03E26-A455-874D-8941-C76737A0A2FC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44697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23628-BA2B-B645-89C3-C8058AA60EC8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2148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D424A-C11C-E64F-A3A4-FAD7048C010A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36165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98841-707E-8541-8DCF-96AF1AAEDA4C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1113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42B69-5FCF-1443-B844-02EBB96EB4BD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42520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A801-42EE-6147-8E0F-7D869498F5CE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1890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C715-4527-2640-9CF5-C4ACC8EAA7DE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97464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52BE8-7E06-AC4E-B8E8-A53B38235B60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1424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94F6-64E8-4347-8C2B-A3BB8D73549E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4998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P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P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67DD1-C667-3747-ABC0-32DF245BDC95}" type="datetime1">
              <a:rPr lang="en-PH" smtClean="0"/>
              <a:pPr/>
              <a:t>7/29/2015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A861-1385-4C1C-937C-643FB58F89B3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7" name="Picture 3" descr="F:\02 AFA Projects\2013-05-09 to 14 AFA Events Manila\Print Materials\Logos\image (small)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953000"/>
            <a:ext cx="89530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848600" cy="1524000"/>
          </a:xfrm>
        </p:spPr>
        <p:txBody>
          <a:bodyPr>
            <a:noAutofit/>
          </a:bodyPr>
          <a:lstStyle/>
          <a:p>
            <a:r>
              <a:rPr lang="en-PH" sz="4800" b="1" dirty="0" smtClean="0"/>
              <a:t>AFA FINANCIAL REPORT</a:t>
            </a:r>
            <a:br>
              <a:rPr lang="en-PH" sz="4800" b="1" dirty="0" smtClean="0"/>
            </a:br>
            <a:r>
              <a:rPr lang="en-PH" sz="4800" b="1" dirty="0" smtClean="0"/>
              <a:t>Audited 2014 (In US$)</a:t>
            </a:r>
            <a:endParaRPr lang="en-PH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2209800"/>
          </a:xfrm>
        </p:spPr>
        <p:txBody>
          <a:bodyPr>
            <a:normAutofit/>
          </a:bodyPr>
          <a:lstStyle/>
          <a:p>
            <a:r>
              <a:rPr lang="en-PH" sz="2400" dirty="0" smtClean="0"/>
              <a:t>Asian Farmers Association (AFA)</a:t>
            </a:r>
            <a:r>
              <a:rPr lang="en-PH" dirty="0" smtClean="0"/>
              <a:t> </a:t>
            </a:r>
          </a:p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</a:t>
            </a:fld>
            <a:endParaRPr lang="en-PH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8991600" cy="410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143000" y="1828800"/>
            <a:ext cx="73914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32</a:t>
            </a:r>
            <a:r>
              <a:rPr kumimoji="0" lang="en-PH" sz="4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</a:t>
            </a: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en-PH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Execom</a:t>
            </a:r>
            <a:r>
              <a:rPr kumimoji="0" lang="en-P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 sz="4400" dirty="0" smtClean="0">
                <a:latin typeface="+mj-lt"/>
                <a:ea typeface="+mj-ea"/>
                <a:cs typeface="+mj-cs"/>
              </a:rPr>
              <a:t>August 2-6, 2015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PH" sz="4400" b="1" dirty="0" smtClean="0">
                <a:latin typeface="+mj-lt"/>
                <a:ea typeface="+mj-ea"/>
                <a:cs typeface="+mj-cs"/>
              </a:rPr>
              <a:t>Yangon, Myanmar</a:t>
            </a:r>
            <a:endParaRPr kumimoji="0" lang="en-PH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310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Allocation of Knowledge &amp; Management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10</a:t>
            </a:fld>
            <a:endParaRPr lang="en-PH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Allocation of Governance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11</a:t>
            </a:fld>
            <a:endParaRPr lang="en-PH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Distribution of MTCP2 Expenses to Implementing Agencies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3229038"/>
              </p:ext>
            </p:extLst>
          </p:nvPr>
        </p:nvGraphicFramePr>
        <p:xfrm>
          <a:off x="876300" y="1574800"/>
          <a:ext cx="8229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12</a:t>
            </a:fld>
            <a:endParaRPr lang="en-PH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Releases to Members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13</a:t>
            </a:fld>
            <a:endParaRPr lang="en-PH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Statement of Receipts and Disbursements </a:t>
            </a:r>
            <a:br>
              <a:rPr lang="en-US" sz="3600" dirty="0" smtClean="0"/>
            </a:br>
            <a:r>
              <a:rPr lang="en-US" sz="3600" dirty="0" smtClean="0"/>
              <a:t>Audited 2014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43000" y="1143000"/>
          <a:ext cx="77724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  <a:gridCol w="31242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Beginning</a:t>
                      </a:r>
                      <a:r>
                        <a:rPr lang="en-US" sz="2000" baseline="0" dirty="0" smtClean="0"/>
                        <a:t> Fund Balance, Jan. 1, 2014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US$ 1,069,580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Grants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625,154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Donations and Other 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82,879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Membership</a:t>
                      </a:r>
                      <a:r>
                        <a:rPr lang="en-US" baseline="0" dirty="0" smtClean="0"/>
                        <a:t> and Annual Dues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2,500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Others (Interest income &amp; </a:t>
                      </a:r>
                      <a:r>
                        <a:rPr lang="en-US" dirty="0" err="1" smtClean="0"/>
                        <a:t>Forex</a:t>
                      </a:r>
                      <a:r>
                        <a:rPr lang="en-US" baseline="0" dirty="0" smtClean="0"/>
                        <a:t> loss)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(3,658)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             Total Receipts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706,875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Funds Available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1,776,455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Disbursements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dirty="0" smtClean="0"/>
                        <a:t>     Project  &amp; Admin. Expenses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1,254,497</a:t>
                      </a:r>
                      <a:endParaRPr lang="en-US" dirty="0"/>
                    </a:p>
                  </a:txBody>
                  <a:tcPr/>
                </a:tc>
              </a:tr>
              <a:tr h="346408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</a:t>
                      </a:r>
                      <a:r>
                        <a:rPr lang="en-US" baseline="0" dirty="0" smtClean="0"/>
                        <a:t> Total Disbursements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1,254,497</a:t>
                      </a:r>
                      <a:endParaRPr lang="en-US" dirty="0"/>
                    </a:p>
                  </a:txBody>
                  <a:tcPr/>
                </a:tc>
              </a:tr>
              <a:tr h="375275">
                <a:tc>
                  <a:txBody>
                    <a:bodyPr/>
                    <a:lstStyle/>
                    <a:p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</a:rPr>
                        <a:t>Ending Fund Balance, December 31, 2014</a:t>
                      </a:r>
                      <a:endParaRPr lang="en-US" sz="20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      US$   521,958</a:t>
                      </a:r>
                      <a:endParaRPr lang="en-US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2</a:t>
            </a:fld>
            <a:endParaRPr lang="en-PH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GRANTS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3</a:t>
            </a:fld>
            <a:endParaRPr lang="en-PH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PROJECT EXPENSES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4</a:t>
            </a:fld>
            <a:endParaRPr lang="en-PH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GRANTS VS. EXPENSES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475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5</a:t>
            </a:fld>
            <a:endParaRPr lang="en-PH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MEMBERSHIP FEES  &amp; ANNUAL DUES: January to December 2014 (In US$)</a:t>
            </a:r>
            <a:endParaRPr lang="en-US" sz="2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036938"/>
              </p:ext>
            </p:extLst>
          </p:nvPr>
        </p:nvGraphicFramePr>
        <p:xfrm>
          <a:off x="1143001" y="426720"/>
          <a:ext cx="6781800" cy="630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560"/>
                <a:gridCol w="2009425"/>
                <a:gridCol w="2197806"/>
                <a:gridCol w="2135009"/>
              </a:tblGrid>
              <a:tr h="331893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Member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Membership Fees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Annual Dues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CTCF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200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</a:t>
                      </a:r>
                      <a:r>
                        <a:rPr lang="en-US" sz="1700" baseline="0" dirty="0" smtClean="0"/>
                        <a:t>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2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AFFM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200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3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NAMAC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200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4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PAKISAMA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5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AINOKAI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6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KAFF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7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VNFU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8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FNN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9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TDFA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TWADA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11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KKM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12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FWN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13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NLRF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200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14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WAFF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</a:t>
                      </a:r>
                      <a:r>
                        <a:rPr lang="en-US" sz="1700" baseline="0" dirty="0" smtClean="0"/>
                        <a:t>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15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API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16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UWUA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 200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100</a:t>
                      </a:r>
                      <a:endParaRPr lang="en-US" sz="1700" dirty="0"/>
                    </a:p>
                  </a:txBody>
                  <a:tcPr/>
                </a:tc>
              </a:tr>
              <a:tr h="331893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aseline="0" dirty="0" smtClean="0"/>
                        <a:t>    Total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     800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       1,700</a:t>
                      </a:r>
                      <a:endParaRPr lang="en-US" sz="17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6</a:t>
            </a:fld>
            <a:endParaRPr lang="en-PH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Breakdown of Expenses according to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219200" y="1600200"/>
          <a:ext cx="7391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7</a:t>
            </a:fld>
            <a:endParaRPr lang="en-PH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Allocation of Advocacy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8</a:t>
            </a:fld>
            <a:endParaRPr lang="en-PH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Allocation of Enterprise </a:t>
            </a:r>
            <a:r>
              <a:rPr lang="en-US" sz="3200" dirty="0" err="1" smtClean="0"/>
              <a:t>Dev’t</a:t>
            </a:r>
            <a:r>
              <a:rPr lang="en-US" sz="3200" dirty="0" smtClean="0"/>
              <a:t>. Program</a:t>
            </a:r>
            <a:br>
              <a:rPr lang="en-US" sz="3200" dirty="0" smtClean="0"/>
            </a:br>
            <a:r>
              <a:rPr lang="en-US" sz="3200" dirty="0" smtClean="0"/>
              <a:t>Audited 2014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A861-1385-4C1C-937C-643FB58F89B3}" type="slidenum">
              <a:rPr lang="en-PH" smtClean="0"/>
              <a:pPr/>
              <a:t>9</a:t>
            </a:fld>
            <a:endParaRPr lang="en-P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4541</TotalTime>
  <Words>356</Words>
  <Application>Microsoft Office PowerPoint</Application>
  <PresentationFormat>On-screen Show (4:3)</PresentationFormat>
  <Paragraphs>138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AFA FINANCIAL REPORT Audited 2014 (In US$)</vt:lpstr>
      <vt:lpstr>Statement of Receipts and Disbursements  Audited 2014</vt:lpstr>
      <vt:lpstr>GRANTS Audited 2014</vt:lpstr>
      <vt:lpstr>PROJECT EXPENSES Audited 2014</vt:lpstr>
      <vt:lpstr>GRANTS VS. EXPENSES Audited 2014</vt:lpstr>
      <vt:lpstr>MEMBERSHIP FEES  &amp; ANNUAL DUES: January to December 2014 (In US$)</vt:lpstr>
      <vt:lpstr>Breakdown of Expenses according to Program Audited 2014</vt:lpstr>
      <vt:lpstr>Allocation of Advocacy Program Audited 2014</vt:lpstr>
      <vt:lpstr>Allocation of Enterprise Dev’t. Program Audited 2014</vt:lpstr>
      <vt:lpstr>Allocation of Knowledge &amp; Management Program Audited 2014</vt:lpstr>
      <vt:lpstr>Allocation of Governance Program Audited 2014</vt:lpstr>
      <vt:lpstr>Distribution of MTCP2 Expenses to Implementing Agencies Audited 2014</vt:lpstr>
      <vt:lpstr>Releases to Members Audited 2014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jun</dc:creator>
  <cp:lastModifiedBy>AFA</cp:lastModifiedBy>
  <cp:revision>512</cp:revision>
  <dcterms:created xsi:type="dcterms:W3CDTF">2013-05-08T16:06:02Z</dcterms:created>
  <dcterms:modified xsi:type="dcterms:W3CDTF">2015-07-29T13:02:26Z</dcterms:modified>
</cp:coreProperties>
</file>