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46" r:id="rId3"/>
    <p:sldId id="347" r:id="rId4"/>
    <p:sldId id="348" r:id="rId5"/>
    <p:sldId id="349" r:id="rId6"/>
    <p:sldId id="351" r:id="rId7"/>
    <p:sldId id="353" r:id="rId8"/>
    <p:sldId id="354" r:id="rId9"/>
    <p:sldId id="355" r:id="rId10"/>
    <p:sldId id="356" r:id="rId11"/>
    <p:sldId id="357" r:id="rId12"/>
    <p:sldId id="35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86935" autoAdjust="0"/>
  </p:normalViewPr>
  <p:slideViewPr>
    <p:cSldViewPr>
      <p:cViewPr>
        <p:scale>
          <a:sx n="60" d="100"/>
          <a:sy n="60" d="100"/>
        </p:scale>
        <p:origin x="-1627" y="-3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lang="en-US"/>
            </a:pPr>
            <a:r>
              <a:rPr lang="en-US"/>
              <a:t>In US $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3901356080489941"/>
          <c:y val="0.15127898075240606"/>
          <c:w val="0.83629508117040963"/>
          <c:h val="0.62030475357247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842,597 (90%)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432098765432104E-3"/>
                  <c:y val="-2.3148148148148064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 29,965 (3%) 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1728395061728392E-3"/>
                  <c:y val="-6.9444444444444475E-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 27,465 (3%) 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629629629629631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 15,722 (2%)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12,492 (1%)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888888888888897E-2"/>
                  <c:y val="2.3148148148148147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9,498 (1%)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600000"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MTCP2            (89%)</c:v>
                </c:pt>
                <c:pt idx="1">
                  <c:v>FFF</c:v>
                </c:pt>
                <c:pt idx="2">
                  <c:v>GFAR</c:v>
                </c:pt>
                <c:pt idx="3">
                  <c:v>WRF-IFAD</c:v>
                </c:pt>
                <c:pt idx="4">
                  <c:v>AGRITERRA</c:v>
                </c:pt>
                <c:pt idx="5">
                  <c:v>CSA</c:v>
                </c:pt>
                <c:pt idx="6">
                  <c:v>ILC-KGA</c:v>
                </c:pt>
              </c:strCache>
            </c:strRef>
          </c:cat>
          <c:val>
            <c:numRef>
              <c:f>Sheet1!$B$2:$B$8</c:f>
              <c:numCache>
                <c:formatCode>_(* #,##0_);_(* \(#,##0\);_(* "-"_);_(@_)</c:formatCode>
                <c:ptCount val="7"/>
                <c:pt idx="0">
                  <c:v>842597</c:v>
                </c:pt>
                <c:pt idx="1">
                  <c:v>29965</c:v>
                </c:pt>
                <c:pt idx="2">
                  <c:v>27465</c:v>
                </c:pt>
                <c:pt idx="3">
                  <c:v>15722</c:v>
                </c:pt>
                <c:pt idx="4">
                  <c:v>12492</c:v>
                </c:pt>
                <c:pt idx="5">
                  <c:v>9498</c:v>
                </c:pt>
                <c:pt idx="6">
                  <c:v>4015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478912"/>
        <c:axId val="51480448"/>
      </c:barChart>
      <c:catAx>
        <c:axId val="51478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51480448"/>
        <c:crosses val="autoZero"/>
        <c:auto val="1"/>
        <c:lblAlgn val="ctr"/>
        <c:lblOffset val="100"/>
        <c:noMultiLvlLbl val="0"/>
      </c:catAx>
      <c:valAx>
        <c:axId val="51480448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51478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230679498396031E-2"/>
          <c:y val="0.20042961022880657"/>
          <c:w val="0.53722999902789925"/>
          <c:h val="0.726436561677592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Sheet1!$A$2:$A$11</c:f>
              <c:strCache>
                <c:ptCount val="10"/>
                <c:pt idx="0">
                  <c:v>AFFM</c:v>
                </c:pt>
                <c:pt idx="1">
                  <c:v>PAKISAMA</c:v>
                </c:pt>
                <c:pt idx="2">
                  <c:v>API</c:v>
                </c:pt>
                <c:pt idx="3">
                  <c:v>VNFU</c:v>
                </c:pt>
                <c:pt idx="4">
                  <c:v>KKM</c:v>
                </c:pt>
                <c:pt idx="5">
                  <c:v>NLRF/CSRC</c:v>
                </c:pt>
                <c:pt idx="6">
                  <c:v>FNN</c:v>
                </c:pt>
                <c:pt idx="7">
                  <c:v>NAMAC</c:v>
                </c:pt>
                <c:pt idx="8">
                  <c:v>SAEDA</c:v>
                </c:pt>
                <c:pt idx="9">
                  <c:v>UWUA</c:v>
                </c:pt>
              </c:strCache>
            </c:strRef>
          </c:cat>
          <c:val>
            <c:numRef>
              <c:f>Sheet1!$B$2:$B$11</c:f>
              <c:numCache>
                <c:formatCode>_(* #,##0_);_(* \(#,##0\);_(* "-"_);_(@_)</c:formatCode>
                <c:ptCount val="10"/>
                <c:pt idx="0">
                  <c:v>19889</c:v>
                </c:pt>
                <c:pt idx="1">
                  <c:v>18360</c:v>
                </c:pt>
                <c:pt idx="2">
                  <c:v>16220</c:v>
                </c:pt>
                <c:pt idx="3">
                  <c:v>12275</c:v>
                </c:pt>
                <c:pt idx="4">
                  <c:v>6120</c:v>
                </c:pt>
                <c:pt idx="5">
                  <c:v>6590</c:v>
                </c:pt>
                <c:pt idx="6">
                  <c:v>4114</c:v>
                </c:pt>
                <c:pt idx="7">
                  <c:v>2839</c:v>
                </c:pt>
                <c:pt idx="8">
                  <c:v>610</c:v>
                </c:pt>
                <c:pt idx="9">
                  <c:v>570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493183143773696"/>
          <c:y val="0.15812701075992011"/>
          <c:w val="0.85037681053757208"/>
          <c:h val="0.568943670109543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3209876543209853E-2"/>
                  <c:y val="-1.964222862626142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53,032 (24%)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975308641975315E-2"/>
                  <c:y val="-3.367239193073385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44,134 (19%)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9382716049382748E-2"/>
                  <c:y val="-1.4030163304472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41,171 (18%)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166666666666666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35,672 (16%)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802469135802475E-2"/>
                  <c:y val="-5.331462055699531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18,894 (8%)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8518518518518524E-2"/>
                  <c:y val="-1.683619596536692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15,789 (7%)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12,099 (5%)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0802469135802475E-2"/>
                  <c:y val="-1.964222862626142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3,000 (1%)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1,640 (1%)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3148148148148147E-2"/>
                  <c:y val="3.928445725252283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1,125 (1%)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3148148148148147E-2"/>
                  <c:y val="1.403016330447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720000"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12"/>
                <c:pt idx="0">
                  <c:v>MTCP2</c:v>
                </c:pt>
                <c:pt idx="1">
                  <c:v>GFAR</c:v>
                </c:pt>
                <c:pt idx="2">
                  <c:v>AGRITERRA</c:v>
                </c:pt>
                <c:pt idx="3">
                  <c:v>FFF</c:v>
                </c:pt>
                <c:pt idx="4">
                  <c:v>ILC-VGGT</c:v>
                </c:pt>
                <c:pt idx="5">
                  <c:v>CSA-5 YRS.</c:v>
                </c:pt>
                <c:pt idx="6">
                  <c:v>GAFSP</c:v>
                </c:pt>
                <c:pt idx="7">
                  <c:v>ILC-LM</c:v>
                </c:pt>
                <c:pt idx="8">
                  <c:v>CSA-EE</c:v>
                </c:pt>
                <c:pt idx="9">
                  <c:v>WEF</c:v>
                </c:pt>
                <c:pt idx="10">
                  <c:v>WRF-IFAD</c:v>
                </c:pt>
                <c:pt idx="11">
                  <c:v>CSA</c:v>
                </c:pt>
              </c:strCache>
            </c:strRef>
          </c:cat>
          <c:val>
            <c:numRef>
              <c:f>Sheet1!$B$2:$B$13</c:f>
              <c:numCache>
                <c:formatCode>_(* #,##0_);_(* \(#,##0\);_(* "-"_);_(@_)</c:formatCode>
                <c:ptCount val="12"/>
                <c:pt idx="0">
                  <c:v>53032</c:v>
                </c:pt>
                <c:pt idx="1">
                  <c:v>44134</c:v>
                </c:pt>
                <c:pt idx="2">
                  <c:v>41171</c:v>
                </c:pt>
                <c:pt idx="3">
                  <c:v>35672</c:v>
                </c:pt>
                <c:pt idx="4">
                  <c:v>18894</c:v>
                </c:pt>
                <c:pt idx="5">
                  <c:v>15789</c:v>
                </c:pt>
                <c:pt idx="6">
                  <c:v>12099</c:v>
                </c:pt>
                <c:pt idx="7">
                  <c:v>3000</c:v>
                </c:pt>
                <c:pt idx="8">
                  <c:v>1640</c:v>
                </c:pt>
                <c:pt idx="9">
                  <c:v>1125</c:v>
                </c:pt>
                <c:pt idx="10">
                  <c:v>15</c:v>
                </c:pt>
                <c:pt idx="11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433344"/>
        <c:axId val="101434880"/>
      </c:barChart>
      <c:catAx>
        <c:axId val="1014333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01434880"/>
        <c:crosses val="autoZero"/>
        <c:auto val="1"/>
        <c:lblAlgn val="ctr"/>
        <c:lblOffset val="100"/>
        <c:noMultiLvlLbl val="0"/>
      </c:catAx>
      <c:valAx>
        <c:axId val="101434880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014333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</c:v>
                </c:pt>
              </c:strCache>
            </c:strRef>
          </c:tx>
          <c:invertIfNegative val="0"/>
          <c:cat>
            <c:strRef>
              <c:f>Sheet1!$A$2:$A$14</c:f>
              <c:strCache>
                <c:ptCount val="13"/>
                <c:pt idx="0">
                  <c:v>MTCP2</c:v>
                </c:pt>
                <c:pt idx="1">
                  <c:v>FFF</c:v>
                </c:pt>
                <c:pt idx="2">
                  <c:v>GFAR</c:v>
                </c:pt>
                <c:pt idx="3">
                  <c:v>WRF-IFAD</c:v>
                </c:pt>
                <c:pt idx="4">
                  <c:v>AGRITERRA</c:v>
                </c:pt>
                <c:pt idx="5">
                  <c:v>CSA</c:v>
                </c:pt>
                <c:pt idx="6">
                  <c:v>ILC-KGA</c:v>
                </c:pt>
                <c:pt idx="7">
                  <c:v>CSA-5 YRS.</c:v>
                </c:pt>
                <c:pt idx="8">
                  <c:v>CSA-EE</c:v>
                </c:pt>
                <c:pt idx="9">
                  <c:v>GAFSP</c:v>
                </c:pt>
                <c:pt idx="10">
                  <c:v>ILC-Land Matrix</c:v>
                </c:pt>
                <c:pt idx="11">
                  <c:v>ILC-VGGT</c:v>
                </c:pt>
                <c:pt idx="12">
                  <c:v>WEF</c:v>
                </c:pt>
              </c:strCache>
            </c:strRef>
          </c:cat>
          <c:val>
            <c:numRef>
              <c:f>Sheet1!$B$2:$B$14</c:f>
              <c:numCache>
                <c:formatCode>_(* #,##0_);_(* \(#,##0\);_(* "-"_);_(@_)</c:formatCode>
                <c:ptCount val="13"/>
                <c:pt idx="0">
                  <c:v>842597</c:v>
                </c:pt>
                <c:pt idx="1">
                  <c:v>29965</c:v>
                </c:pt>
                <c:pt idx="2">
                  <c:v>27465</c:v>
                </c:pt>
                <c:pt idx="3">
                  <c:v>15722</c:v>
                </c:pt>
                <c:pt idx="4">
                  <c:v>12492</c:v>
                </c:pt>
                <c:pt idx="5">
                  <c:v>9498</c:v>
                </c:pt>
                <c:pt idx="6">
                  <c:v>4015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Expenses</c:v>
                </c:pt>
              </c:strCache>
            </c:strRef>
          </c:tx>
          <c:invertIfNegative val="0"/>
          <c:cat>
            <c:strRef>
              <c:f>Sheet1!$A$2:$A$14</c:f>
              <c:strCache>
                <c:ptCount val="13"/>
                <c:pt idx="0">
                  <c:v>MTCP2</c:v>
                </c:pt>
                <c:pt idx="1">
                  <c:v>FFF</c:v>
                </c:pt>
                <c:pt idx="2">
                  <c:v>GFAR</c:v>
                </c:pt>
                <c:pt idx="3">
                  <c:v>WRF-IFAD</c:v>
                </c:pt>
                <c:pt idx="4">
                  <c:v>AGRITERRA</c:v>
                </c:pt>
                <c:pt idx="5">
                  <c:v>CSA</c:v>
                </c:pt>
                <c:pt idx="6">
                  <c:v>ILC-KGA</c:v>
                </c:pt>
                <c:pt idx="7">
                  <c:v>CSA-5 YRS.</c:v>
                </c:pt>
                <c:pt idx="8">
                  <c:v>CSA-EE</c:v>
                </c:pt>
                <c:pt idx="9">
                  <c:v>GAFSP</c:v>
                </c:pt>
                <c:pt idx="10">
                  <c:v>ILC-Land Matrix</c:v>
                </c:pt>
                <c:pt idx="11">
                  <c:v>ILC-VGGT</c:v>
                </c:pt>
                <c:pt idx="12">
                  <c:v>WEF</c:v>
                </c:pt>
              </c:strCache>
            </c:strRef>
          </c:cat>
          <c:val>
            <c:numRef>
              <c:f>Sheet1!$C$2:$C$14</c:f>
              <c:numCache>
                <c:formatCode>_(* #,##0_);_(* \(#,##0\);_(* "-"_);_(@_)</c:formatCode>
                <c:ptCount val="13"/>
                <c:pt idx="0">
                  <c:v>53032</c:v>
                </c:pt>
                <c:pt idx="1">
                  <c:v>35672</c:v>
                </c:pt>
                <c:pt idx="2">
                  <c:v>44134</c:v>
                </c:pt>
                <c:pt idx="3">
                  <c:v>15</c:v>
                </c:pt>
                <c:pt idx="4">
                  <c:v>41171</c:v>
                </c:pt>
                <c:pt idx="5">
                  <c:v>12</c:v>
                </c:pt>
                <c:pt idx="7">
                  <c:v>15789</c:v>
                </c:pt>
                <c:pt idx="8">
                  <c:v>1640</c:v>
                </c:pt>
                <c:pt idx="9">
                  <c:v>12099</c:v>
                </c:pt>
                <c:pt idx="10">
                  <c:v>3000</c:v>
                </c:pt>
                <c:pt idx="11">
                  <c:v>18894</c:v>
                </c:pt>
                <c:pt idx="12">
                  <c:v>1125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481472"/>
        <c:axId val="101487360"/>
      </c:barChart>
      <c:catAx>
        <c:axId val="1014814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01487360"/>
        <c:crosses val="autoZero"/>
        <c:auto val="1"/>
        <c:lblAlgn val="ctr"/>
        <c:lblOffset val="100"/>
        <c:noMultiLvlLbl val="0"/>
      </c:catAx>
      <c:valAx>
        <c:axId val="101487360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014814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Advocacy                     (44%)</c:v>
                </c:pt>
                <c:pt idx="1">
                  <c:v>Enterprise Dev't.       (4%)</c:v>
                </c:pt>
                <c:pt idx="2">
                  <c:v>Knowledge &amp; Mgt.    (5%)</c:v>
                </c:pt>
                <c:pt idx="3">
                  <c:v>Governance                 (47%)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97331</c:v>
                </c:pt>
                <c:pt idx="1">
                  <c:v>10196</c:v>
                </c:pt>
                <c:pt idx="2">
                  <c:v>12311</c:v>
                </c:pt>
                <c:pt idx="3">
                  <c:v>106745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048993875765457"/>
          <c:y val="0.27176205373309503"/>
          <c:w val="0.37951010633980126"/>
          <c:h val="0.5557111271126165"/>
        </c:manualLayout>
      </c:layout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GFAR                (44%)</c:v>
                </c:pt>
                <c:pt idx="1">
                  <c:v>FFF                    (26%)</c:v>
                </c:pt>
                <c:pt idx="2">
                  <c:v>GAFSP               (12%)</c:v>
                </c:pt>
                <c:pt idx="3">
                  <c:v>MTCP2              (9%)</c:v>
                </c:pt>
                <c:pt idx="4">
                  <c:v>AGRITERRA       (6%)</c:v>
                </c:pt>
                <c:pt idx="5">
                  <c:v>ILC-VGGT           (2%)</c:v>
                </c:pt>
                <c:pt idx="6">
                  <c:v>WEF                   (1%)</c:v>
                </c:pt>
              </c:strCache>
            </c:strRef>
          </c:cat>
          <c:val>
            <c:numRef>
              <c:f>Sheet1!$B$2:$B$8</c:f>
              <c:numCache>
                <c:formatCode>_(* #,##0_);_(* \(#,##0\);_(* "-"_);_(@_)</c:formatCode>
                <c:ptCount val="7"/>
                <c:pt idx="0">
                  <c:v>42068</c:v>
                </c:pt>
                <c:pt idx="1">
                  <c:v>25785</c:v>
                </c:pt>
                <c:pt idx="2">
                  <c:v>12099</c:v>
                </c:pt>
                <c:pt idx="3">
                  <c:v>8635</c:v>
                </c:pt>
                <c:pt idx="4">
                  <c:v>5639</c:v>
                </c:pt>
                <c:pt idx="5">
                  <c:v>1980</c:v>
                </c:pt>
                <c:pt idx="6">
                  <c:v>1125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CSA-5 YRS.       (72%)</c:v>
                </c:pt>
                <c:pt idx="1">
                  <c:v>ILC-VGGT         (28%)</c:v>
                </c:pt>
              </c:strCache>
            </c:strRef>
          </c:cat>
          <c:val>
            <c:numRef>
              <c:f>Sheet1!$B$2:$B$3</c:f>
              <c:numCache>
                <c:formatCode>_(* #,##0_);_(* \(#,##0\);_(* "-"_);_(@_)</c:formatCode>
                <c:ptCount val="2"/>
                <c:pt idx="0">
                  <c:v>7296</c:v>
                </c:pt>
                <c:pt idx="1">
                  <c:v>2900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ILC-VGGT          (27%)</c:v>
                </c:pt>
                <c:pt idx="1">
                  <c:v>ILC-LM              (24%)</c:v>
                </c:pt>
                <c:pt idx="2">
                  <c:v>AGRITERRA      (14%)</c:v>
                </c:pt>
                <c:pt idx="3">
                  <c:v>CSA-EE              (12%)</c:v>
                </c:pt>
                <c:pt idx="4">
                  <c:v>MTCP2              (12%)</c:v>
                </c:pt>
                <c:pt idx="5">
                  <c:v>CSA-5 YRS.         (10%)</c:v>
                </c:pt>
                <c:pt idx="6">
                  <c:v>FFF                     (1%)</c:v>
                </c:pt>
              </c:strCache>
            </c:strRef>
          </c:cat>
          <c:val>
            <c:numRef>
              <c:f>Sheet1!$B$2:$B$8</c:f>
              <c:numCache>
                <c:formatCode>_(* #,##0_);_(* \(#,##0\);_(* "-"_);_(@_)</c:formatCode>
                <c:ptCount val="7"/>
                <c:pt idx="0">
                  <c:v>3240</c:v>
                </c:pt>
                <c:pt idx="1">
                  <c:v>3000</c:v>
                </c:pt>
                <c:pt idx="2">
                  <c:v>1725</c:v>
                </c:pt>
                <c:pt idx="3">
                  <c:v>1530</c:v>
                </c:pt>
                <c:pt idx="4">
                  <c:v>1456</c:v>
                </c:pt>
                <c:pt idx="5">
                  <c:v>1200</c:v>
                </c:pt>
                <c:pt idx="6">
                  <c:v>160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Sheet1!$A$2:$A$10</c:f>
              <c:strCache>
                <c:ptCount val="9"/>
                <c:pt idx="0">
                  <c:v>MTCP2              (40%)</c:v>
                </c:pt>
                <c:pt idx="1">
                  <c:v>AGRITERRA     (32%)</c:v>
                </c:pt>
                <c:pt idx="2">
                  <c:v>ILC-VGGT          (10%)</c:v>
                </c:pt>
                <c:pt idx="3">
                  <c:v>FFF                    (9%)</c:v>
                </c:pt>
                <c:pt idx="4">
                  <c:v>CSA-5 YRS.        (7%)</c:v>
                </c:pt>
                <c:pt idx="5">
                  <c:v>GFAR                 (2%)</c:v>
                </c:pt>
                <c:pt idx="6">
                  <c:v>CSA-EE                 </c:v>
                </c:pt>
                <c:pt idx="7">
                  <c:v>OTHERS</c:v>
                </c:pt>
                <c:pt idx="8">
                  <c:v>CSA                  </c:v>
                </c:pt>
              </c:strCache>
            </c:strRef>
          </c:cat>
          <c:val>
            <c:numRef>
              <c:f>Sheet1!$B$2:$B$10</c:f>
              <c:numCache>
                <c:formatCode>_(* #,##0_);_(* \(#,##0\);_(* "-"_);_(@_)</c:formatCode>
                <c:ptCount val="9"/>
                <c:pt idx="0">
                  <c:v>42940</c:v>
                </c:pt>
                <c:pt idx="1">
                  <c:v>33807</c:v>
                </c:pt>
                <c:pt idx="2">
                  <c:v>10774</c:v>
                </c:pt>
                <c:pt idx="3">
                  <c:v>9727</c:v>
                </c:pt>
                <c:pt idx="4">
                  <c:v>7293</c:v>
                </c:pt>
                <c:pt idx="5">
                  <c:v>2067</c:v>
                </c:pt>
                <c:pt idx="6">
                  <c:v>110</c:v>
                </c:pt>
                <c:pt idx="7">
                  <c:v>15</c:v>
                </c:pt>
                <c:pt idx="8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230679498396031E-2"/>
          <c:y val="0.20042961022880657"/>
          <c:w val="0.53722999902789925"/>
          <c:h val="0.726436561677592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</c:f>
              <c:strCache>
                <c:ptCount val="1"/>
                <c:pt idx="0">
                  <c:v>RIA  AFA/LVC            (100%)</c:v>
                </c:pt>
              </c:strCache>
            </c:strRef>
          </c:cat>
          <c:val>
            <c:numRef>
              <c:f>Sheet1!$B$2</c:f>
              <c:numCache>
                <c:formatCode>_(* #,##0_);_(* \(#,##0\);_(* "-"_);_(@_)</c:formatCode>
                <c:ptCount val="1"/>
                <c:pt idx="0">
                  <c:v>53032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0.25926</cdr:x>
      <cdr:y>0.43056</cdr:y>
    </cdr:from>
    <cdr:to>
      <cdr:x>0.37037</cdr:x>
      <cdr:y>0.59722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33600" y="23622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</cdr:x>
      <cdr:y>0.59722</cdr:y>
    </cdr:from>
    <cdr:to>
      <cdr:x>0.61111</cdr:x>
      <cdr:y>0.76389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114800" y="3276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0.37037</cdr:x>
      <cdr:y>0.43774</cdr:y>
    </cdr:from>
    <cdr:to>
      <cdr:x>0.37593</cdr:x>
      <cdr:y>0.44784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1981200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A7ECB-E7EC-AE46-823E-005861EDC471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4D9DE-02DB-7345-BAE7-F7A5134A51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268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D9032-DD9A-7745-8226-888C57472A71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08EBF-44A5-394E-84B9-01CB89D790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265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0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E0B8-D4E1-0E4A-B7DF-70C2339A4DF1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13262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C2C49-4248-BF4C-AA87-F69A2F9761A8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049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3E26-A455-874D-8941-C76737A0A2FC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44697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3628-BA2B-B645-89C3-C8058AA60EC8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2148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D424A-C11C-E64F-A3A4-FAD7048C010A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36165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98841-707E-8541-8DCF-96AF1AAEDA4C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1113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2B69-5FCF-1443-B844-02EBB96EB4BD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42520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A801-42EE-6147-8E0F-7D869498F5CE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1890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C715-4527-2640-9CF5-C4ACC8EAA7DE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97464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52BE8-7E06-AC4E-B8E8-A53B38235B60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1424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94F6-64E8-4347-8C2B-A3BB8D73549E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4998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P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P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67DD1-C667-3747-ABC0-32DF245BDC95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7" name="Picture 3" descr="F:\02 AFA Projects\2013-05-09 to 14 AFA Events Manila\Print Materials\Logos\image (small)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4953000"/>
            <a:ext cx="89530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848600" cy="1524000"/>
          </a:xfrm>
        </p:spPr>
        <p:txBody>
          <a:bodyPr>
            <a:noAutofit/>
          </a:bodyPr>
          <a:lstStyle/>
          <a:p>
            <a:r>
              <a:rPr lang="en-PH" sz="4800" b="1" dirty="0" smtClean="0"/>
              <a:t>AFA FINANCIAL REPORT</a:t>
            </a:r>
            <a:br>
              <a:rPr lang="en-PH" sz="4800" b="1" dirty="0" smtClean="0"/>
            </a:br>
            <a:r>
              <a:rPr lang="en-PH" sz="4800" b="1" dirty="0" smtClean="0"/>
              <a:t>January to June 2015</a:t>
            </a:r>
            <a:endParaRPr lang="en-PH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2209800"/>
          </a:xfrm>
        </p:spPr>
        <p:txBody>
          <a:bodyPr>
            <a:normAutofit/>
          </a:bodyPr>
          <a:lstStyle/>
          <a:p>
            <a:r>
              <a:rPr lang="en-PH" sz="2400" dirty="0" smtClean="0"/>
              <a:t>Asian Farmers Association (AFA)</a:t>
            </a:r>
            <a:r>
              <a:rPr lang="en-PH" dirty="0" smtClean="0"/>
              <a:t> </a:t>
            </a:r>
          </a:p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</a:t>
            </a:fld>
            <a:endParaRPr lang="en-PH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8991600" cy="410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143000" y="1828800"/>
            <a:ext cx="73914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32</a:t>
            </a:r>
            <a:r>
              <a:rPr kumimoji="0" lang="en-PH" sz="4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</a:t>
            </a: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en-PH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Execom</a:t>
            </a: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 sz="4400" dirty="0" smtClean="0">
                <a:latin typeface="+mj-lt"/>
                <a:ea typeface="+mj-ea"/>
                <a:cs typeface="+mj-cs"/>
              </a:rPr>
              <a:t>August 2-6, 2015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 sz="4400" b="1" dirty="0" smtClean="0">
                <a:latin typeface="+mj-lt"/>
                <a:ea typeface="+mj-ea"/>
                <a:cs typeface="+mj-cs"/>
              </a:rPr>
              <a:t>Yangon, Myanmar</a:t>
            </a:r>
            <a:endParaRPr kumimoji="0" lang="en-PH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310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Allocation of Governance Program</a:t>
            </a:r>
            <a:br>
              <a:rPr lang="en-US" sz="3200" dirty="0" smtClean="0"/>
            </a:br>
            <a:r>
              <a:rPr lang="en-US" sz="3200" dirty="0" smtClean="0"/>
              <a:t>January to June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10</a:t>
            </a:fld>
            <a:endParaRPr lang="en-PH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Distribution of MTCP2 Expenses to Implementing Agencies</a:t>
            </a:r>
            <a:br>
              <a:rPr lang="en-US" sz="3200" dirty="0" smtClean="0"/>
            </a:br>
            <a:r>
              <a:rPr lang="en-US" sz="3200" dirty="0" smtClean="0"/>
              <a:t>January to June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11</a:t>
            </a:fld>
            <a:endParaRPr lang="en-PH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Releases to Members</a:t>
            </a:r>
            <a:br>
              <a:rPr lang="en-US" sz="3200" dirty="0" smtClean="0"/>
            </a:br>
            <a:r>
              <a:rPr lang="en-US" sz="3200" dirty="0" smtClean="0"/>
              <a:t>January to June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12</a:t>
            </a:fld>
            <a:endParaRPr lang="en-PH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Statement of Receipts and Disbursements </a:t>
            </a:r>
            <a:br>
              <a:rPr lang="en-US" sz="3600" dirty="0" smtClean="0"/>
            </a:br>
            <a:r>
              <a:rPr lang="en-US" sz="3600" dirty="0" smtClean="0"/>
              <a:t>January to June 2015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43000" y="1143000"/>
          <a:ext cx="7772400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35052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Beginning</a:t>
                      </a:r>
                      <a:r>
                        <a:rPr lang="en-US" sz="2000" baseline="0" dirty="0" smtClean="0"/>
                        <a:t> Fund Balance, Jan. 1, 2015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US$   521,958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Receipts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Grants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941,754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Donations and Other Receipts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7,709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             Total Receipts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949,463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Funds Available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1,471,421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Disbursements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Project Expenses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226,583</a:t>
                      </a:r>
                      <a:endParaRPr lang="en-US" dirty="0"/>
                    </a:p>
                  </a:txBody>
                  <a:tcPr/>
                </a:tc>
              </a:tr>
              <a:tr h="606213">
                <a:tc>
                  <a:txBody>
                    <a:bodyPr/>
                    <a:lstStyle/>
                    <a:p>
                      <a:r>
                        <a:rPr lang="en-US" dirty="0" smtClean="0"/>
                        <a:t>     Advances for MTCP2 project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                implementation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             294,466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</a:t>
                      </a:r>
                      <a:r>
                        <a:rPr lang="en-US" baseline="0" dirty="0" smtClean="0"/>
                        <a:t> Total Disbursements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521,049</a:t>
                      </a:r>
                      <a:endParaRPr lang="en-US" dirty="0"/>
                    </a:p>
                  </a:txBody>
                  <a:tcPr/>
                </a:tc>
              </a:tr>
              <a:tr h="375275">
                <a:tc>
                  <a:txBody>
                    <a:bodyPr/>
                    <a:lstStyle/>
                    <a:p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</a:rPr>
                        <a:t>Ending Fund Balance, June 30, 2015</a:t>
                      </a:r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      US$   950,372</a:t>
                      </a:r>
                      <a:endParaRPr lang="en-US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2</a:t>
            </a:fld>
            <a:endParaRPr lang="en-PH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GRANTS</a:t>
            </a:r>
            <a:br>
              <a:rPr lang="en-US" sz="3200" dirty="0" smtClean="0"/>
            </a:br>
            <a:r>
              <a:rPr lang="en-US" sz="3200" dirty="0" smtClean="0"/>
              <a:t>January to June 2015</a:t>
            </a:r>
            <a:endParaRPr lang="en-US" sz="32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3</a:t>
            </a:fld>
            <a:endParaRPr lang="en-PH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PROJECT EXPENSES</a:t>
            </a:r>
            <a:br>
              <a:rPr lang="en-US" sz="3200" dirty="0" smtClean="0"/>
            </a:br>
            <a:r>
              <a:rPr lang="en-US" sz="3200" dirty="0" smtClean="0"/>
              <a:t>January to June 2015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4</a:t>
            </a:fld>
            <a:endParaRPr lang="en-PH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GRANTS VS. EXPENSES</a:t>
            </a:r>
            <a:br>
              <a:rPr lang="en-US" sz="3200" dirty="0" smtClean="0"/>
            </a:br>
            <a:r>
              <a:rPr lang="en-US" sz="3200" dirty="0" smtClean="0"/>
              <a:t>As of June 30,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4754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5</a:t>
            </a:fld>
            <a:endParaRPr lang="en-PH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Breakdown of Expenses according to Program</a:t>
            </a:r>
            <a:br>
              <a:rPr lang="en-US" sz="3200" dirty="0" smtClean="0"/>
            </a:br>
            <a:r>
              <a:rPr lang="en-US" sz="3200" dirty="0" smtClean="0"/>
              <a:t>January to June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219200" y="1600200"/>
          <a:ext cx="73914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6</a:t>
            </a:fld>
            <a:endParaRPr lang="en-PH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Allocation of Advocacy Program</a:t>
            </a:r>
            <a:br>
              <a:rPr lang="en-US" sz="3200" dirty="0" smtClean="0"/>
            </a:br>
            <a:r>
              <a:rPr lang="en-US" sz="3200" dirty="0" smtClean="0"/>
              <a:t>January to June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7</a:t>
            </a:fld>
            <a:endParaRPr lang="en-PH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Allocation of Enterprise </a:t>
            </a:r>
            <a:r>
              <a:rPr lang="en-US" sz="3200" dirty="0" err="1" smtClean="0"/>
              <a:t>Dev’t</a:t>
            </a:r>
            <a:r>
              <a:rPr lang="en-US" sz="3200" dirty="0" smtClean="0"/>
              <a:t>. Program</a:t>
            </a:r>
            <a:br>
              <a:rPr lang="en-US" sz="3200" dirty="0" smtClean="0"/>
            </a:br>
            <a:r>
              <a:rPr lang="en-US" sz="3200" dirty="0" smtClean="0"/>
              <a:t>January to June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8</a:t>
            </a:fld>
            <a:endParaRPr lang="en-PH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Allocation of Knowledge &amp; Management Program</a:t>
            </a:r>
            <a:br>
              <a:rPr lang="en-US" sz="3200" dirty="0" smtClean="0"/>
            </a:br>
            <a:r>
              <a:rPr lang="en-US" sz="3200" dirty="0" smtClean="0"/>
              <a:t>January to June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9</a:t>
            </a:fld>
            <a:endParaRPr lang="en-P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4128</TotalTime>
  <Words>259</Words>
  <Application>Microsoft Office PowerPoint</Application>
  <PresentationFormat>On-screen Show (4:3)</PresentationFormat>
  <Paragraphs>80</Paragraphs>
  <Slides>12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AFA FINANCIAL REPORT January to June 2015</vt:lpstr>
      <vt:lpstr>Statement of Receipts and Disbursements  January to June 2015</vt:lpstr>
      <vt:lpstr>GRANTS January to June 2015</vt:lpstr>
      <vt:lpstr>PROJECT EXPENSES January to June 2015</vt:lpstr>
      <vt:lpstr>GRANTS VS. EXPENSES As of June 30, 2015</vt:lpstr>
      <vt:lpstr>Breakdown of Expenses according to Program January to June 2015</vt:lpstr>
      <vt:lpstr>Allocation of Advocacy Program January to June 2015</vt:lpstr>
      <vt:lpstr>Allocation of Enterprise Dev’t. Program January to June 2015</vt:lpstr>
      <vt:lpstr>Allocation of Knowledge &amp; Management Program January to June 2015</vt:lpstr>
      <vt:lpstr>Allocation of Governance Program January to June 2015</vt:lpstr>
      <vt:lpstr>Distribution of MTCP2 Expenses to Implementing Agencies January to June 2015</vt:lpstr>
      <vt:lpstr>Releases to Members January to June 2015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jun</dc:creator>
  <cp:lastModifiedBy>AFA</cp:lastModifiedBy>
  <cp:revision>486</cp:revision>
  <dcterms:created xsi:type="dcterms:W3CDTF">2013-05-08T16:06:02Z</dcterms:created>
  <dcterms:modified xsi:type="dcterms:W3CDTF">2015-07-29T13:14:48Z</dcterms:modified>
</cp:coreProperties>
</file>