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93" r:id="rId2"/>
    <p:sldId id="271" r:id="rId3"/>
    <p:sldId id="296" r:id="rId4"/>
    <p:sldId id="294" r:id="rId5"/>
    <p:sldId id="295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98" r:id="rId17"/>
    <p:sldId id="300" r:id="rId18"/>
    <p:sldId id="297" r:id="rId19"/>
    <p:sldId id="292" r:id="rId20"/>
    <p:sldId id="289" r:id="rId21"/>
    <p:sldId id="290" r:id="rId22"/>
    <p:sldId id="291" r:id="rId23"/>
  </p:sldIdLst>
  <p:sldSz cx="9144000" cy="6858000" type="screen4x3"/>
  <p:notesSz cx="7315200" cy="96012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olte, Kerstin" initials="NK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E7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9755" autoAdjust="0"/>
  </p:normalViewPr>
  <p:slideViewPr>
    <p:cSldViewPr showGuides="1">
      <p:cViewPr varScale="1">
        <p:scale>
          <a:sx n="85" d="100"/>
          <a:sy n="85" d="100"/>
        </p:scale>
        <p:origin x="-893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1884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\Documents\LAND%20FORUM%20(COPY)\2015-05-12%20to%2016%20GLF%20and%20ILC%20GA%20Dakar\LM%20Session\Asia%20Data%20Analysis\summary%20ASIA%20may%208%20v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\Documents\LAND%20FORUM%20(COPY)\2015-05-12%20to%2016%20GLF%20and%20ILC%20GA%20Dakar\LM%20Session\Asia%20Data%20Analysis\summary%20ASIA%20may%208%20v2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\Documents\LAND%20FORUM%20(COPY)\2015-05-12%20to%2016%20GLF%20and%20ILC%20GA%20Dakar\LM%20Session\Asia%20Data%20Analysis\summary%20ASIA%20may%208%20v2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\Documents\LAND%20FORUM%20(COPY)\2015-05-12%20to%2016%20GLF%20and%20ILC%20GA%20Dakar\LM%20Session\Asia%20Data%20Analysis\summary%20ASIA%20may%208%20v2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\Documents\LAND%20FORUM%20(COPY)\2015-05-12%20to%2016%20GLF%20and%20ILC%20GA%20Dakar\LM%20Session\Asia%20Data%20Analysis\summary%20ASIA%20may%208%20v2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c\Documents\LAND%20FORUM%20(COPY)\2015-05-12%20to%2016%20GLF%20and%20ILC%20GA%20Dakar\LM%20Session\Asia%20Data%20Analysis\summary%20ASIA%20may%208%20v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negotiation!$B$3</c:f>
              <c:strCache>
                <c:ptCount val="1"/>
                <c:pt idx="0">
                  <c:v>Number of cases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Lbls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negotiation!$A$4:$A$7</c:f>
              <c:strCache>
                <c:ptCount val="4"/>
                <c:pt idx="0">
                  <c:v>Concluded deals</c:v>
                </c:pt>
                <c:pt idx="1">
                  <c:v>Intended deals</c:v>
                </c:pt>
                <c:pt idx="2">
                  <c:v>Failed deals</c:v>
                </c:pt>
                <c:pt idx="3">
                  <c:v>No Information</c:v>
                </c:pt>
              </c:strCache>
            </c:strRef>
          </c:cat>
          <c:val>
            <c:numRef>
              <c:f>negotiation!$B$4:$B$7</c:f>
              <c:numCache>
                <c:formatCode>General</c:formatCode>
                <c:ptCount val="4"/>
                <c:pt idx="0">
                  <c:v>398</c:v>
                </c:pt>
                <c:pt idx="1">
                  <c:v>46</c:v>
                </c:pt>
                <c:pt idx="2">
                  <c:v>15</c:v>
                </c:pt>
                <c:pt idx="3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Lbls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negotiation!$C$3:$D$3</c:f>
              <c:strCache>
                <c:ptCount val="2"/>
                <c:pt idx="0">
                  <c:v>Intended size (has)</c:v>
                </c:pt>
                <c:pt idx="1">
                  <c:v> Size under contract (has)</c:v>
                </c:pt>
              </c:strCache>
            </c:strRef>
          </c:cat>
          <c:val>
            <c:numRef>
              <c:f>negotiation!$C$4:$D$4</c:f>
              <c:numCache>
                <c:formatCode>_(* #,##0_);_(* \(#,##0\);_(* "-"??_);_(@_)</c:formatCode>
                <c:ptCount val="2"/>
                <c:pt idx="0">
                  <c:v>13493896</c:v>
                </c:pt>
                <c:pt idx="1">
                  <c:v>10464269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implementation!$B$3</c:f>
              <c:strCache>
                <c:ptCount val="1"/>
                <c:pt idx="0">
                  <c:v>Number of concluded deals 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implementation!$A$4:$A$8</c:f>
              <c:strCache>
                <c:ptCount val="5"/>
                <c:pt idx="0">
                  <c:v>Project not started</c:v>
                </c:pt>
                <c:pt idx="1">
                  <c:v>Startup phase (no production)</c:v>
                </c:pt>
                <c:pt idx="2">
                  <c:v>In operation (production)</c:v>
                </c:pt>
                <c:pt idx="3">
                  <c:v>Project abandoned</c:v>
                </c:pt>
                <c:pt idx="4">
                  <c:v>No information</c:v>
                </c:pt>
              </c:strCache>
            </c:strRef>
          </c:cat>
          <c:val>
            <c:numRef>
              <c:f>implementation!$B$4:$B$8</c:f>
              <c:numCache>
                <c:formatCode>General</c:formatCode>
                <c:ptCount val="5"/>
                <c:pt idx="0">
                  <c:v>52</c:v>
                </c:pt>
                <c:pt idx="1">
                  <c:v>61</c:v>
                </c:pt>
                <c:pt idx="2">
                  <c:v>194</c:v>
                </c:pt>
                <c:pt idx="3">
                  <c:v>8</c:v>
                </c:pt>
                <c:pt idx="4">
                  <c:v>177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implementation!$C$3:$D$3</c:f>
              <c:strCache>
                <c:ptCount val="2"/>
                <c:pt idx="0">
                  <c:v> Size under contract (has)</c:v>
                </c:pt>
                <c:pt idx="1">
                  <c:v> Current size under production (has)</c:v>
                </c:pt>
              </c:strCache>
            </c:strRef>
          </c:cat>
          <c:val>
            <c:numRef>
              <c:f>implementation!$C$6:$D$6</c:f>
              <c:numCache>
                <c:formatCode>#,##0</c:formatCode>
                <c:ptCount val="2"/>
                <c:pt idx="0" formatCode="_(* #,##0_);_(* \(#,##0\);_(* &quot;-&quot;??_);_(@_)">
                  <c:v>4845434</c:v>
                </c:pt>
                <c:pt idx="1">
                  <c:v>1352439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'former use'!$B$3</c:f>
              <c:strCache>
                <c:ptCount val="1"/>
                <c:pt idx="0">
                  <c:v>Number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'former use'!$A$4:$A$9</c:f>
              <c:strCache>
                <c:ptCount val="6"/>
                <c:pt idx="0">
                  <c:v>Commercial (large-scale) agriculture</c:v>
                </c:pt>
                <c:pt idx="1">
                  <c:v>Smallholder agriculture</c:v>
                </c:pt>
                <c:pt idx="2">
                  <c:v>Pastoralists</c:v>
                </c:pt>
                <c:pt idx="3">
                  <c:v>Forestry</c:v>
                </c:pt>
                <c:pt idx="4">
                  <c:v>Conservation</c:v>
                </c:pt>
                <c:pt idx="5">
                  <c:v>No information</c:v>
                </c:pt>
              </c:strCache>
            </c:strRef>
          </c:cat>
          <c:val>
            <c:numRef>
              <c:f>'former use'!$B$4:$B$9</c:f>
              <c:numCache>
                <c:formatCode>General</c:formatCode>
                <c:ptCount val="6"/>
                <c:pt idx="0">
                  <c:v>18</c:v>
                </c:pt>
                <c:pt idx="1">
                  <c:v>69</c:v>
                </c:pt>
                <c:pt idx="2">
                  <c:v>2</c:v>
                </c:pt>
                <c:pt idx="3">
                  <c:v>10</c:v>
                </c:pt>
                <c:pt idx="4">
                  <c:v>12</c:v>
                </c:pt>
                <c:pt idx="5">
                  <c:v>381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intention!$B$3</c:f>
              <c:strCache>
                <c:ptCount val="1"/>
                <c:pt idx="0">
                  <c:v>Number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</c:dLbls>
          <c:cat>
            <c:strRef>
              <c:f>intention!$A$4:$A$15</c:f>
              <c:strCache>
                <c:ptCount val="12"/>
                <c:pt idx="0">
                  <c:v>Food crops</c:v>
                </c:pt>
                <c:pt idx="1">
                  <c:v>Non-food-agricultural Commodities</c:v>
                </c:pt>
                <c:pt idx="2">
                  <c:v>Agrofuels</c:v>
                </c:pt>
                <c:pt idx="3">
                  <c:v>Agriculture unspecified</c:v>
                </c:pt>
                <c:pt idx="4">
                  <c:v>For Wood and Fibre</c:v>
                </c:pt>
                <c:pt idx="5">
                  <c:v>Other</c:v>
                </c:pt>
                <c:pt idx="6">
                  <c:v>No information</c:v>
                </c:pt>
                <c:pt idx="7">
                  <c:v>Industry</c:v>
                </c:pt>
                <c:pt idx="8">
                  <c:v>Livestock</c:v>
                </c:pt>
                <c:pt idx="9">
                  <c:v>Forestry unspecified</c:v>
                </c:pt>
                <c:pt idx="10">
                  <c:v>Tourism</c:v>
                </c:pt>
                <c:pt idx="11">
                  <c:v>Renewable Energy</c:v>
                </c:pt>
              </c:strCache>
            </c:strRef>
          </c:cat>
          <c:val>
            <c:numRef>
              <c:f>intention!$B$4:$B$15</c:f>
              <c:numCache>
                <c:formatCode>General</c:formatCode>
                <c:ptCount val="12"/>
                <c:pt idx="0">
                  <c:v>108</c:v>
                </c:pt>
                <c:pt idx="1">
                  <c:v>105</c:v>
                </c:pt>
                <c:pt idx="2">
                  <c:v>93</c:v>
                </c:pt>
                <c:pt idx="3">
                  <c:v>89</c:v>
                </c:pt>
                <c:pt idx="4">
                  <c:v>22</c:v>
                </c:pt>
                <c:pt idx="5">
                  <c:v>21</c:v>
                </c:pt>
                <c:pt idx="6">
                  <c:v>13</c:v>
                </c:pt>
                <c:pt idx="7">
                  <c:v>12</c:v>
                </c:pt>
                <c:pt idx="8">
                  <c:v>11</c:v>
                </c:pt>
                <c:pt idx="9">
                  <c:v>10</c:v>
                </c:pt>
                <c:pt idx="10">
                  <c:v>7</c:v>
                </c:pt>
                <c:pt idx="1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>
              <a:defRPr sz="1300"/>
            </a:lvl1pPr>
          </a:lstStyle>
          <a:p>
            <a:fld id="{B516D152-22FB-4E15-983B-73500701645D}" type="datetimeFigureOut">
              <a:rPr lang="de-DE" smtClean="0"/>
              <a:pPr/>
              <a:t>29.07.2015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>
              <a:defRPr sz="1300"/>
            </a:lvl1pPr>
          </a:lstStyle>
          <a:p>
            <a:fld id="{E7648158-E985-448D-8911-F1EAD751ED42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53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>
              <a:defRPr sz="1300"/>
            </a:lvl1pPr>
          </a:lstStyle>
          <a:p>
            <a:fld id="{D21AA145-E345-482D-A2E5-78C52E0202DF}" type="datetimeFigureOut">
              <a:rPr lang="de-DE" smtClean="0"/>
              <a:pPr/>
              <a:t>29.07.2015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47" tIns="47873" rIns="95747" bIns="4787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5747" tIns="47873" rIns="95747" bIns="4787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>
              <a:defRPr sz="1300"/>
            </a:lvl1pPr>
          </a:lstStyle>
          <a:p>
            <a:fld id="{9179928F-F6D5-4A7D-B1C7-C458656C9AC7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1367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9525" indent="-179525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483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9525" indent="-179525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483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745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1F766D-7503-48F3-9D64-FC4E006CE7CD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672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5898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137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648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370174"/>
            <a:ext cx="8802806" cy="871776"/>
          </a:xfrm>
        </p:spPr>
        <p:txBody>
          <a:bodyPr/>
          <a:lstStyle>
            <a:lvl1pPr algn="l">
              <a:defRPr sz="3200" b="1">
                <a:solidFill>
                  <a:srgbClr val="FFC000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069" y="1173710"/>
            <a:ext cx="8802806" cy="5076963"/>
          </a:xfrm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spcBef>
                <a:spcPts val="300"/>
              </a:spcBef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880225" y="64516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33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250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0312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5625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9357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576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524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5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7/29/2015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landmatrixasia" TargetMode="External"/><Relationship Id="rId2" Type="http://schemas.openxmlformats.org/officeDocument/2006/relationships/hyperlink" Target="http://www.landmatrixasia.wordpres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witter.com/landmatrixasia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8600" y="3657600"/>
            <a:ext cx="8686800" cy="14478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The Land Matrix Initiative </a:t>
            </a:r>
            <a:r>
              <a:rPr lang="en-US" sz="3600" b="1" dirty="0" smtClean="0">
                <a:solidFill>
                  <a:srgbClr val="FFC000"/>
                </a:solidFill>
              </a:rPr>
              <a:t>in Asia</a:t>
            </a:r>
            <a:endParaRPr lang="de-DE" sz="2800" b="1" dirty="0">
              <a:solidFill>
                <a:srgbClr val="FFC00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5257800"/>
            <a:ext cx="9144000" cy="1600200"/>
          </a:xfrm>
        </p:spPr>
        <p:txBody>
          <a:bodyPr>
            <a:noAutofit/>
          </a:bodyPr>
          <a:lstStyle/>
          <a:p>
            <a:r>
              <a:rPr lang="de-DE" sz="2400" b="1" dirty="0" smtClean="0">
                <a:solidFill>
                  <a:schemeClr val="bg1">
                    <a:lumMod val="65000"/>
                  </a:schemeClr>
                </a:solidFill>
              </a:rPr>
              <a:t>Jun Virola</a:t>
            </a:r>
          </a:p>
          <a:p>
            <a:r>
              <a:rPr lang="de-DE" sz="2400" b="1" dirty="0" smtClean="0">
                <a:solidFill>
                  <a:schemeClr val="bg1">
                    <a:lumMod val="65000"/>
                  </a:schemeClr>
                </a:solidFill>
              </a:rPr>
              <a:t>Land Matrix Asia Focal Point</a:t>
            </a:r>
          </a:p>
          <a:p>
            <a:r>
              <a:rPr lang="en-GB" sz="2400" b="1" dirty="0" smtClean="0">
                <a:solidFill>
                  <a:schemeClr val="bg1">
                    <a:lumMod val="65000"/>
                  </a:schemeClr>
                </a:solidFill>
              </a:rPr>
              <a:t>Asian Farmers’ Association for Sustainable Rural Development (AFA)</a:t>
            </a:r>
          </a:p>
        </p:txBody>
      </p:sp>
      <p:pic>
        <p:nvPicPr>
          <p:cNvPr id="2050" name="Picture 2" descr="C:\Users\pc\Documents\landmatrixas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7620000" cy="211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81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39% of deals are in operation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Can increase once more information is gathered</a:t>
            </a:r>
            <a:endParaRPr lang="en-US" sz="2400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9574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105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499824"/>
            <a:ext cx="8802806" cy="871776"/>
          </a:xfrm>
        </p:spPr>
        <p:txBody>
          <a:bodyPr>
            <a:noAutofit/>
          </a:bodyPr>
          <a:lstStyle/>
          <a:p>
            <a:r>
              <a:rPr lang="en-US" dirty="0" smtClean="0"/>
              <a:t>Only </a:t>
            </a:r>
            <a:r>
              <a:rPr lang="en-US" b="1" dirty="0" smtClean="0"/>
              <a:t>22% of areas in operation </a:t>
            </a:r>
            <a:br>
              <a:rPr lang="en-US" b="1" dirty="0" smtClean="0"/>
            </a:br>
            <a:r>
              <a:rPr lang="en-US" b="1" dirty="0" smtClean="0"/>
              <a:t>are under actual production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Indicating slow phase of implementation</a:t>
            </a:r>
            <a:endParaRPr lang="en-US" sz="24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64613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900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423624"/>
            <a:ext cx="8802806" cy="871776"/>
          </a:xfrm>
        </p:spPr>
        <p:txBody>
          <a:bodyPr>
            <a:noAutofit/>
          </a:bodyPr>
          <a:lstStyle/>
          <a:p>
            <a:r>
              <a:rPr lang="en-US" b="1" dirty="0" smtClean="0"/>
              <a:t>What kinds of land are being acquired?</a:t>
            </a:r>
            <a:br>
              <a:rPr lang="en-US" b="1" dirty="0" smtClean="0"/>
            </a:br>
            <a:r>
              <a:rPr lang="en-US" sz="2800" dirty="0"/>
              <a:t>(</a:t>
            </a:r>
            <a:r>
              <a:rPr lang="en-US" sz="2800" b="1" dirty="0" smtClean="0"/>
              <a:t>Former Use of Land)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5 categories of former uses of land</a:t>
            </a:r>
            <a:endParaRPr lang="en-US" sz="2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558797"/>
              </p:ext>
            </p:extLst>
          </p:nvPr>
        </p:nvGraphicFramePr>
        <p:xfrm>
          <a:off x="228600" y="1295397"/>
          <a:ext cx="8686800" cy="47244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1825"/>
                <a:gridCol w="1447800"/>
                <a:gridCol w="1377175"/>
              </a:tblGrid>
              <a:tr h="936238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>
                          <a:effectLst/>
                        </a:rPr>
                        <a:t>Number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Percent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93623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Commercial (large-scale) agriculture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3.66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47532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Smallholder agriculture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69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14.02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47532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Pastoralists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0.41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47532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Forestry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2.03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47532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Conservation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2.44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47532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No information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381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77.44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47532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Total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492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100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7467600" y="6172200"/>
            <a:ext cx="1295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/>
              <a:t>Data as of 2/14/15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8669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Agricultural lands are being targeted</a:t>
            </a:r>
            <a:endParaRPr lang="en-US" sz="40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Can change once more information is gathered</a:t>
            </a:r>
            <a:endParaRPr lang="en-US" sz="24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253905"/>
              </p:ext>
            </p:extLst>
          </p:nvPr>
        </p:nvGraphicFramePr>
        <p:xfrm>
          <a:off x="457200" y="1295400"/>
          <a:ext cx="8229600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337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423624"/>
            <a:ext cx="8802806" cy="871776"/>
          </a:xfrm>
        </p:spPr>
        <p:txBody>
          <a:bodyPr>
            <a:noAutofit/>
          </a:bodyPr>
          <a:lstStyle/>
          <a:p>
            <a:r>
              <a:rPr lang="en-US" b="1" dirty="0" smtClean="0"/>
              <a:t>What is the land being used for?</a:t>
            </a:r>
            <a:br>
              <a:rPr lang="en-US" b="1" dirty="0" smtClean="0"/>
            </a:br>
            <a:r>
              <a:rPr lang="en-US" sz="2800" b="1" dirty="0" smtClean="0"/>
              <a:t>(Intention </a:t>
            </a:r>
            <a:r>
              <a:rPr lang="en-US" sz="2800" b="1" dirty="0"/>
              <a:t>of </a:t>
            </a:r>
            <a:r>
              <a:rPr lang="en-US" sz="2800" b="1" dirty="0" smtClean="0"/>
              <a:t>investment)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12 categories of intention of investment</a:t>
            </a:r>
            <a:endParaRPr lang="en-US" sz="2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0670750"/>
              </p:ext>
            </p:extLst>
          </p:nvPr>
        </p:nvGraphicFramePr>
        <p:xfrm>
          <a:off x="304800" y="1295401"/>
          <a:ext cx="8534400" cy="4724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53084"/>
                <a:gridCol w="1117925"/>
                <a:gridCol w="1063391"/>
              </a:tblGrid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Intention of investment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</a:rPr>
                        <a:t>Number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Percent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Food crops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108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21.95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Non-food-agricultural Commodities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105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21.34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Agrofuels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93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18.9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Agriculture unspecified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18.09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For Wood and Fibre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4.47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Other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4.28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No information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2.64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Industry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2.44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Livestock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2.24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Forestry unspecified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2.03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Tourism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1.42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Renewable Energy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0.2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33745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492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100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7467600" y="6172200"/>
            <a:ext cx="1295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/>
              <a:t>Data as of 2/14/15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3730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499824"/>
            <a:ext cx="8802806" cy="871776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Food, non-food </a:t>
            </a:r>
            <a:r>
              <a:rPr lang="en-US" sz="3200" b="1" dirty="0" err="1" smtClean="0"/>
              <a:t>agri</a:t>
            </a:r>
            <a:r>
              <a:rPr lang="en-US" sz="3200" b="1" dirty="0" smtClean="0"/>
              <a:t> commodities, unspecified agriculture, agro-fuels are main drivers</a:t>
            </a:r>
            <a:endParaRPr lang="en-US" sz="32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46104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533400" y="61722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Almost evenly distributed among 4 main intentions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7716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069" y="457200"/>
            <a:ext cx="8802806" cy="871776"/>
          </a:xfrm>
        </p:spPr>
        <p:txBody>
          <a:bodyPr>
            <a:normAutofit fontScale="90000"/>
          </a:bodyPr>
          <a:lstStyle/>
          <a:p>
            <a:r>
              <a:rPr lang="en-US" altLang="zh-CN" sz="3600" b="1" dirty="0" smtClean="0"/>
              <a:t>How do the deals look like?</a:t>
            </a:r>
            <a:br>
              <a:rPr lang="en-US" altLang="zh-CN" sz="3600" b="1" dirty="0" smtClean="0"/>
            </a:br>
            <a:r>
              <a:rPr lang="en-US" altLang="zh-CN" sz="3600" dirty="0" smtClean="0"/>
              <a:t>(Some examples from Cambodia)</a:t>
            </a:r>
            <a:endParaRPr lang="en-US" altLang="zh-CN" sz="3600" b="1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en-US" altLang="en-US" dirty="0"/>
              <a:t>Some companies use sub-companies to lease lands more than the allowed 10,000 </a:t>
            </a:r>
            <a:r>
              <a:rPr lang="en-US" altLang="en-US" dirty="0" smtClean="0"/>
              <a:t>hectares (e.g. </a:t>
            </a:r>
            <a:r>
              <a:rPr lang="en-US" altLang="en-US" dirty="0" err="1" smtClean="0"/>
              <a:t>Mitr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Phol</a:t>
            </a:r>
            <a:r>
              <a:rPr lang="en-US" altLang="en-US" dirty="0" smtClean="0"/>
              <a:t> Group)</a:t>
            </a:r>
          </a:p>
          <a:p>
            <a:r>
              <a:rPr lang="en-US" altLang="en-US" dirty="0" smtClean="0"/>
              <a:t>Most lands were leased </a:t>
            </a:r>
            <a:r>
              <a:rPr lang="en-US" altLang="en-US" dirty="0"/>
              <a:t>by the </a:t>
            </a:r>
            <a:r>
              <a:rPr lang="en-US" altLang="en-US" dirty="0" smtClean="0"/>
              <a:t>government (economic land concessions)</a:t>
            </a:r>
          </a:p>
          <a:p>
            <a:r>
              <a:rPr lang="en-US" altLang="en-US" dirty="0" smtClean="0"/>
              <a:t>Communities </a:t>
            </a:r>
            <a:r>
              <a:rPr lang="en-US" altLang="en-US" dirty="0"/>
              <a:t>forcedly </a:t>
            </a:r>
            <a:r>
              <a:rPr lang="en-US" altLang="en-US" dirty="0" smtClean="0"/>
              <a:t>evacuated</a:t>
            </a:r>
            <a:endParaRPr lang="en-US" altLang="en-US" dirty="0"/>
          </a:p>
        </p:txBody>
      </p:sp>
      <p:pic>
        <p:nvPicPr>
          <p:cNvPr id="6" name="Content Placeholder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6" t="30105" r="52108" b="9255"/>
          <a:stretch/>
        </p:blipFill>
        <p:spPr bwMode="auto">
          <a:xfrm>
            <a:off x="4646027" y="1676400"/>
            <a:ext cx="4200071" cy="401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61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 err="1" smtClean="0"/>
              <a:t>Mitr</a:t>
            </a:r>
            <a:r>
              <a:rPr lang="en-US" altLang="zh-CN" b="1" dirty="0" smtClean="0"/>
              <a:t> </a:t>
            </a:r>
            <a:r>
              <a:rPr lang="en-US" altLang="zh-CN" b="1" dirty="0" err="1" smtClean="0"/>
              <a:t>Phol</a:t>
            </a:r>
            <a:r>
              <a:rPr lang="en-US" altLang="zh-CN" b="1" dirty="0" smtClean="0"/>
              <a:t> Group (secondary investor)</a:t>
            </a:r>
            <a:endParaRPr lang="en-US" altLang="zh-CN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634130"/>
              </p:ext>
            </p:extLst>
          </p:nvPr>
        </p:nvGraphicFramePr>
        <p:xfrm>
          <a:off x="152400" y="1219200"/>
          <a:ext cx="8839200" cy="5453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  <a:gridCol w="2209800"/>
                <a:gridCol w="2209800"/>
              </a:tblGrid>
              <a:tr h="473569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Deal #17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/>
                        <a:t>Deal #73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/>
                        <a:t>Deal #95</a:t>
                      </a:r>
                      <a:endParaRPr lang="en-US" sz="2000" dirty="0"/>
                    </a:p>
                  </a:txBody>
                  <a:tcPr/>
                </a:tc>
              </a:tr>
              <a:tr h="81739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smtClean="0"/>
                        <a:t>Location: </a:t>
                      </a:r>
                      <a:endParaRPr lang="en-US" sz="2000" dirty="0" smtClean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err="1" smtClean="0"/>
                        <a:t>Oddar</a:t>
                      </a:r>
                      <a:r>
                        <a:rPr lang="en-US" altLang="en-US" sz="2000" dirty="0" smtClean="0"/>
                        <a:t> </a:t>
                      </a:r>
                      <a:r>
                        <a:rPr lang="en-US" altLang="en-US" sz="2000" dirty="0" err="1" smtClean="0"/>
                        <a:t>Meancheay</a:t>
                      </a:r>
                      <a:r>
                        <a:rPr lang="en-US" altLang="en-US" sz="2000" dirty="0" smtClean="0"/>
                        <a:t>, Cambodia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000" dirty="0" err="1" smtClean="0"/>
                        <a:t>Oddar</a:t>
                      </a:r>
                      <a:r>
                        <a:rPr lang="en-US" altLang="en-US" sz="2000" dirty="0" smtClean="0"/>
                        <a:t> </a:t>
                      </a:r>
                      <a:r>
                        <a:rPr lang="en-US" altLang="en-US" sz="2000" dirty="0" err="1" smtClean="0"/>
                        <a:t>Meancheay</a:t>
                      </a:r>
                      <a:r>
                        <a:rPr lang="en-US" altLang="en-US" sz="2000" dirty="0" smtClean="0"/>
                        <a:t>, Cambodia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err="1" smtClean="0"/>
                        <a:t>Oddar</a:t>
                      </a:r>
                      <a:r>
                        <a:rPr lang="en-US" altLang="en-US" sz="2000" dirty="0" smtClean="0"/>
                        <a:t> </a:t>
                      </a:r>
                      <a:r>
                        <a:rPr lang="en-US" altLang="en-US" sz="2000" dirty="0" err="1" smtClean="0"/>
                        <a:t>Meancheay</a:t>
                      </a:r>
                      <a:r>
                        <a:rPr lang="en-US" altLang="en-US" sz="2000" dirty="0" smtClean="0"/>
                        <a:t>, Cambodia</a:t>
                      </a:r>
                    </a:p>
                  </a:txBody>
                  <a:tcPr/>
                </a:tc>
              </a:tr>
              <a:tr h="81739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smtClean="0"/>
                        <a:t>Current size under contract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b="1" dirty="0" smtClean="0">
                          <a:solidFill>
                            <a:srgbClr val="FF0000"/>
                          </a:solidFill>
                        </a:rPr>
                        <a:t>6523 ha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000" b="1" dirty="0" smtClean="0">
                          <a:solidFill>
                            <a:srgbClr val="FF0000"/>
                          </a:solidFill>
                        </a:rPr>
                        <a:t>6595 ha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000" b="1" dirty="0" smtClean="0">
                          <a:solidFill>
                            <a:srgbClr val="FF0000"/>
                          </a:solidFill>
                        </a:rPr>
                        <a:t>6618 ha</a:t>
                      </a:r>
                      <a:endParaRPr lang="en-US" sz="2000" dirty="0"/>
                    </a:p>
                  </a:txBody>
                  <a:tcPr/>
                </a:tc>
              </a:tr>
              <a:tr h="1452743">
                <a:tc>
                  <a:txBody>
                    <a:bodyPr/>
                    <a:lstStyle/>
                    <a:p>
                      <a:r>
                        <a:rPr lang="en-US" altLang="en-US" sz="2000" dirty="0" smtClean="0"/>
                        <a:t>Intention of the investment: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smtClean="0"/>
                        <a:t>Agriculture, Biofuels, Food</a:t>
                      </a:r>
                      <a:r>
                        <a:rPr lang="en-US" altLang="en-US" sz="2000" baseline="0" dirty="0" smtClean="0"/>
                        <a:t> crops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smtClean="0"/>
                        <a:t>Agriculture, Biofuels, Food crops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smtClean="0"/>
                        <a:t>Agriculture, Biofuels, Food crops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</a:tr>
              <a:tr h="777049">
                <a:tc>
                  <a:txBody>
                    <a:bodyPr/>
                    <a:lstStyle/>
                    <a:p>
                      <a:r>
                        <a:rPr lang="en-US" altLang="en-US" sz="2000" dirty="0" smtClean="0"/>
                        <a:t>Produce Info:</a:t>
                      </a:r>
                      <a:endParaRPr lang="en-US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smtClean="0"/>
                        <a:t>Sugar Cane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dirty="0" smtClean="0"/>
                        <a:t>Sugar Cane</a:t>
                      </a:r>
                      <a:endParaRPr lang="en-US" sz="2000" dirty="0" smtClean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000" dirty="0" smtClean="0"/>
                        <a:t>Sugar Cane</a:t>
                      </a:r>
                      <a:endParaRPr lang="en-US" sz="2000" dirty="0"/>
                    </a:p>
                  </a:txBody>
                  <a:tcPr/>
                </a:tc>
              </a:tr>
              <a:tr h="1114896">
                <a:tc>
                  <a:txBody>
                    <a:bodyPr/>
                    <a:lstStyle/>
                    <a:p>
                      <a:r>
                        <a:rPr lang="en-US" altLang="en-US" sz="2000" dirty="0" smtClean="0"/>
                        <a:t>Investor (primary):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b="1" dirty="0" smtClean="0">
                          <a:solidFill>
                            <a:srgbClr val="FF0000"/>
                          </a:solidFill>
                        </a:rPr>
                        <a:t>Angkor Sugar Co. Ltd.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b="1" dirty="0" smtClean="0">
                          <a:solidFill>
                            <a:srgbClr val="FF0000"/>
                          </a:solidFill>
                        </a:rPr>
                        <a:t>Cane and Sugar Valley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000" b="1" dirty="0" err="1" smtClean="0">
                          <a:solidFill>
                            <a:srgbClr val="FF0000"/>
                          </a:solidFill>
                        </a:rPr>
                        <a:t>Tonle</a:t>
                      </a:r>
                      <a:r>
                        <a:rPr lang="en-US" altLang="en-US" sz="2000" b="1" dirty="0" smtClean="0">
                          <a:solidFill>
                            <a:srgbClr val="FF0000"/>
                          </a:solidFill>
                        </a:rPr>
                        <a:t> Sugar Cane Co. Ltd.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36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 call to action</a:t>
            </a:r>
            <a:endParaRPr lang="en-US" altLang="zh-CN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Help us improve the data in the region</a:t>
            </a:r>
          </a:p>
          <a:p>
            <a:pPr lvl="1"/>
            <a:r>
              <a:rPr lang="en-US" altLang="en-US" dirty="0" smtClean="0"/>
              <a:t>Validate or update existing deals</a:t>
            </a:r>
          </a:p>
          <a:p>
            <a:pPr lvl="1"/>
            <a:r>
              <a:rPr lang="en-US" altLang="en-US" dirty="0" smtClean="0"/>
              <a:t>Report a new deal not yet in the database</a:t>
            </a:r>
          </a:p>
          <a:p>
            <a:r>
              <a:rPr lang="en-US" altLang="en-US" dirty="0" smtClean="0"/>
              <a:t>Use the data </a:t>
            </a:r>
          </a:p>
          <a:p>
            <a:pPr lvl="1"/>
            <a:r>
              <a:rPr lang="en-US" altLang="en-US" dirty="0" smtClean="0"/>
              <a:t>For research and analysis</a:t>
            </a:r>
          </a:p>
          <a:p>
            <a:pPr lvl="1"/>
            <a:r>
              <a:rPr lang="en-US" altLang="en-US" dirty="0" smtClean="0"/>
              <a:t>For policy dialogues</a:t>
            </a:r>
          </a:p>
          <a:p>
            <a:pPr lvl="1"/>
            <a:r>
              <a:rPr lang="en-US" altLang="en-US" dirty="0"/>
              <a:t>For advocacy and campaigns</a:t>
            </a:r>
          </a:p>
          <a:p>
            <a:r>
              <a:rPr lang="en-US" altLang="en-US" dirty="0" smtClean="0"/>
              <a:t>Tell us how it can be made more relevant and useful to you</a:t>
            </a:r>
          </a:p>
          <a:p>
            <a:pPr lvl="1"/>
            <a:r>
              <a:rPr lang="en-US" altLang="en-US" dirty="0" smtClean="0"/>
              <a:t>Data needed</a:t>
            </a:r>
          </a:p>
          <a:p>
            <a:pPr lvl="1"/>
            <a:r>
              <a:rPr lang="en-US" altLang="en-US" dirty="0" smtClean="0"/>
              <a:t>In what form</a:t>
            </a:r>
          </a:p>
          <a:p>
            <a:pPr lvl="1"/>
            <a:r>
              <a:rPr lang="en-US" altLang="en-US" dirty="0" smtClean="0"/>
              <a:t>How you can get involved</a:t>
            </a:r>
          </a:p>
        </p:txBody>
      </p:sp>
    </p:spTree>
    <p:extLst>
      <p:ext uri="{BB962C8B-B14F-4D97-AF65-F5344CB8AC3E}">
        <p14:creationId xmlns:p14="http://schemas.microsoft.com/office/powerpoint/2010/main" val="204731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Thank you!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190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to the Asia Focal Point</a:t>
            </a:r>
          </a:p>
          <a:p>
            <a:r>
              <a:rPr lang="en-US" dirty="0" smtClean="0"/>
              <a:t>Some trends in large scale land acquisitions in Asia</a:t>
            </a:r>
          </a:p>
          <a:p>
            <a:r>
              <a:rPr lang="en-US" dirty="0" smtClean="0"/>
              <a:t>A few examples of land deals (Cambodia)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43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8600" y="4267200"/>
            <a:ext cx="8686800" cy="14478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The Land Matrix Initiative</a:t>
            </a:r>
            <a:r>
              <a:rPr lang="en-US" sz="3200" dirty="0" smtClean="0">
                <a:solidFill>
                  <a:srgbClr val="FF6600"/>
                </a:solidFill>
              </a:rPr>
              <a:t/>
            </a:r>
            <a:br>
              <a:rPr lang="en-US" sz="3200" dirty="0" smtClean="0">
                <a:solidFill>
                  <a:srgbClr val="FF6600"/>
                </a:solidFill>
              </a:rPr>
            </a:br>
            <a:r>
              <a:rPr lang="en-US" sz="2800" dirty="0" smtClean="0">
                <a:solidFill>
                  <a:srgbClr val="FFC000"/>
                </a:solidFill>
              </a:rPr>
              <a:t> </a:t>
            </a:r>
            <a:r>
              <a:rPr lang="en-GB" sz="2800" b="1" dirty="0" smtClean="0">
                <a:solidFill>
                  <a:srgbClr val="FFC000"/>
                </a:solidFill>
              </a:rPr>
              <a:t>in Central Asia </a:t>
            </a:r>
            <a:endParaRPr lang="de-DE" sz="2800" b="1" dirty="0">
              <a:solidFill>
                <a:srgbClr val="FFC00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5791200"/>
            <a:ext cx="9144000" cy="1066800"/>
          </a:xfrm>
        </p:spPr>
        <p:txBody>
          <a:bodyPr>
            <a:noAutofit/>
          </a:bodyPr>
          <a:lstStyle/>
          <a:p>
            <a:endParaRPr lang="de-DE" sz="20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2000" b="1" dirty="0" err="1" smtClean="0">
                <a:solidFill>
                  <a:schemeClr val="bg1">
                    <a:lumMod val="65000"/>
                  </a:schemeClr>
                </a:solidFill>
              </a:rPr>
              <a:t>Bolormaa</a:t>
            </a:r>
            <a:r>
              <a:rPr lang="de-DE" sz="20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de-DE" sz="2000" b="1" dirty="0" err="1" smtClean="0">
                <a:solidFill>
                  <a:schemeClr val="bg1">
                    <a:lumMod val="65000"/>
                  </a:schemeClr>
                </a:solidFill>
              </a:rPr>
              <a:t>Tsooj</a:t>
            </a:r>
            <a:endParaRPr lang="de-DE" sz="20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GB" sz="2000" b="1" dirty="0" smtClean="0">
                <a:solidFill>
                  <a:schemeClr val="bg1">
                    <a:lumMod val="65000"/>
                  </a:schemeClr>
                </a:solidFill>
              </a:rPr>
              <a:t>Environmental Development JASIL Association</a:t>
            </a:r>
            <a:endParaRPr lang="de-DE" sz="20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3" descr="first-p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4"/>
          <a:stretch>
            <a:fillRect/>
          </a:stretch>
        </p:blipFill>
        <p:spPr bwMode="auto">
          <a:xfrm>
            <a:off x="1760517" y="473034"/>
            <a:ext cx="539784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12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Engagement and </a:t>
            </a:r>
            <a:r>
              <a:rPr lang="de-DE" sz="2800" dirty="0" err="1" smtClean="0"/>
              <a:t>role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2400" y="1173710"/>
            <a:ext cx="8841475" cy="553189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r>
              <a:rPr lang="en-US" dirty="0" smtClean="0"/>
              <a:t>Oct.2014 became part of LM team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Provide land deal data’s for the LM database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Data collection, facilitate regional network 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Establish networking with CA organizations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Broaden the LM in CA (Mongolia, Kazakhstan and Kyrgyzstan)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Main drivers on LSLA in CA is mining and agriculture deals  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Data analysis on certain deal to show the land deal trend</a:t>
            </a:r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  <a:buNone/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88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>
          <a:xfrm>
            <a:off x="190500" y="457200"/>
            <a:ext cx="8953500" cy="784225"/>
          </a:xfrm>
        </p:spPr>
        <p:txBody>
          <a:bodyPr/>
          <a:lstStyle/>
          <a:p>
            <a:r>
              <a:rPr lang="en-US" sz="2800" dirty="0" smtClean="0">
                <a:ea typeface="ＭＳ Ｐゴシック" pitchFamily="34" charset="-128"/>
              </a:rPr>
              <a:t>Progress on the LM database</a:t>
            </a:r>
            <a:endParaRPr lang="de-DE" sz="2800" dirty="0" smtClean="0">
              <a:ea typeface="ＭＳ Ｐゴシック" pitchFamily="34" charset="-128"/>
            </a:endParaRPr>
          </a:p>
        </p:txBody>
      </p:sp>
      <p:sp>
        <p:nvSpPr>
          <p:cNvPr id="4099" name="Inhaltsplatzhalter 2"/>
          <p:cNvSpPr>
            <a:spLocks noGrp="1"/>
          </p:cNvSpPr>
          <p:nvPr>
            <p:ph idx="1"/>
          </p:nvPr>
        </p:nvSpPr>
        <p:spPr>
          <a:xfrm>
            <a:off x="190500" y="1143000"/>
            <a:ext cx="8802688" cy="54864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b="1" i="1" dirty="0" smtClean="0">
                <a:ea typeface="ＭＳ Ｐゴシック" pitchFamily="34" charset="-128"/>
              </a:rPr>
              <a:t>Mongolia</a:t>
            </a:r>
            <a:r>
              <a:rPr lang="en-US" dirty="0" smtClean="0">
                <a:ea typeface="ＭＳ Ｐゴシック" pitchFamily="34" charset="-128"/>
              </a:rPr>
              <a:t>- uploaded 3 new and pending 2 new land deal transactions, updated the existing deal</a:t>
            </a:r>
          </a:p>
          <a:p>
            <a:pPr>
              <a:spcBef>
                <a:spcPct val="0"/>
              </a:spcBef>
            </a:pPr>
            <a:r>
              <a:rPr lang="en-US" b="1" i="1" dirty="0" smtClean="0">
                <a:ea typeface="ＭＳ Ｐゴシック" pitchFamily="34" charset="-128"/>
              </a:rPr>
              <a:t>Kyrgyzstan- </a:t>
            </a:r>
            <a:r>
              <a:rPr lang="en-US" dirty="0" smtClean="0">
                <a:ea typeface="ＭＳ Ｐゴシック" pitchFamily="34" charset="-128"/>
              </a:rPr>
              <a:t>reviewing and preparing the the 79 new land deal data to add on LM database</a:t>
            </a:r>
          </a:p>
          <a:p>
            <a:pPr>
              <a:spcBef>
                <a:spcPct val="0"/>
              </a:spcBef>
            </a:pPr>
            <a:r>
              <a:rPr lang="en-US" b="1" i="1" dirty="0" smtClean="0">
                <a:ea typeface="ＭＳ Ｐゴシック" pitchFamily="34" charset="-128"/>
              </a:rPr>
              <a:t>Kazakhstan- </a:t>
            </a:r>
            <a:r>
              <a:rPr lang="en-US" dirty="0" smtClean="0">
                <a:ea typeface="ＭＳ Ｐゴシック" pitchFamily="34" charset="-128"/>
              </a:rPr>
              <a:t>reviewing and validating the existing land transactions</a:t>
            </a:r>
          </a:p>
          <a:p>
            <a:pPr>
              <a:spcBef>
                <a:spcPct val="0"/>
              </a:spcBef>
              <a:buNone/>
            </a:pPr>
            <a:r>
              <a:rPr lang="en-US" dirty="0" smtClean="0">
                <a:ea typeface="ＭＳ Ｐゴシック" pitchFamily="34" charset="-128"/>
              </a:rPr>
              <a:t>      </a:t>
            </a:r>
          </a:p>
          <a:p>
            <a:pPr lvl="1"/>
            <a:endParaRPr lang="en-US" sz="2200" dirty="0" smtClean="0">
              <a:ea typeface="ＭＳ Ｐゴシック" pitchFamily="34" charset="-128"/>
            </a:endParaRPr>
          </a:p>
        </p:txBody>
      </p:sp>
      <p:pic>
        <p:nvPicPr>
          <p:cNvPr id="4" name="Picture 3" descr="asia-map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3200400"/>
            <a:ext cx="5791200" cy="360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7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Asia Focal Point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334000"/>
          </a:xfrm>
        </p:spPr>
        <p:txBody>
          <a:bodyPr>
            <a:noAutofit/>
          </a:bodyPr>
          <a:lstStyle/>
          <a:p>
            <a:r>
              <a:rPr lang="en-US" sz="2400" dirty="0" smtClean="0"/>
              <a:t>Asian Farmers’ Association (AFA): a regional association of 17 farmer organizations in 13 countries in </a:t>
            </a:r>
            <a:r>
              <a:rPr lang="en-US" dirty="0" smtClean="0"/>
              <a:t>Asia</a:t>
            </a:r>
          </a:p>
          <a:p>
            <a:r>
              <a:rPr lang="en-US" dirty="0" smtClean="0"/>
              <a:t>Areas </a:t>
            </a:r>
            <a:r>
              <a:rPr lang="en-US" dirty="0"/>
              <a:t>of </a:t>
            </a:r>
            <a:r>
              <a:rPr lang="en-US" dirty="0" smtClean="0"/>
              <a:t>work include: </a:t>
            </a:r>
            <a:r>
              <a:rPr lang="en-US" dirty="0"/>
              <a:t>data gathering, networking, research and communication</a:t>
            </a:r>
          </a:p>
          <a:p>
            <a:endParaRPr lang="en-US" sz="2400" dirty="0" smtClean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648200" y="563880"/>
            <a:ext cx="4419600" cy="614172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Structure includes:</a:t>
            </a:r>
            <a:endParaRPr lang="en-US" sz="2400" dirty="0"/>
          </a:p>
          <a:p>
            <a:pPr lvl="1"/>
            <a:r>
              <a:rPr lang="en-US" sz="2400" dirty="0" smtClean="0"/>
              <a:t>Regional </a:t>
            </a:r>
            <a:r>
              <a:rPr lang="en-US" sz="2400" dirty="0"/>
              <a:t>data unit composed of data coordinator and data assistant</a:t>
            </a:r>
          </a:p>
          <a:p>
            <a:pPr lvl="1"/>
            <a:r>
              <a:rPr lang="en-US" sz="2400" dirty="0"/>
              <a:t>Country coordinators being established in 12 Asian countries where AFA has members and </a:t>
            </a:r>
            <a:r>
              <a:rPr lang="en-US" sz="2400" dirty="0" smtClean="0"/>
              <a:t>partners</a:t>
            </a:r>
          </a:p>
          <a:p>
            <a:pPr lvl="1"/>
            <a:r>
              <a:rPr lang="en-US" sz="2400" dirty="0" smtClean="0"/>
              <a:t>Network of data contributors being established in 40 Asian countries assigned</a:t>
            </a: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</p:txBody>
      </p:sp>
      <p:pic>
        <p:nvPicPr>
          <p:cNvPr id="7" name="Picture 2" descr="https://scontent-cdg.xx.fbcdn.net/hphotos-xfa1/v/t1.0-9/10492531_487227521408278_5980676630984834984_n.jpg?oh=3169dbb2010e4758cc55ae78bde7836a&amp;oe=55D635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426633"/>
            <a:ext cx="2438400" cy="24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93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Updates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Data gathering</a:t>
            </a:r>
          </a:p>
          <a:p>
            <a:r>
              <a:rPr lang="en-US" sz="2000" dirty="0" smtClean="0"/>
              <a:t>Review/update/improvement of data on existing land deals</a:t>
            </a:r>
          </a:p>
          <a:p>
            <a:r>
              <a:rPr lang="en-US" sz="2000" dirty="0" smtClean="0"/>
              <a:t>Entry of data on new land deals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/>
              <a:t>Networking</a:t>
            </a:r>
          </a:p>
          <a:p>
            <a:r>
              <a:rPr lang="en-US" sz="2000" dirty="0" smtClean="0"/>
              <a:t>Introduction </a:t>
            </a:r>
            <a:r>
              <a:rPr lang="en-US" sz="2000" dirty="0"/>
              <a:t>of Land Matrix to AFA members (General Assembly, May 2014; Executive Committee Meeting, November 2014)</a:t>
            </a:r>
          </a:p>
          <a:p>
            <a:r>
              <a:rPr lang="en-US" sz="2000" dirty="0"/>
              <a:t>Introduction of Land Matrix to ILC Asia members (Land Forum and General Assembly, October 2014)</a:t>
            </a:r>
          </a:p>
          <a:p>
            <a:r>
              <a:rPr lang="en-US" sz="2000" dirty="0"/>
              <a:t>Introduction of Land Matrix to MTCP2 farmer organizations (Regional Steering Committee Meeting and Sub-Regional Steering Committee Meetings; 2014-2015)</a:t>
            </a:r>
          </a:p>
          <a:p>
            <a:r>
              <a:rPr lang="en-US" sz="2000" dirty="0"/>
              <a:t>Introduction of Land Matrix to APAARI (Executive Committee Meeting, May 2015</a:t>
            </a:r>
            <a:r>
              <a:rPr lang="en-US" sz="2000" dirty="0" smtClean="0"/>
              <a:t>)</a:t>
            </a:r>
            <a:endParaRPr lang="en-US" sz="2000" dirty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02667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Research</a:t>
            </a:r>
          </a:p>
          <a:p>
            <a:r>
              <a:rPr lang="en-US" sz="2000" dirty="0"/>
              <a:t>Capacity building on data analysis being planned</a:t>
            </a:r>
          </a:p>
          <a:p>
            <a:r>
              <a:rPr lang="en-US" sz="2000" dirty="0"/>
              <a:t>Linking with research institutions and other groups who can use the LM data for </a:t>
            </a:r>
            <a:r>
              <a:rPr lang="en-US" sz="2000" dirty="0" smtClean="0"/>
              <a:t>research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/>
              <a:t>Communication</a:t>
            </a:r>
          </a:p>
          <a:p>
            <a:r>
              <a:rPr lang="en-US" sz="2000" dirty="0"/>
              <a:t>Blog – </a:t>
            </a:r>
            <a:r>
              <a:rPr lang="en-US" sz="2000" dirty="0">
                <a:hlinkClick r:id="rId2"/>
              </a:rPr>
              <a:t>www.landmatrixasia.wordpress.com</a:t>
            </a:r>
            <a:endParaRPr lang="en-US" sz="2000" dirty="0"/>
          </a:p>
          <a:p>
            <a:r>
              <a:rPr lang="en-US" sz="2000" dirty="0"/>
              <a:t>Facebook Page: </a:t>
            </a:r>
            <a:r>
              <a:rPr lang="en-US" sz="2000" dirty="0">
                <a:hlinkClick r:id="rId3"/>
              </a:rPr>
              <a:t>www.facebook.com/landmatrixasia</a:t>
            </a:r>
            <a:endParaRPr lang="en-US" sz="2000" dirty="0"/>
          </a:p>
          <a:p>
            <a:r>
              <a:rPr lang="en-US" sz="2000" dirty="0"/>
              <a:t>Twitter Account: </a:t>
            </a:r>
            <a:r>
              <a:rPr lang="en-US" sz="2000" dirty="0">
                <a:hlinkClick r:id="rId4"/>
              </a:rPr>
              <a:t>www.twitter.com/landmatrixasia</a:t>
            </a:r>
            <a:r>
              <a:rPr lang="en-US" sz="2000" dirty="0"/>
              <a:t> (@</a:t>
            </a:r>
            <a:r>
              <a:rPr lang="en-US" sz="2000" dirty="0" err="1"/>
              <a:t>landmatrixasia</a:t>
            </a:r>
            <a:r>
              <a:rPr lang="en-US" sz="2000" dirty="0"/>
              <a:t>)</a:t>
            </a:r>
          </a:p>
          <a:p>
            <a:r>
              <a:rPr lang="en-US" sz="2000" dirty="0"/>
              <a:t>Brochure</a:t>
            </a:r>
          </a:p>
          <a:p>
            <a:r>
              <a:rPr lang="en-US" sz="2000" dirty="0" smtClean="0"/>
              <a:t>Poster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0432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499824"/>
            <a:ext cx="8802806" cy="871776"/>
          </a:xfrm>
        </p:spPr>
        <p:txBody>
          <a:bodyPr>
            <a:noAutofit/>
          </a:bodyPr>
          <a:lstStyle/>
          <a:p>
            <a:r>
              <a:rPr lang="en-US" b="1" dirty="0" smtClean="0"/>
              <a:t>How much land is being acquired?</a:t>
            </a:r>
            <a:br>
              <a:rPr lang="en-US" b="1" dirty="0" smtClean="0"/>
            </a:br>
            <a:r>
              <a:rPr lang="en-US" sz="2800" dirty="0"/>
              <a:t>(</a:t>
            </a:r>
            <a:r>
              <a:rPr lang="en-US" sz="2800" b="1" dirty="0" smtClean="0"/>
              <a:t>Negotiation Status)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398 deals concluded</a:t>
            </a:r>
          </a:p>
          <a:p>
            <a:r>
              <a:rPr lang="en-US" sz="2400" b="1" dirty="0" smtClean="0"/>
              <a:t>with 10.5 million hectares under contract</a:t>
            </a:r>
            <a:endParaRPr lang="en-US" sz="24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835782"/>
              </p:ext>
            </p:extLst>
          </p:nvPr>
        </p:nvGraphicFramePr>
        <p:xfrm>
          <a:off x="228600" y="1562100"/>
          <a:ext cx="8763000" cy="4328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8493"/>
                <a:gridCol w="1866405"/>
                <a:gridCol w="2071255"/>
                <a:gridCol w="2776847"/>
              </a:tblGrid>
              <a:tr h="685800">
                <a:tc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Number </a:t>
                      </a:r>
                      <a:r>
                        <a:rPr lang="en-US" sz="2400" b="1" u="none" strike="noStrike" dirty="0" smtClean="0">
                          <a:effectLst/>
                        </a:rPr>
                        <a:t>of </a:t>
                      </a:r>
                      <a:r>
                        <a:rPr lang="en-US" sz="2400" b="1" u="none" strike="noStrike" dirty="0">
                          <a:effectLst/>
                        </a:rPr>
                        <a:t>cases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 Intended </a:t>
                      </a:r>
                      <a:r>
                        <a:rPr lang="en-US" sz="2400" b="1" u="none" strike="noStrike" dirty="0" smtClean="0">
                          <a:effectLst/>
                        </a:rPr>
                        <a:t>size </a:t>
                      </a:r>
                      <a:r>
                        <a:rPr lang="en-US" sz="2400" b="1" u="none" strike="noStrike" dirty="0">
                          <a:effectLst/>
                        </a:rPr>
                        <a:t>(has)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  Size under </a:t>
                      </a:r>
                      <a:r>
                        <a:rPr lang="en-US" sz="2400" b="1" u="none" strike="noStrike" dirty="0" smtClean="0">
                          <a:effectLst/>
                        </a:rPr>
                        <a:t>contract </a:t>
                      </a:r>
                      <a:r>
                        <a:rPr lang="en-US" sz="2400" b="1" u="none" strike="noStrike" dirty="0">
                          <a:effectLst/>
                        </a:rPr>
                        <a:t>(has)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Concluded deals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398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 13,493,896  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                    10,464,269.00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Intended deals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46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         5,479,179.00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 N/A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Failed deals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          2,385,172.00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                        1,138,745.00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No Information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 719,339  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 214,958  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effectLst/>
                        </a:rPr>
                        <a:t>Total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492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         </a:t>
                      </a:r>
                      <a:r>
                        <a:rPr lang="en-US" sz="2400" b="1" u="none" strike="noStrike" dirty="0" smtClean="0">
                          <a:effectLst/>
                        </a:rPr>
                        <a:t>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u="none" strike="noStrike" dirty="0">
                          <a:effectLst/>
                        </a:rPr>
                        <a:t>                    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7467600" y="6172200"/>
            <a:ext cx="1295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/>
              <a:t>Data as of 2/14/15</a:t>
            </a:r>
            <a:endParaRPr lang="en-US" sz="1400" b="1" dirty="0"/>
          </a:p>
        </p:txBody>
      </p:sp>
      <p:sp>
        <p:nvSpPr>
          <p:cNvPr id="3" name="Oval 2"/>
          <p:cNvSpPr/>
          <p:nvPr/>
        </p:nvSpPr>
        <p:spPr>
          <a:xfrm>
            <a:off x="3124200" y="2438400"/>
            <a:ext cx="1371600" cy="7620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10400" y="2454812"/>
            <a:ext cx="2057400" cy="7620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81% of deals have been concluded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Indicating high success rate in negotiation</a:t>
            </a:r>
            <a:endParaRPr lang="en-US" sz="2400" b="1" dirty="0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916236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885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Intended size exceeds size under contract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Indicating possible expansion of contracted area in the future</a:t>
            </a:r>
            <a:endParaRPr lang="en-US" sz="24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97696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342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499824"/>
            <a:ext cx="8802806" cy="871776"/>
          </a:xfrm>
        </p:spPr>
        <p:txBody>
          <a:bodyPr>
            <a:noAutofit/>
          </a:bodyPr>
          <a:lstStyle/>
          <a:p>
            <a:r>
              <a:rPr lang="en-US" sz="2800" dirty="0" smtClean="0"/>
              <a:t>How much of the land acquired is already being utilized?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 smtClean="0"/>
              <a:t>(Implementation Status</a:t>
            </a:r>
            <a:r>
              <a:rPr lang="en-US" sz="2800" dirty="0"/>
              <a:t>)</a:t>
            </a:r>
            <a:endParaRPr lang="en-US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0198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194 deals in operation</a:t>
            </a:r>
          </a:p>
          <a:p>
            <a:r>
              <a:rPr lang="en-US" sz="2400" b="1" dirty="0" smtClean="0"/>
              <a:t>with 1.4 million hectares under production</a:t>
            </a:r>
            <a:endParaRPr lang="en-US" sz="2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75899"/>
              </p:ext>
            </p:extLst>
          </p:nvPr>
        </p:nvGraphicFramePr>
        <p:xfrm>
          <a:off x="228600" y="1676400"/>
          <a:ext cx="8686800" cy="4015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4832"/>
                <a:gridCol w="2160370"/>
                <a:gridCol w="1963972"/>
                <a:gridCol w="2477626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>
                          <a:effectLst/>
                        </a:rPr>
                        <a:t>Number of concluded deals 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>
                          <a:effectLst/>
                        </a:rPr>
                        <a:t>  Size under contract (has)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 Current size under production (has)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Project not started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52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                                    899,379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NA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Startup phase (no production)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61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                                    614,702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NA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In operation (production)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194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                                 4,845,434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1,352,439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Project abandoned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                                 1,131,592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NA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No information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177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                                 4,393,072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NA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492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dirty="0">
                          <a:effectLst/>
                        </a:rPr>
                        <a:t>                              </a:t>
                      </a:r>
                      <a:r>
                        <a:rPr lang="en-US" sz="2000" b="1" u="none" strike="noStrike" dirty="0" smtClean="0">
                          <a:effectLst/>
                        </a:rPr>
                        <a:t>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7467600" y="6172200"/>
            <a:ext cx="1295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/>
              <a:t>Data as of 2/14/15</a:t>
            </a:r>
            <a:endParaRPr lang="en-US" sz="1400" b="1" dirty="0"/>
          </a:p>
        </p:txBody>
      </p:sp>
      <p:sp>
        <p:nvSpPr>
          <p:cNvPr id="7" name="Oval 6"/>
          <p:cNvSpPr/>
          <p:nvPr/>
        </p:nvSpPr>
        <p:spPr>
          <a:xfrm>
            <a:off x="3352800" y="3581400"/>
            <a:ext cx="1676400" cy="7620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482840" y="3581400"/>
            <a:ext cx="1676400" cy="7620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4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Land Matrix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Land Matrix</Template>
  <TotalTime>256</TotalTime>
  <Words>916</Words>
  <Application>Microsoft Office PowerPoint</Application>
  <PresentationFormat>On-screen Show (4:3)</PresentationFormat>
  <Paragraphs>246</Paragraphs>
  <Slides>22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Design Land Matrix</vt:lpstr>
      <vt:lpstr>The Land Matrix Initiative in Asia</vt:lpstr>
      <vt:lpstr>Outline</vt:lpstr>
      <vt:lpstr>The Asia Focal Point</vt:lpstr>
      <vt:lpstr>Updates</vt:lpstr>
      <vt:lpstr>PowerPoint Presentation</vt:lpstr>
      <vt:lpstr>How much land is being acquired? (Negotiation Status)</vt:lpstr>
      <vt:lpstr>81% of deals have been concluded</vt:lpstr>
      <vt:lpstr>Intended size exceeds size under contract</vt:lpstr>
      <vt:lpstr>How much of the land acquired is already being utilized? (Implementation Status)</vt:lpstr>
      <vt:lpstr>39% of deals are in operation</vt:lpstr>
      <vt:lpstr>Only 22% of areas in operation  are under actual production</vt:lpstr>
      <vt:lpstr>What kinds of land are being acquired? (Former Use of Land)</vt:lpstr>
      <vt:lpstr>Agricultural lands are being targeted</vt:lpstr>
      <vt:lpstr>What is the land being used for? (Intention of investment)</vt:lpstr>
      <vt:lpstr>Food, non-food agri commodities, unspecified agriculture, agro-fuels are main drivers</vt:lpstr>
      <vt:lpstr>How do the deals look like? (Some examples from Cambodia)</vt:lpstr>
      <vt:lpstr>Mitr Phol Group (secondary investor)</vt:lpstr>
      <vt:lpstr>A call to action</vt:lpstr>
      <vt:lpstr>Thank you!</vt:lpstr>
      <vt:lpstr>The Land Matrix Initiative  in Central Asia </vt:lpstr>
      <vt:lpstr>Engagement and role</vt:lpstr>
      <vt:lpstr>Progress on the LM database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Dynamics and implementation patterns of large-scale land acquisitions - Evidence from the Land Matrix Global Observator</dc:title>
  <dc:creator>Nolte, Kerstin</dc:creator>
  <cp:lastModifiedBy>AFA</cp:lastModifiedBy>
  <cp:revision>246</cp:revision>
  <cp:lastPrinted>2015-07-29T13:35:19Z</cp:lastPrinted>
  <dcterms:created xsi:type="dcterms:W3CDTF">2015-05-13T02:42:24Z</dcterms:created>
  <dcterms:modified xsi:type="dcterms:W3CDTF">2015-07-29T13:36:29Z</dcterms:modified>
</cp:coreProperties>
</file>