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9" r:id="rId4"/>
    <p:sldId id="283" r:id="rId5"/>
    <p:sldId id="267" r:id="rId6"/>
    <p:sldId id="284" r:id="rId7"/>
    <p:sldId id="280" r:id="rId8"/>
    <p:sldId id="274" r:id="rId9"/>
    <p:sldId id="285" r:id="rId10"/>
    <p:sldId id="286" r:id="rId11"/>
    <p:sldId id="278" r:id="rId12"/>
    <p:sldId id="281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olte, Kerstin" initials="N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E7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9755" autoAdjust="0"/>
  </p:normalViewPr>
  <p:slideViewPr>
    <p:cSldViewPr showGuides="1">
      <p:cViewPr>
        <p:scale>
          <a:sx n="80" d="100"/>
          <a:sy n="80" d="100"/>
        </p:scale>
        <p:origin x="-780" y="-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188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90047-F618-4214-A5B8-CF58D6BDFAED}" type="doc">
      <dgm:prSet loTypeId="urn:microsoft.com/office/officeart/2005/8/layout/radial5" loCatId="cycle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8ED92408-D3E3-455E-B17F-13E4BE1E0BB2}">
      <dgm:prSet phldrT="[Text]" custT="1"/>
      <dgm:spPr/>
      <dgm:t>
        <a:bodyPr/>
        <a:lstStyle/>
        <a:p>
          <a:r>
            <a:rPr lang="en-GB" sz="1400" b="1" dirty="0" smtClean="0"/>
            <a:t>Company sources </a:t>
          </a:r>
          <a:r>
            <a:rPr lang="en-GB" sz="1400" b="0" dirty="0" smtClean="0"/>
            <a:t>(50.26%)</a:t>
          </a:r>
          <a:endParaRPr lang="en-GB" sz="1400" b="0" dirty="0"/>
        </a:p>
      </dgm:t>
    </dgm:pt>
    <dgm:pt modelId="{41443CB6-C9C8-41E3-A294-5990AD7CB6AF}" type="parTrans" cxnId="{F40A5F5A-60DE-4D5C-985D-2CAAC9DCA8CE}">
      <dgm:prSet custT="1"/>
      <dgm:spPr/>
      <dgm:t>
        <a:bodyPr/>
        <a:lstStyle/>
        <a:p>
          <a:endParaRPr lang="en-GB" sz="1400" b="1"/>
        </a:p>
      </dgm:t>
    </dgm:pt>
    <dgm:pt modelId="{83CC26DB-4239-430C-AAD0-F8FD55356B97}" type="sibTrans" cxnId="{F40A5F5A-60DE-4D5C-985D-2CAAC9DCA8CE}">
      <dgm:prSet/>
      <dgm:spPr/>
      <dgm:t>
        <a:bodyPr/>
        <a:lstStyle/>
        <a:p>
          <a:endParaRPr lang="en-GB" sz="3600" b="1"/>
        </a:p>
      </dgm:t>
    </dgm:pt>
    <dgm:pt modelId="{EC310CF0-DECC-4972-9D4D-73358B3A9A82}">
      <dgm:prSet phldrT="[Text]" custT="1"/>
      <dgm:spPr/>
      <dgm:t>
        <a:bodyPr/>
        <a:lstStyle/>
        <a:p>
          <a:r>
            <a:rPr lang="en-GB" sz="1400" b="1" dirty="0" smtClean="0"/>
            <a:t>Media report </a:t>
          </a:r>
          <a:r>
            <a:rPr lang="en-GB" sz="1400" b="0" dirty="0" smtClean="0"/>
            <a:t>(59.92%)</a:t>
          </a:r>
          <a:endParaRPr lang="en-GB" sz="1400" b="0" dirty="0"/>
        </a:p>
      </dgm:t>
    </dgm:pt>
    <dgm:pt modelId="{A5E63E2A-6A59-4102-AE13-0F1593EE9076}" type="parTrans" cxnId="{A66B181B-B3B9-41CA-BBBB-85E004C7B674}">
      <dgm:prSet custT="1"/>
      <dgm:spPr/>
      <dgm:t>
        <a:bodyPr/>
        <a:lstStyle/>
        <a:p>
          <a:endParaRPr lang="en-GB" sz="1400" b="1"/>
        </a:p>
      </dgm:t>
    </dgm:pt>
    <dgm:pt modelId="{36220530-E422-4396-9945-810B7E52EBD9}" type="sibTrans" cxnId="{A66B181B-B3B9-41CA-BBBB-85E004C7B674}">
      <dgm:prSet/>
      <dgm:spPr/>
      <dgm:t>
        <a:bodyPr/>
        <a:lstStyle/>
        <a:p>
          <a:endParaRPr lang="en-GB" sz="3600" b="1"/>
        </a:p>
      </dgm:t>
    </dgm:pt>
    <dgm:pt modelId="{28AB2D76-8BF9-4448-96FA-F8AE8D26AE0F}">
      <dgm:prSet phldrT="[Text]" custT="1"/>
      <dgm:spPr/>
      <dgm:t>
        <a:bodyPr/>
        <a:lstStyle/>
        <a:p>
          <a:r>
            <a:rPr lang="en-GB" sz="1400" b="1" dirty="0" smtClean="0"/>
            <a:t>Govern-</a:t>
          </a:r>
          <a:r>
            <a:rPr lang="en-GB" sz="1400" b="1" dirty="0" err="1" smtClean="0"/>
            <a:t>ment</a:t>
          </a:r>
          <a:r>
            <a:rPr lang="en-GB" sz="1400" b="1" dirty="0" smtClean="0"/>
            <a:t> sources </a:t>
          </a:r>
          <a:r>
            <a:rPr lang="en-GB" sz="1400" b="0" dirty="0" smtClean="0"/>
            <a:t>(25.18%)</a:t>
          </a:r>
          <a:endParaRPr lang="en-GB" sz="1400" b="0" dirty="0"/>
        </a:p>
      </dgm:t>
    </dgm:pt>
    <dgm:pt modelId="{DAA4261C-4966-4D0B-A152-74DB8611B899}" type="parTrans" cxnId="{35C2DEAB-315F-4B9B-9B29-8C30E673AA0E}">
      <dgm:prSet custT="1"/>
      <dgm:spPr/>
      <dgm:t>
        <a:bodyPr/>
        <a:lstStyle/>
        <a:p>
          <a:endParaRPr lang="en-GB" sz="1400" b="1"/>
        </a:p>
      </dgm:t>
    </dgm:pt>
    <dgm:pt modelId="{E5B1EB79-5AB0-4D24-BCBE-50EAB9D53672}" type="sibTrans" cxnId="{35C2DEAB-315F-4B9B-9B29-8C30E673AA0E}">
      <dgm:prSet/>
      <dgm:spPr/>
      <dgm:t>
        <a:bodyPr/>
        <a:lstStyle/>
        <a:p>
          <a:endParaRPr lang="en-GB" sz="3600" b="1"/>
        </a:p>
      </dgm:t>
    </dgm:pt>
    <dgm:pt modelId="{587C3047-CF52-4D92-B602-E8191FB26BC5}">
      <dgm:prSet phldrT="[Text]" custT="1"/>
      <dgm:spPr/>
      <dgm:t>
        <a:bodyPr/>
        <a:lstStyle/>
        <a:p>
          <a:r>
            <a:rPr lang="en-GB" sz="1400" b="1" dirty="0" smtClean="0"/>
            <a:t>Contract </a:t>
          </a:r>
          <a:r>
            <a:rPr lang="en-GB" sz="1400" b="0" dirty="0" smtClean="0"/>
            <a:t>(5.56%)</a:t>
          </a:r>
          <a:endParaRPr lang="en-GB" sz="1400" b="0" dirty="0"/>
        </a:p>
      </dgm:t>
    </dgm:pt>
    <dgm:pt modelId="{C72B0C3F-611F-4F81-9BD9-A624F4A97AED}" type="parTrans" cxnId="{296E991C-3AF4-4640-A2F5-AAAD30C435B9}">
      <dgm:prSet custT="1"/>
      <dgm:spPr/>
      <dgm:t>
        <a:bodyPr/>
        <a:lstStyle/>
        <a:p>
          <a:endParaRPr lang="en-GB" sz="1400" b="1"/>
        </a:p>
      </dgm:t>
    </dgm:pt>
    <dgm:pt modelId="{C65FEE95-9AFE-4682-8D9F-C4A66F4BD8A9}" type="sibTrans" cxnId="{296E991C-3AF4-4640-A2F5-AAAD30C435B9}">
      <dgm:prSet/>
      <dgm:spPr/>
      <dgm:t>
        <a:bodyPr/>
        <a:lstStyle/>
        <a:p>
          <a:endParaRPr lang="en-GB" sz="3600" b="1"/>
        </a:p>
      </dgm:t>
    </dgm:pt>
    <dgm:pt modelId="{08FA2ADD-DC63-4FB4-ABA8-50942B74AADD}">
      <dgm:prSet phldrT="[Text]" phldr="1" custT="1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 sz="3600" b="1" dirty="0"/>
        </a:p>
      </dgm:t>
    </dgm:pt>
    <dgm:pt modelId="{CD9B8975-A508-481A-9D88-9688B47B6DA2}" type="sibTrans" cxnId="{4080FAD1-5C52-436D-BD48-D3A5B343186C}">
      <dgm:prSet/>
      <dgm:spPr/>
      <dgm:t>
        <a:bodyPr/>
        <a:lstStyle/>
        <a:p>
          <a:endParaRPr lang="en-GB" sz="3600" b="1"/>
        </a:p>
      </dgm:t>
    </dgm:pt>
    <dgm:pt modelId="{8C923F2F-44B6-4F71-9961-9B3B32FD242D}" type="parTrans" cxnId="{4080FAD1-5C52-436D-BD48-D3A5B343186C}">
      <dgm:prSet/>
      <dgm:spPr/>
      <dgm:t>
        <a:bodyPr/>
        <a:lstStyle/>
        <a:p>
          <a:endParaRPr lang="en-GB" sz="3600" b="1"/>
        </a:p>
      </dgm:t>
    </dgm:pt>
    <dgm:pt modelId="{3C450F7B-1A37-4CDA-82DB-E55E1841DACA}">
      <dgm:prSet custT="1"/>
      <dgm:spPr/>
      <dgm:t>
        <a:bodyPr/>
        <a:lstStyle/>
        <a:p>
          <a:r>
            <a:rPr lang="en-GB" sz="1400" b="1" dirty="0" smtClean="0"/>
            <a:t>Research / Policy Paper </a:t>
          </a:r>
        </a:p>
        <a:p>
          <a:r>
            <a:rPr lang="en-GB" sz="1400" b="0" dirty="0" smtClean="0"/>
            <a:t>(47.85%)</a:t>
          </a:r>
          <a:endParaRPr lang="en-GB" sz="1400" b="0" dirty="0"/>
        </a:p>
      </dgm:t>
    </dgm:pt>
    <dgm:pt modelId="{5518E76D-F24F-45EC-AFC8-CE9A7143E9DD}" type="parTrans" cxnId="{4F1A0A65-34F1-4247-8499-076CF85C9A9D}">
      <dgm:prSet custT="1"/>
      <dgm:spPr/>
      <dgm:t>
        <a:bodyPr/>
        <a:lstStyle/>
        <a:p>
          <a:endParaRPr lang="en-GB" sz="1400" b="1"/>
        </a:p>
      </dgm:t>
    </dgm:pt>
    <dgm:pt modelId="{8213F89C-9BDF-4D75-8A75-ADDD8E95346D}" type="sibTrans" cxnId="{4F1A0A65-34F1-4247-8499-076CF85C9A9D}">
      <dgm:prSet/>
      <dgm:spPr/>
      <dgm:t>
        <a:bodyPr/>
        <a:lstStyle/>
        <a:p>
          <a:endParaRPr lang="en-GB" sz="3600" b="1"/>
        </a:p>
      </dgm:t>
    </dgm:pt>
    <dgm:pt modelId="{FF0C65B8-1F5E-407D-A353-9503B1629108}">
      <dgm:prSet custT="1"/>
      <dgm:spPr/>
      <dgm:t>
        <a:bodyPr/>
        <a:lstStyle/>
        <a:p>
          <a:r>
            <a:rPr lang="en-GB" sz="1400" b="1" dirty="0" smtClean="0"/>
            <a:t>Personal </a:t>
          </a:r>
          <a:r>
            <a:rPr lang="en-GB" sz="1400" b="1" dirty="0" err="1" smtClean="0"/>
            <a:t>informa-tion</a:t>
          </a:r>
          <a:r>
            <a:rPr lang="en-GB" sz="1400" b="1" dirty="0" smtClean="0"/>
            <a:t> </a:t>
          </a:r>
          <a:r>
            <a:rPr lang="en-GB" sz="1400" b="0" dirty="0" smtClean="0"/>
            <a:t>(14.38%)</a:t>
          </a:r>
        </a:p>
      </dgm:t>
    </dgm:pt>
    <dgm:pt modelId="{1353FCFF-49C5-4B46-B219-6EE6FA09B477}" type="parTrans" cxnId="{7C0E051A-43D9-4853-ABDE-ECAC2FFB5C65}">
      <dgm:prSet custT="1"/>
      <dgm:spPr/>
      <dgm:t>
        <a:bodyPr/>
        <a:lstStyle/>
        <a:p>
          <a:endParaRPr lang="en-GB" sz="1400" b="1"/>
        </a:p>
      </dgm:t>
    </dgm:pt>
    <dgm:pt modelId="{7C8AAAC4-B9B8-41A6-A599-B4601E6657E1}" type="sibTrans" cxnId="{7C0E051A-43D9-4853-ABDE-ECAC2FFB5C65}">
      <dgm:prSet/>
      <dgm:spPr/>
      <dgm:t>
        <a:bodyPr/>
        <a:lstStyle/>
        <a:p>
          <a:endParaRPr lang="en-GB" sz="3600" b="1"/>
        </a:p>
      </dgm:t>
    </dgm:pt>
    <dgm:pt modelId="{741DEC6D-3DA0-4077-BB1F-ADD618805CBE}">
      <dgm:prSet phldrT="[Text]" custT="1"/>
      <dgm:spPr/>
      <dgm:t>
        <a:bodyPr/>
        <a:lstStyle/>
        <a:p>
          <a:r>
            <a:rPr lang="de-DE" sz="1400" b="1" dirty="0" smtClean="0"/>
            <a:t>Other </a:t>
          </a:r>
          <a:r>
            <a:rPr lang="de-DE" sz="1400" b="0" dirty="0" smtClean="0"/>
            <a:t>(4.41%)</a:t>
          </a:r>
          <a:endParaRPr lang="en-GB" sz="1400" b="0" dirty="0"/>
        </a:p>
      </dgm:t>
    </dgm:pt>
    <dgm:pt modelId="{26F18321-669B-4EF3-9DC2-7D6AFA98042A}" type="parTrans" cxnId="{D8A320A6-14CB-4126-BB9E-FE8F68712AF9}">
      <dgm:prSet custT="1"/>
      <dgm:spPr/>
      <dgm:t>
        <a:bodyPr/>
        <a:lstStyle/>
        <a:p>
          <a:endParaRPr lang="en-GB" sz="1400" b="1"/>
        </a:p>
      </dgm:t>
    </dgm:pt>
    <dgm:pt modelId="{DD50A2AF-68AE-4247-AB4C-77C4CE5354C3}" type="sibTrans" cxnId="{D8A320A6-14CB-4126-BB9E-FE8F68712AF9}">
      <dgm:prSet/>
      <dgm:spPr/>
      <dgm:t>
        <a:bodyPr/>
        <a:lstStyle/>
        <a:p>
          <a:endParaRPr lang="en-GB" sz="3600" b="1"/>
        </a:p>
      </dgm:t>
    </dgm:pt>
    <dgm:pt modelId="{E59ACB40-2EFB-4E1B-90AC-7D97D41E64F8}">
      <dgm:prSet custT="1"/>
      <dgm:spPr/>
      <dgm:t>
        <a:bodyPr/>
        <a:lstStyle/>
        <a:p>
          <a:r>
            <a:rPr lang="de-DE" sz="1400" b="1" smtClean="0"/>
            <a:t>Crowd-sourcing </a:t>
          </a:r>
          <a:r>
            <a:rPr lang="de-DE" sz="1400" b="0" smtClean="0"/>
            <a:t>(0.31%)</a:t>
          </a:r>
          <a:endParaRPr lang="en-GB" sz="1400" b="0" dirty="0"/>
        </a:p>
      </dgm:t>
    </dgm:pt>
    <dgm:pt modelId="{96D482BE-7AC8-49B0-B954-C4C0BBE82AC5}" type="parTrans" cxnId="{124E8EE2-1568-4479-95FA-9D51DB9C76A3}">
      <dgm:prSet/>
      <dgm:spPr/>
      <dgm:t>
        <a:bodyPr/>
        <a:lstStyle/>
        <a:p>
          <a:endParaRPr lang="en-GB"/>
        </a:p>
      </dgm:t>
    </dgm:pt>
    <dgm:pt modelId="{3BE60E54-0FB4-441F-AC21-2E8CBD622D42}" type="sibTrans" cxnId="{124E8EE2-1568-4479-95FA-9D51DB9C76A3}">
      <dgm:prSet/>
      <dgm:spPr/>
      <dgm:t>
        <a:bodyPr/>
        <a:lstStyle/>
        <a:p>
          <a:endParaRPr lang="en-GB"/>
        </a:p>
      </dgm:t>
    </dgm:pt>
    <dgm:pt modelId="{B7FB1050-EC73-4343-AB37-CBCAC90FBF67}" type="pres">
      <dgm:prSet presAssocID="{52C90047-F618-4214-A5B8-CF58D6BDFAE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56B88B4-0007-46CA-AAB9-65E063CFBBDA}" type="pres">
      <dgm:prSet presAssocID="{08FA2ADD-DC63-4FB4-ABA8-50942B74AADD}" presName="centerShape" presStyleLbl="node0" presStyleIdx="0" presStyleCnt="1"/>
      <dgm:spPr/>
      <dgm:t>
        <a:bodyPr/>
        <a:lstStyle/>
        <a:p>
          <a:endParaRPr lang="en-GB"/>
        </a:p>
      </dgm:t>
    </dgm:pt>
    <dgm:pt modelId="{7563CEA9-AAD7-4847-90B5-D3ADFA9BC7A1}" type="pres">
      <dgm:prSet presAssocID="{41443CB6-C9C8-41E3-A294-5990AD7CB6AF}" presName="parTrans" presStyleLbl="sibTrans2D1" presStyleIdx="0" presStyleCnt="8"/>
      <dgm:spPr>
        <a:prstGeom prst="leftArrow">
          <a:avLst/>
        </a:prstGeom>
      </dgm:spPr>
      <dgm:t>
        <a:bodyPr/>
        <a:lstStyle/>
        <a:p>
          <a:endParaRPr lang="en-GB"/>
        </a:p>
      </dgm:t>
    </dgm:pt>
    <dgm:pt modelId="{3382752E-7A8A-49FA-92F8-E977167D7327}" type="pres">
      <dgm:prSet presAssocID="{41443CB6-C9C8-41E3-A294-5990AD7CB6AF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9DFFED3D-E183-40D8-8774-7016888B60B6}" type="pres">
      <dgm:prSet presAssocID="{8ED92408-D3E3-455E-B17F-13E4BE1E0BB2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2368D11-A244-48B8-BB7A-A97A19EF775D}" type="pres">
      <dgm:prSet presAssocID="{5518E76D-F24F-45EC-AFC8-CE9A7143E9DD}" presName="parTrans" presStyleLbl="sibTrans2D1" presStyleIdx="1" presStyleCnt="8" custAng="11181131"/>
      <dgm:spPr/>
      <dgm:t>
        <a:bodyPr/>
        <a:lstStyle/>
        <a:p>
          <a:endParaRPr lang="en-GB"/>
        </a:p>
      </dgm:t>
    </dgm:pt>
    <dgm:pt modelId="{1925ED68-1FD5-4935-8AD7-1A4E5823D3F7}" type="pres">
      <dgm:prSet presAssocID="{5518E76D-F24F-45EC-AFC8-CE9A7143E9DD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49A0CC91-DF73-45A4-BE1D-D68A244D37B1}" type="pres">
      <dgm:prSet presAssocID="{3C450F7B-1A37-4CDA-82DB-E55E1841DAC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325729-8388-4377-80D2-F41514F735AE}" type="pres">
      <dgm:prSet presAssocID="{1353FCFF-49C5-4B46-B219-6EE6FA09B477}" presName="parTrans" presStyleLbl="sibTrans2D1" presStyleIdx="2" presStyleCnt="8" custAng="10568239"/>
      <dgm:spPr/>
      <dgm:t>
        <a:bodyPr/>
        <a:lstStyle/>
        <a:p>
          <a:endParaRPr lang="en-GB"/>
        </a:p>
      </dgm:t>
    </dgm:pt>
    <dgm:pt modelId="{535D5DE8-C2F2-448D-B54C-9D20DB674740}" type="pres">
      <dgm:prSet presAssocID="{1353FCFF-49C5-4B46-B219-6EE6FA09B477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4364F540-5442-4629-9280-C8515AA5F032}" type="pres">
      <dgm:prSet presAssocID="{FF0C65B8-1F5E-407D-A353-9503B162910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16D74C-9DAE-41E0-A684-73078EC26258}" type="pres">
      <dgm:prSet presAssocID="{A5E63E2A-6A59-4102-AE13-0F1593EE9076}" presName="parTrans" presStyleLbl="sibTrans2D1" presStyleIdx="3" presStyleCnt="8"/>
      <dgm:spPr>
        <a:prstGeom prst="leftArrow">
          <a:avLst/>
        </a:prstGeom>
      </dgm:spPr>
      <dgm:t>
        <a:bodyPr/>
        <a:lstStyle/>
        <a:p>
          <a:endParaRPr lang="en-GB"/>
        </a:p>
      </dgm:t>
    </dgm:pt>
    <dgm:pt modelId="{272F142F-3217-4FCA-B83A-A569B2DBACFB}" type="pres">
      <dgm:prSet presAssocID="{A5E63E2A-6A59-4102-AE13-0F1593EE9076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64470B4D-0C07-42B9-BB9C-8EC27F9D19BD}" type="pres">
      <dgm:prSet presAssocID="{EC310CF0-DECC-4972-9D4D-73358B3A9A8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FCF06C-4841-4F95-BCAA-45AC264BE08D}" type="pres">
      <dgm:prSet presAssocID="{DAA4261C-4966-4D0B-A152-74DB8611B899}" presName="parTrans" presStyleLbl="sibTrans2D1" presStyleIdx="4" presStyleCnt="8"/>
      <dgm:spPr>
        <a:prstGeom prst="leftArrow">
          <a:avLst/>
        </a:prstGeom>
      </dgm:spPr>
      <dgm:t>
        <a:bodyPr/>
        <a:lstStyle/>
        <a:p>
          <a:endParaRPr lang="en-GB"/>
        </a:p>
      </dgm:t>
    </dgm:pt>
    <dgm:pt modelId="{775E9B24-9202-43C0-B82F-C1E498F41E37}" type="pres">
      <dgm:prSet presAssocID="{DAA4261C-4966-4D0B-A152-74DB8611B899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184FACA2-E6D1-41EF-BF1D-7393CF01BB4F}" type="pres">
      <dgm:prSet presAssocID="{28AB2D76-8BF9-4448-96FA-F8AE8D26AE0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10F657-60D3-4A24-9A7C-A03F0B55A96B}" type="pres">
      <dgm:prSet presAssocID="{C72B0C3F-611F-4F81-9BD9-A624F4A97AED}" presName="parTrans" presStyleLbl="sibTrans2D1" presStyleIdx="5" presStyleCnt="8"/>
      <dgm:spPr>
        <a:prstGeom prst="leftArrow">
          <a:avLst/>
        </a:prstGeom>
      </dgm:spPr>
      <dgm:t>
        <a:bodyPr/>
        <a:lstStyle/>
        <a:p>
          <a:endParaRPr lang="en-GB"/>
        </a:p>
      </dgm:t>
    </dgm:pt>
    <dgm:pt modelId="{3D68FB9B-0C51-45BA-84FD-53F1E2C71296}" type="pres">
      <dgm:prSet presAssocID="{C72B0C3F-611F-4F81-9BD9-A624F4A97AED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0F9073C9-44A5-457A-A8C2-55EC19B9996E}" type="pres">
      <dgm:prSet presAssocID="{587C3047-CF52-4D92-B602-E8191FB26BC5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EA802D-0D36-449F-A6E4-A968888EEBAB}" type="pres">
      <dgm:prSet presAssocID="{96D482BE-7AC8-49B0-B954-C4C0BBE82AC5}" presName="parTrans" presStyleLbl="sibTrans2D1" presStyleIdx="6" presStyleCnt="8" custAng="10800000"/>
      <dgm:spPr/>
      <dgm:t>
        <a:bodyPr/>
        <a:lstStyle/>
        <a:p>
          <a:endParaRPr lang="en-GB"/>
        </a:p>
      </dgm:t>
    </dgm:pt>
    <dgm:pt modelId="{B8C739A8-5723-48D7-AAB5-979BFADB1E3F}" type="pres">
      <dgm:prSet presAssocID="{96D482BE-7AC8-49B0-B954-C4C0BBE82AC5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163F9331-6F7D-497D-9D7C-3B590120F958}" type="pres">
      <dgm:prSet presAssocID="{E59ACB40-2EFB-4E1B-90AC-7D97D41E64F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153B78-1048-4265-940B-A4DAD70E3352}" type="pres">
      <dgm:prSet presAssocID="{26F18321-669B-4EF3-9DC2-7D6AFA98042A}" presName="parTrans" presStyleLbl="sibTrans2D1" presStyleIdx="7" presStyleCnt="8" custAng="10691988"/>
      <dgm:spPr/>
      <dgm:t>
        <a:bodyPr/>
        <a:lstStyle/>
        <a:p>
          <a:endParaRPr lang="en-GB"/>
        </a:p>
      </dgm:t>
    </dgm:pt>
    <dgm:pt modelId="{93230E76-A451-41BE-B4BA-646244DCD31A}" type="pres">
      <dgm:prSet presAssocID="{26F18321-669B-4EF3-9DC2-7D6AFA98042A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B14D8CDD-43E2-4192-B3FF-128F4B0CAA5D}" type="pres">
      <dgm:prSet presAssocID="{741DEC6D-3DA0-4077-BB1F-ADD618805CB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0DE1E5D-7E84-40CA-89F9-55F721E8307B}" type="presOf" srcId="{EC310CF0-DECC-4972-9D4D-73358B3A9A82}" destId="{64470B4D-0C07-42B9-BB9C-8EC27F9D19BD}" srcOrd="0" destOrd="0" presId="urn:microsoft.com/office/officeart/2005/8/layout/radial5"/>
    <dgm:cxn modelId="{4080FAD1-5C52-436D-BD48-D3A5B343186C}" srcId="{52C90047-F618-4214-A5B8-CF58D6BDFAED}" destId="{08FA2ADD-DC63-4FB4-ABA8-50942B74AADD}" srcOrd="0" destOrd="0" parTransId="{8C923F2F-44B6-4F71-9961-9B3B32FD242D}" sibTransId="{CD9B8975-A508-481A-9D88-9688B47B6DA2}"/>
    <dgm:cxn modelId="{A66B181B-B3B9-41CA-BBBB-85E004C7B674}" srcId="{08FA2ADD-DC63-4FB4-ABA8-50942B74AADD}" destId="{EC310CF0-DECC-4972-9D4D-73358B3A9A82}" srcOrd="3" destOrd="0" parTransId="{A5E63E2A-6A59-4102-AE13-0F1593EE9076}" sibTransId="{36220530-E422-4396-9945-810B7E52EBD9}"/>
    <dgm:cxn modelId="{D8A320A6-14CB-4126-BB9E-FE8F68712AF9}" srcId="{08FA2ADD-DC63-4FB4-ABA8-50942B74AADD}" destId="{741DEC6D-3DA0-4077-BB1F-ADD618805CBE}" srcOrd="7" destOrd="0" parTransId="{26F18321-669B-4EF3-9DC2-7D6AFA98042A}" sibTransId="{DD50A2AF-68AE-4247-AB4C-77C4CE5354C3}"/>
    <dgm:cxn modelId="{55F9CD8C-5D5A-43F2-8630-EBCC61C9BFC8}" type="presOf" srcId="{5518E76D-F24F-45EC-AFC8-CE9A7143E9DD}" destId="{62368D11-A244-48B8-BB7A-A97A19EF775D}" srcOrd="0" destOrd="0" presId="urn:microsoft.com/office/officeart/2005/8/layout/radial5"/>
    <dgm:cxn modelId="{4F1A0A65-34F1-4247-8499-076CF85C9A9D}" srcId="{08FA2ADD-DC63-4FB4-ABA8-50942B74AADD}" destId="{3C450F7B-1A37-4CDA-82DB-E55E1841DACA}" srcOrd="1" destOrd="0" parTransId="{5518E76D-F24F-45EC-AFC8-CE9A7143E9DD}" sibTransId="{8213F89C-9BDF-4D75-8A75-ADDD8E95346D}"/>
    <dgm:cxn modelId="{A81359E2-7B9B-45C7-8504-2E525C59CCD8}" type="presOf" srcId="{C72B0C3F-611F-4F81-9BD9-A624F4A97AED}" destId="{1410F657-60D3-4A24-9A7C-A03F0B55A96B}" srcOrd="0" destOrd="0" presId="urn:microsoft.com/office/officeart/2005/8/layout/radial5"/>
    <dgm:cxn modelId="{4DB67B03-AEFB-495E-BC6D-7C8E10A4DF6E}" type="presOf" srcId="{96D482BE-7AC8-49B0-B954-C4C0BBE82AC5}" destId="{1FEA802D-0D36-449F-A6E4-A968888EEBAB}" srcOrd="0" destOrd="0" presId="urn:microsoft.com/office/officeart/2005/8/layout/radial5"/>
    <dgm:cxn modelId="{124E8EE2-1568-4479-95FA-9D51DB9C76A3}" srcId="{08FA2ADD-DC63-4FB4-ABA8-50942B74AADD}" destId="{E59ACB40-2EFB-4E1B-90AC-7D97D41E64F8}" srcOrd="6" destOrd="0" parTransId="{96D482BE-7AC8-49B0-B954-C4C0BBE82AC5}" sibTransId="{3BE60E54-0FB4-441F-AC21-2E8CBD622D42}"/>
    <dgm:cxn modelId="{296E991C-3AF4-4640-A2F5-AAAD30C435B9}" srcId="{08FA2ADD-DC63-4FB4-ABA8-50942B74AADD}" destId="{587C3047-CF52-4D92-B602-E8191FB26BC5}" srcOrd="5" destOrd="0" parTransId="{C72B0C3F-611F-4F81-9BD9-A624F4A97AED}" sibTransId="{C65FEE95-9AFE-4682-8D9F-C4A66F4BD8A9}"/>
    <dgm:cxn modelId="{CAA3EC63-A915-426B-AFA3-BBA4B256B651}" type="presOf" srcId="{A5E63E2A-6A59-4102-AE13-0F1593EE9076}" destId="{2516D74C-9DAE-41E0-A684-73078EC26258}" srcOrd="0" destOrd="0" presId="urn:microsoft.com/office/officeart/2005/8/layout/radial5"/>
    <dgm:cxn modelId="{FEF28FD1-5E11-47B5-8CD3-07928753DE7F}" type="presOf" srcId="{FF0C65B8-1F5E-407D-A353-9503B1629108}" destId="{4364F540-5442-4629-9280-C8515AA5F032}" srcOrd="0" destOrd="0" presId="urn:microsoft.com/office/officeart/2005/8/layout/radial5"/>
    <dgm:cxn modelId="{F904274D-C7EB-4A08-A8CD-E204688510DF}" type="presOf" srcId="{5518E76D-F24F-45EC-AFC8-CE9A7143E9DD}" destId="{1925ED68-1FD5-4935-8AD7-1A4E5823D3F7}" srcOrd="1" destOrd="0" presId="urn:microsoft.com/office/officeart/2005/8/layout/radial5"/>
    <dgm:cxn modelId="{7C0E051A-43D9-4853-ABDE-ECAC2FFB5C65}" srcId="{08FA2ADD-DC63-4FB4-ABA8-50942B74AADD}" destId="{FF0C65B8-1F5E-407D-A353-9503B1629108}" srcOrd="2" destOrd="0" parTransId="{1353FCFF-49C5-4B46-B219-6EE6FA09B477}" sibTransId="{7C8AAAC4-B9B8-41A6-A599-B4601E6657E1}"/>
    <dgm:cxn modelId="{35C2DEAB-315F-4B9B-9B29-8C30E673AA0E}" srcId="{08FA2ADD-DC63-4FB4-ABA8-50942B74AADD}" destId="{28AB2D76-8BF9-4448-96FA-F8AE8D26AE0F}" srcOrd="4" destOrd="0" parTransId="{DAA4261C-4966-4D0B-A152-74DB8611B899}" sibTransId="{E5B1EB79-5AB0-4D24-BCBE-50EAB9D53672}"/>
    <dgm:cxn modelId="{183B0791-A2D6-4E7D-B984-8BF856400B23}" type="presOf" srcId="{C72B0C3F-611F-4F81-9BD9-A624F4A97AED}" destId="{3D68FB9B-0C51-45BA-84FD-53F1E2C71296}" srcOrd="1" destOrd="0" presId="urn:microsoft.com/office/officeart/2005/8/layout/radial5"/>
    <dgm:cxn modelId="{55C679EA-E826-4D12-BEF1-1F18DCA71682}" type="presOf" srcId="{26F18321-669B-4EF3-9DC2-7D6AFA98042A}" destId="{93230E76-A451-41BE-B4BA-646244DCD31A}" srcOrd="1" destOrd="0" presId="urn:microsoft.com/office/officeart/2005/8/layout/radial5"/>
    <dgm:cxn modelId="{57846EDD-7403-4E17-8D5A-328C0F686EFE}" type="presOf" srcId="{26F18321-669B-4EF3-9DC2-7D6AFA98042A}" destId="{D9153B78-1048-4265-940B-A4DAD70E3352}" srcOrd="0" destOrd="0" presId="urn:microsoft.com/office/officeart/2005/8/layout/radial5"/>
    <dgm:cxn modelId="{5137466B-1AA0-4245-B607-7ED20756EBC7}" type="presOf" srcId="{41443CB6-C9C8-41E3-A294-5990AD7CB6AF}" destId="{7563CEA9-AAD7-4847-90B5-D3ADFA9BC7A1}" srcOrd="0" destOrd="0" presId="urn:microsoft.com/office/officeart/2005/8/layout/radial5"/>
    <dgm:cxn modelId="{C8750811-583E-4E92-BE3F-4D6E17C34F4C}" type="presOf" srcId="{3C450F7B-1A37-4CDA-82DB-E55E1841DACA}" destId="{49A0CC91-DF73-45A4-BE1D-D68A244D37B1}" srcOrd="0" destOrd="0" presId="urn:microsoft.com/office/officeart/2005/8/layout/radial5"/>
    <dgm:cxn modelId="{4F68C438-E694-4517-ADE7-B7ECAC955A88}" type="presOf" srcId="{E59ACB40-2EFB-4E1B-90AC-7D97D41E64F8}" destId="{163F9331-6F7D-497D-9D7C-3B590120F958}" srcOrd="0" destOrd="0" presId="urn:microsoft.com/office/officeart/2005/8/layout/radial5"/>
    <dgm:cxn modelId="{391F516B-C22A-46F5-8825-912FAE5CD9D9}" type="presOf" srcId="{08FA2ADD-DC63-4FB4-ABA8-50942B74AADD}" destId="{156B88B4-0007-46CA-AAB9-65E063CFBBDA}" srcOrd="0" destOrd="0" presId="urn:microsoft.com/office/officeart/2005/8/layout/radial5"/>
    <dgm:cxn modelId="{E76D9DD9-1422-46F6-A698-711BFF9198C7}" type="presOf" srcId="{28AB2D76-8BF9-4448-96FA-F8AE8D26AE0F}" destId="{184FACA2-E6D1-41EF-BF1D-7393CF01BB4F}" srcOrd="0" destOrd="0" presId="urn:microsoft.com/office/officeart/2005/8/layout/radial5"/>
    <dgm:cxn modelId="{BABF63FC-6ED0-4D38-A3D8-8BDC2714A73E}" type="presOf" srcId="{DAA4261C-4966-4D0B-A152-74DB8611B899}" destId="{775E9B24-9202-43C0-B82F-C1E498F41E37}" srcOrd="1" destOrd="0" presId="urn:microsoft.com/office/officeart/2005/8/layout/radial5"/>
    <dgm:cxn modelId="{F40A5F5A-60DE-4D5C-985D-2CAAC9DCA8CE}" srcId="{08FA2ADD-DC63-4FB4-ABA8-50942B74AADD}" destId="{8ED92408-D3E3-455E-B17F-13E4BE1E0BB2}" srcOrd="0" destOrd="0" parTransId="{41443CB6-C9C8-41E3-A294-5990AD7CB6AF}" sibTransId="{83CC26DB-4239-430C-AAD0-F8FD55356B97}"/>
    <dgm:cxn modelId="{96025B42-8229-4D75-9F95-46DF8ABC2AE6}" type="presOf" srcId="{587C3047-CF52-4D92-B602-E8191FB26BC5}" destId="{0F9073C9-44A5-457A-A8C2-55EC19B9996E}" srcOrd="0" destOrd="0" presId="urn:microsoft.com/office/officeart/2005/8/layout/radial5"/>
    <dgm:cxn modelId="{CBCBB83A-E5BA-402F-9BB6-49BDAB92CE4B}" type="presOf" srcId="{1353FCFF-49C5-4B46-B219-6EE6FA09B477}" destId="{57325729-8388-4377-80D2-F41514F735AE}" srcOrd="0" destOrd="0" presId="urn:microsoft.com/office/officeart/2005/8/layout/radial5"/>
    <dgm:cxn modelId="{800C3A6B-6F18-4D43-8B68-9950A6F9CE88}" type="presOf" srcId="{41443CB6-C9C8-41E3-A294-5990AD7CB6AF}" destId="{3382752E-7A8A-49FA-92F8-E977167D7327}" srcOrd="1" destOrd="0" presId="urn:microsoft.com/office/officeart/2005/8/layout/radial5"/>
    <dgm:cxn modelId="{1A5C91C4-2284-4ACF-91A4-E4DF597F94FB}" type="presOf" srcId="{8ED92408-D3E3-455E-B17F-13E4BE1E0BB2}" destId="{9DFFED3D-E183-40D8-8774-7016888B60B6}" srcOrd="0" destOrd="0" presId="urn:microsoft.com/office/officeart/2005/8/layout/radial5"/>
    <dgm:cxn modelId="{0C1ED649-D077-42CC-9E38-85FC0827B984}" type="presOf" srcId="{96D482BE-7AC8-49B0-B954-C4C0BBE82AC5}" destId="{B8C739A8-5723-48D7-AAB5-979BFADB1E3F}" srcOrd="1" destOrd="0" presId="urn:microsoft.com/office/officeart/2005/8/layout/radial5"/>
    <dgm:cxn modelId="{1F6B4931-A3F6-42D6-B8AE-E58C154584C8}" type="presOf" srcId="{741DEC6D-3DA0-4077-BB1F-ADD618805CBE}" destId="{B14D8CDD-43E2-4192-B3FF-128F4B0CAA5D}" srcOrd="0" destOrd="0" presId="urn:microsoft.com/office/officeart/2005/8/layout/radial5"/>
    <dgm:cxn modelId="{881432FC-10D4-4C97-858E-DB044C6DB244}" type="presOf" srcId="{A5E63E2A-6A59-4102-AE13-0F1593EE9076}" destId="{272F142F-3217-4FCA-B83A-A569B2DBACFB}" srcOrd="1" destOrd="0" presId="urn:microsoft.com/office/officeart/2005/8/layout/radial5"/>
    <dgm:cxn modelId="{412EC212-BADD-4F16-A980-B248FC6730B6}" type="presOf" srcId="{1353FCFF-49C5-4B46-B219-6EE6FA09B477}" destId="{535D5DE8-C2F2-448D-B54C-9D20DB674740}" srcOrd="1" destOrd="0" presId="urn:microsoft.com/office/officeart/2005/8/layout/radial5"/>
    <dgm:cxn modelId="{A9543FDA-D1CB-4C4A-8BBD-977244EF9A9F}" type="presOf" srcId="{DAA4261C-4966-4D0B-A152-74DB8611B899}" destId="{35FCF06C-4841-4F95-BCAA-45AC264BE08D}" srcOrd="0" destOrd="0" presId="urn:microsoft.com/office/officeart/2005/8/layout/radial5"/>
    <dgm:cxn modelId="{1F338E67-C24E-4265-AFC6-1C5114D0B7C5}" type="presOf" srcId="{52C90047-F618-4214-A5B8-CF58D6BDFAED}" destId="{B7FB1050-EC73-4343-AB37-CBCAC90FBF67}" srcOrd="0" destOrd="0" presId="urn:microsoft.com/office/officeart/2005/8/layout/radial5"/>
    <dgm:cxn modelId="{6C42FB73-8569-4C46-B4B7-BD6B44C2859F}" type="presParOf" srcId="{B7FB1050-EC73-4343-AB37-CBCAC90FBF67}" destId="{156B88B4-0007-46CA-AAB9-65E063CFBBDA}" srcOrd="0" destOrd="0" presId="urn:microsoft.com/office/officeart/2005/8/layout/radial5"/>
    <dgm:cxn modelId="{E4DCF06D-49F5-4E53-9008-8A788F1CD089}" type="presParOf" srcId="{B7FB1050-EC73-4343-AB37-CBCAC90FBF67}" destId="{7563CEA9-AAD7-4847-90B5-D3ADFA9BC7A1}" srcOrd="1" destOrd="0" presId="urn:microsoft.com/office/officeart/2005/8/layout/radial5"/>
    <dgm:cxn modelId="{EF67B075-D08E-40CB-9EF1-BEFCC5A0FF4F}" type="presParOf" srcId="{7563CEA9-AAD7-4847-90B5-D3ADFA9BC7A1}" destId="{3382752E-7A8A-49FA-92F8-E977167D7327}" srcOrd="0" destOrd="0" presId="urn:microsoft.com/office/officeart/2005/8/layout/radial5"/>
    <dgm:cxn modelId="{A14EAA12-1DCA-406D-B602-6160385C08D7}" type="presParOf" srcId="{B7FB1050-EC73-4343-AB37-CBCAC90FBF67}" destId="{9DFFED3D-E183-40D8-8774-7016888B60B6}" srcOrd="2" destOrd="0" presId="urn:microsoft.com/office/officeart/2005/8/layout/radial5"/>
    <dgm:cxn modelId="{F97DECF2-4F9C-4BE4-AE4F-E2E3844EEEBE}" type="presParOf" srcId="{B7FB1050-EC73-4343-AB37-CBCAC90FBF67}" destId="{62368D11-A244-48B8-BB7A-A97A19EF775D}" srcOrd="3" destOrd="0" presId="urn:microsoft.com/office/officeart/2005/8/layout/radial5"/>
    <dgm:cxn modelId="{ED6B7FAC-CBB8-49CF-809F-68A5F3F65DB7}" type="presParOf" srcId="{62368D11-A244-48B8-BB7A-A97A19EF775D}" destId="{1925ED68-1FD5-4935-8AD7-1A4E5823D3F7}" srcOrd="0" destOrd="0" presId="urn:microsoft.com/office/officeart/2005/8/layout/radial5"/>
    <dgm:cxn modelId="{DC1A41D7-6BE2-4891-A52C-73A2D5977718}" type="presParOf" srcId="{B7FB1050-EC73-4343-AB37-CBCAC90FBF67}" destId="{49A0CC91-DF73-45A4-BE1D-D68A244D37B1}" srcOrd="4" destOrd="0" presId="urn:microsoft.com/office/officeart/2005/8/layout/radial5"/>
    <dgm:cxn modelId="{EE98AA44-1B94-46FF-8724-099BE374F897}" type="presParOf" srcId="{B7FB1050-EC73-4343-AB37-CBCAC90FBF67}" destId="{57325729-8388-4377-80D2-F41514F735AE}" srcOrd="5" destOrd="0" presId="urn:microsoft.com/office/officeart/2005/8/layout/radial5"/>
    <dgm:cxn modelId="{9620CA1E-65D9-4236-A252-4FC000575DBB}" type="presParOf" srcId="{57325729-8388-4377-80D2-F41514F735AE}" destId="{535D5DE8-C2F2-448D-B54C-9D20DB674740}" srcOrd="0" destOrd="0" presId="urn:microsoft.com/office/officeart/2005/8/layout/radial5"/>
    <dgm:cxn modelId="{38C3297A-6E2E-4979-AD8B-899D74EEE6ED}" type="presParOf" srcId="{B7FB1050-EC73-4343-AB37-CBCAC90FBF67}" destId="{4364F540-5442-4629-9280-C8515AA5F032}" srcOrd="6" destOrd="0" presId="urn:microsoft.com/office/officeart/2005/8/layout/radial5"/>
    <dgm:cxn modelId="{8C939A3C-3355-4021-A8CA-501142B2834C}" type="presParOf" srcId="{B7FB1050-EC73-4343-AB37-CBCAC90FBF67}" destId="{2516D74C-9DAE-41E0-A684-73078EC26258}" srcOrd="7" destOrd="0" presId="urn:microsoft.com/office/officeart/2005/8/layout/radial5"/>
    <dgm:cxn modelId="{E100237B-5418-47BC-8E96-9F395FD02E71}" type="presParOf" srcId="{2516D74C-9DAE-41E0-A684-73078EC26258}" destId="{272F142F-3217-4FCA-B83A-A569B2DBACFB}" srcOrd="0" destOrd="0" presId="urn:microsoft.com/office/officeart/2005/8/layout/radial5"/>
    <dgm:cxn modelId="{6554BFD1-1371-476E-B4B0-9EB081146387}" type="presParOf" srcId="{B7FB1050-EC73-4343-AB37-CBCAC90FBF67}" destId="{64470B4D-0C07-42B9-BB9C-8EC27F9D19BD}" srcOrd="8" destOrd="0" presId="urn:microsoft.com/office/officeart/2005/8/layout/radial5"/>
    <dgm:cxn modelId="{8F1CD576-6B29-4782-8E43-3BC8FC4AB77E}" type="presParOf" srcId="{B7FB1050-EC73-4343-AB37-CBCAC90FBF67}" destId="{35FCF06C-4841-4F95-BCAA-45AC264BE08D}" srcOrd="9" destOrd="0" presId="urn:microsoft.com/office/officeart/2005/8/layout/radial5"/>
    <dgm:cxn modelId="{FA3C36F1-53CC-4ACE-A0CA-5D73C7140EA6}" type="presParOf" srcId="{35FCF06C-4841-4F95-BCAA-45AC264BE08D}" destId="{775E9B24-9202-43C0-B82F-C1E498F41E37}" srcOrd="0" destOrd="0" presId="urn:microsoft.com/office/officeart/2005/8/layout/radial5"/>
    <dgm:cxn modelId="{443F65D8-C807-4023-9C7F-3232A7F2AAD6}" type="presParOf" srcId="{B7FB1050-EC73-4343-AB37-CBCAC90FBF67}" destId="{184FACA2-E6D1-41EF-BF1D-7393CF01BB4F}" srcOrd="10" destOrd="0" presId="urn:microsoft.com/office/officeart/2005/8/layout/radial5"/>
    <dgm:cxn modelId="{5BC461B0-A1A6-47AA-B11A-21934BA52531}" type="presParOf" srcId="{B7FB1050-EC73-4343-AB37-CBCAC90FBF67}" destId="{1410F657-60D3-4A24-9A7C-A03F0B55A96B}" srcOrd="11" destOrd="0" presId="urn:microsoft.com/office/officeart/2005/8/layout/radial5"/>
    <dgm:cxn modelId="{0299A56E-6082-462E-A51E-0015FE7514C4}" type="presParOf" srcId="{1410F657-60D3-4A24-9A7C-A03F0B55A96B}" destId="{3D68FB9B-0C51-45BA-84FD-53F1E2C71296}" srcOrd="0" destOrd="0" presId="urn:microsoft.com/office/officeart/2005/8/layout/radial5"/>
    <dgm:cxn modelId="{037E2D75-E09C-468E-9E59-0C73D1A87E7B}" type="presParOf" srcId="{B7FB1050-EC73-4343-AB37-CBCAC90FBF67}" destId="{0F9073C9-44A5-457A-A8C2-55EC19B9996E}" srcOrd="12" destOrd="0" presId="urn:microsoft.com/office/officeart/2005/8/layout/radial5"/>
    <dgm:cxn modelId="{596151EB-9D55-46B9-B2A6-2BEC5C2DE5CC}" type="presParOf" srcId="{B7FB1050-EC73-4343-AB37-CBCAC90FBF67}" destId="{1FEA802D-0D36-449F-A6E4-A968888EEBAB}" srcOrd="13" destOrd="0" presId="urn:microsoft.com/office/officeart/2005/8/layout/radial5"/>
    <dgm:cxn modelId="{4EC90648-D76D-4552-B588-8EEE7CE2C07C}" type="presParOf" srcId="{1FEA802D-0D36-449F-A6E4-A968888EEBAB}" destId="{B8C739A8-5723-48D7-AAB5-979BFADB1E3F}" srcOrd="0" destOrd="0" presId="urn:microsoft.com/office/officeart/2005/8/layout/radial5"/>
    <dgm:cxn modelId="{43EBA4B9-4AA6-419B-B4E4-E12970066DE6}" type="presParOf" srcId="{B7FB1050-EC73-4343-AB37-CBCAC90FBF67}" destId="{163F9331-6F7D-497D-9D7C-3B590120F958}" srcOrd="14" destOrd="0" presId="urn:microsoft.com/office/officeart/2005/8/layout/radial5"/>
    <dgm:cxn modelId="{219FCAB7-B18F-43E9-B528-EF4EAEA13576}" type="presParOf" srcId="{B7FB1050-EC73-4343-AB37-CBCAC90FBF67}" destId="{D9153B78-1048-4265-940B-A4DAD70E3352}" srcOrd="15" destOrd="0" presId="urn:microsoft.com/office/officeart/2005/8/layout/radial5"/>
    <dgm:cxn modelId="{2DDB72AA-6D6B-4A4D-956D-B6F6BA084A59}" type="presParOf" srcId="{D9153B78-1048-4265-940B-A4DAD70E3352}" destId="{93230E76-A451-41BE-B4BA-646244DCD31A}" srcOrd="0" destOrd="0" presId="urn:microsoft.com/office/officeart/2005/8/layout/radial5"/>
    <dgm:cxn modelId="{694FF8BA-7019-4373-A957-99D981E61546}" type="presParOf" srcId="{B7FB1050-EC73-4343-AB37-CBCAC90FBF67}" destId="{B14D8CDD-43E2-4192-B3FF-128F4B0CAA5D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B88B4-0007-46CA-AAB9-65E063CFBBDA}">
      <dsp:nvSpPr>
        <dsp:cNvPr id="0" name=""/>
        <dsp:cNvSpPr/>
      </dsp:nvSpPr>
      <dsp:spPr>
        <a:xfrm>
          <a:off x="3247161" y="1989064"/>
          <a:ext cx="1330612" cy="1330612"/>
        </a:xfrm>
        <a:prstGeom prst="ellipse">
          <a:avLst/>
        </a:prstGeom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b="1" kern="1200" dirty="0"/>
        </a:p>
      </dsp:txBody>
      <dsp:txXfrm>
        <a:off x="3442025" y="2183928"/>
        <a:ext cx="940884" cy="940884"/>
      </dsp:txXfrm>
    </dsp:sp>
    <dsp:sp modelId="{7563CEA9-AAD7-4847-90B5-D3ADFA9BC7A1}">
      <dsp:nvSpPr>
        <dsp:cNvPr id="0" name=""/>
        <dsp:cNvSpPr/>
      </dsp:nvSpPr>
      <dsp:spPr>
        <a:xfrm rot="16200000">
          <a:off x="3707779" y="1388241"/>
          <a:ext cx="409377" cy="452408"/>
        </a:xfrm>
        <a:prstGeom prst="leftArrow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>
        <a:off x="3769186" y="1540130"/>
        <a:ext cx="286564" cy="271444"/>
      </dsp:txXfrm>
    </dsp:sp>
    <dsp:sp modelId="{9DFFED3D-E183-40D8-8774-7016888B60B6}">
      <dsp:nvSpPr>
        <dsp:cNvPr id="0" name=""/>
        <dsp:cNvSpPr/>
      </dsp:nvSpPr>
      <dsp:spPr>
        <a:xfrm>
          <a:off x="3313692" y="19102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Company sources </a:t>
          </a:r>
          <a:r>
            <a:rPr lang="en-GB" sz="1400" b="0" kern="1200" dirty="0" smtClean="0"/>
            <a:t>(50.26%)</a:t>
          </a:r>
          <a:endParaRPr lang="en-GB" sz="1400" b="0" kern="1200" dirty="0"/>
        </a:p>
      </dsp:txBody>
      <dsp:txXfrm>
        <a:off x="3489069" y="194479"/>
        <a:ext cx="846797" cy="846797"/>
      </dsp:txXfrm>
    </dsp:sp>
    <dsp:sp modelId="{62368D11-A244-48B8-BB7A-A97A19EF775D}">
      <dsp:nvSpPr>
        <dsp:cNvPr id="0" name=""/>
        <dsp:cNvSpPr/>
      </dsp:nvSpPr>
      <dsp:spPr>
        <a:xfrm rot="8481131">
          <a:off x="4443117" y="1692828"/>
          <a:ext cx="409377" cy="452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>
        <a:off x="4552482" y="1744960"/>
        <a:ext cx="286564" cy="271444"/>
      </dsp:txXfrm>
    </dsp:sp>
    <dsp:sp modelId="{49A0CC91-DF73-45A4-BE1D-D68A244D37B1}">
      <dsp:nvSpPr>
        <dsp:cNvPr id="0" name=""/>
        <dsp:cNvSpPr/>
      </dsp:nvSpPr>
      <dsp:spPr>
        <a:xfrm>
          <a:off x="4753710" y="615577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Research / Policy Paper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/>
            <a:t>(47.85%)</a:t>
          </a:r>
          <a:endParaRPr lang="en-GB" sz="1400" b="0" kern="1200" dirty="0"/>
        </a:p>
      </dsp:txBody>
      <dsp:txXfrm>
        <a:off x="4929087" y="790954"/>
        <a:ext cx="846797" cy="846797"/>
      </dsp:txXfrm>
    </dsp:sp>
    <dsp:sp modelId="{57325729-8388-4377-80D2-F41514F735AE}">
      <dsp:nvSpPr>
        <dsp:cNvPr id="0" name=""/>
        <dsp:cNvSpPr/>
      </dsp:nvSpPr>
      <dsp:spPr>
        <a:xfrm rot="10568239">
          <a:off x="4747704" y="2428166"/>
          <a:ext cx="409377" cy="452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>
        <a:off x="4870378" y="2514511"/>
        <a:ext cx="286564" cy="271444"/>
      </dsp:txXfrm>
    </dsp:sp>
    <dsp:sp modelId="{4364F540-5442-4629-9280-C8515AA5F032}">
      <dsp:nvSpPr>
        <dsp:cNvPr id="0" name=""/>
        <dsp:cNvSpPr/>
      </dsp:nvSpPr>
      <dsp:spPr>
        <a:xfrm>
          <a:off x="5350185" y="2055595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Personal </a:t>
          </a:r>
          <a:r>
            <a:rPr lang="en-GB" sz="1400" b="1" kern="1200" dirty="0" err="1" smtClean="0"/>
            <a:t>informa-tion</a:t>
          </a:r>
          <a:r>
            <a:rPr lang="en-GB" sz="1400" b="1" kern="1200" dirty="0" smtClean="0"/>
            <a:t> </a:t>
          </a:r>
          <a:r>
            <a:rPr lang="en-GB" sz="1400" b="0" kern="1200" dirty="0" smtClean="0"/>
            <a:t>(14.38%)</a:t>
          </a:r>
        </a:p>
      </dsp:txBody>
      <dsp:txXfrm>
        <a:off x="5525562" y="2230972"/>
        <a:ext cx="846797" cy="846797"/>
      </dsp:txXfrm>
    </dsp:sp>
    <dsp:sp modelId="{2516D74C-9DAE-41E0-A684-73078EC26258}">
      <dsp:nvSpPr>
        <dsp:cNvPr id="0" name=""/>
        <dsp:cNvSpPr/>
      </dsp:nvSpPr>
      <dsp:spPr>
        <a:xfrm rot="2700000">
          <a:off x="4443117" y="3163505"/>
          <a:ext cx="409377" cy="452408"/>
        </a:xfrm>
        <a:prstGeom prst="leftArrow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>
        <a:off x="4461103" y="3210566"/>
        <a:ext cx="286564" cy="271444"/>
      </dsp:txXfrm>
    </dsp:sp>
    <dsp:sp modelId="{64470B4D-0C07-42B9-BB9C-8EC27F9D19BD}">
      <dsp:nvSpPr>
        <dsp:cNvPr id="0" name=""/>
        <dsp:cNvSpPr/>
      </dsp:nvSpPr>
      <dsp:spPr>
        <a:xfrm>
          <a:off x="4753710" y="3495613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Media report </a:t>
          </a:r>
          <a:r>
            <a:rPr lang="en-GB" sz="1400" b="0" kern="1200" dirty="0" smtClean="0"/>
            <a:t>(59.92%)</a:t>
          </a:r>
          <a:endParaRPr lang="en-GB" sz="1400" b="0" kern="1200" dirty="0"/>
        </a:p>
      </dsp:txBody>
      <dsp:txXfrm>
        <a:off x="4929087" y="3670990"/>
        <a:ext cx="846797" cy="846797"/>
      </dsp:txXfrm>
    </dsp:sp>
    <dsp:sp modelId="{35FCF06C-4841-4F95-BCAA-45AC264BE08D}">
      <dsp:nvSpPr>
        <dsp:cNvPr id="0" name=""/>
        <dsp:cNvSpPr/>
      </dsp:nvSpPr>
      <dsp:spPr>
        <a:xfrm rot="5400000">
          <a:off x="3707779" y="3468092"/>
          <a:ext cx="409377" cy="452408"/>
        </a:xfrm>
        <a:prstGeom prst="leftArrow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>
        <a:off x="3769186" y="3497168"/>
        <a:ext cx="286564" cy="271444"/>
      </dsp:txXfrm>
    </dsp:sp>
    <dsp:sp modelId="{184FACA2-E6D1-41EF-BF1D-7393CF01BB4F}">
      <dsp:nvSpPr>
        <dsp:cNvPr id="0" name=""/>
        <dsp:cNvSpPr/>
      </dsp:nvSpPr>
      <dsp:spPr>
        <a:xfrm>
          <a:off x="3313692" y="4092088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Govern-</a:t>
          </a:r>
          <a:r>
            <a:rPr lang="en-GB" sz="1400" b="1" kern="1200" dirty="0" err="1" smtClean="0"/>
            <a:t>ment</a:t>
          </a:r>
          <a:r>
            <a:rPr lang="en-GB" sz="1400" b="1" kern="1200" dirty="0" smtClean="0"/>
            <a:t> sources </a:t>
          </a:r>
          <a:r>
            <a:rPr lang="en-GB" sz="1400" b="0" kern="1200" dirty="0" smtClean="0"/>
            <a:t>(25.18%)</a:t>
          </a:r>
          <a:endParaRPr lang="en-GB" sz="1400" b="0" kern="1200" dirty="0"/>
        </a:p>
      </dsp:txBody>
      <dsp:txXfrm>
        <a:off x="3489069" y="4267465"/>
        <a:ext cx="846797" cy="846797"/>
      </dsp:txXfrm>
    </dsp:sp>
    <dsp:sp modelId="{1410F657-60D3-4A24-9A7C-A03F0B55A96B}">
      <dsp:nvSpPr>
        <dsp:cNvPr id="0" name=""/>
        <dsp:cNvSpPr/>
      </dsp:nvSpPr>
      <dsp:spPr>
        <a:xfrm rot="8100000">
          <a:off x="2972440" y="3163505"/>
          <a:ext cx="409377" cy="452408"/>
        </a:xfrm>
        <a:prstGeom prst="leftArrow">
          <a:avLst/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 rot="10800000">
        <a:off x="3077267" y="3210566"/>
        <a:ext cx="286564" cy="271444"/>
      </dsp:txXfrm>
    </dsp:sp>
    <dsp:sp modelId="{0F9073C9-44A5-457A-A8C2-55EC19B9996E}">
      <dsp:nvSpPr>
        <dsp:cNvPr id="0" name=""/>
        <dsp:cNvSpPr/>
      </dsp:nvSpPr>
      <dsp:spPr>
        <a:xfrm>
          <a:off x="1873674" y="3495613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Contract </a:t>
          </a:r>
          <a:r>
            <a:rPr lang="en-GB" sz="1400" b="0" kern="1200" dirty="0" smtClean="0"/>
            <a:t>(5.56%)</a:t>
          </a:r>
          <a:endParaRPr lang="en-GB" sz="1400" b="0" kern="1200" dirty="0"/>
        </a:p>
      </dsp:txBody>
      <dsp:txXfrm>
        <a:off x="2049051" y="3670990"/>
        <a:ext cx="846797" cy="846797"/>
      </dsp:txXfrm>
    </dsp:sp>
    <dsp:sp modelId="{1FEA802D-0D36-449F-A6E4-A968888EEBAB}">
      <dsp:nvSpPr>
        <dsp:cNvPr id="0" name=""/>
        <dsp:cNvSpPr/>
      </dsp:nvSpPr>
      <dsp:spPr>
        <a:xfrm>
          <a:off x="2667853" y="2428166"/>
          <a:ext cx="409377" cy="452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/>
        </a:p>
      </dsp:txBody>
      <dsp:txXfrm rot="10800000">
        <a:off x="2667853" y="2518648"/>
        <a:ext cx="286564" cy="271444"/>
      </dsp:txXfrm>
    </dsp:sp>
    <dsp:sp modelId="{163F9331-6F7D-497D-9D7C-3B590120F958}">
      <dsp:nvSpPr>
        <dsp:cNvPr id="0" name=""/>
        <dsp:cNvSpPr/>
      </dsp:nvSpPr>
      <dsp:spPr>
        <a:xfrm>
          <a:off x="1277199" y="2055595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smtClean="0"/>
            <a:t>Crowd-sourcing </a:t>
          </a:r>
          <a:r>
            <a:rPr lang="de-DE" sz="1400" b="0" kern="1200" smtClean="0"/>
            <a:t>(0.31%)</a:t>
          </a:r>
          <a:endParaRPr lang="en-GB" sz="1400" b="0" kern="1200" dirty="0"/>
        </a:p>
      </dsp:txBody>
      <dsp:txXfrm>
        <a:off x="1452576" y="2230972"/>
        <a:ext cx="846797" cy="846797"/>
      </dsp:txXfrm>
    </dsp:sp>
    <dsp:sp modelId="{D9153B78-1048-4265-940B-A4DAD70E3352}">
      <dsp:nvSpPr>
        <dsp:cNvPr id="0" name=""/>
        <dsp:cNvSpPr/>
      </dsp:nvSpPr>
      <dsp:spPr>
        <a:xfrm rot="2591988">
          <a:off x="2972440" y="1692828"/>
          <a:ext cx="409377" cy="452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b="1" kern="1200"/>
        </a:p>
      </dsp:txBody>
      <dsp:txXfrm rot="10800000">
        <a:off x="2989083" y="1741275"/>
        <a:ext cx="286564" cy="271444"/>
      </dsp:txXfrm>
    </dsp:sp>
    <dsp:sp modelId="{B14D8CDD-43E2-4192-B3FF-128F4B0CAA5D}">
      <dsp:nvSpPr>
        <dsp:cNvPr id="0" name=""/>
        <dsp:cNvSpPr/>
      </dsp:nvSpPr>
      <dsp:spPr>
        <a:xfrm>
          <a:off x="1873674" y="615577"/>
          <a:ext cx="1197551" cy="119755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b="1" kern="1200" dirty="0" smtClean="0"/>
            <a:t>Other </a:t>
          </a:r>
          <a:r>
            <a:rPr lang="de-DE" sz="1400" b="0" kern="1200" dirty="0" smtClean="0"/>
            <a:t>(4.41%)</a:t>
          </a:r>
          <a:endParaRPr lang="en-GB" sz="1400" b="0" kern="1200" dirty="0"/>
        </a:p>
      </dsp:txBody>
      <dsp:txXfrm>
        <a:off x="2049051" y="790954"/>
        <a:ext cx="846797" cy="846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6D152-22FB-4E15-983B-73500701645D}" type="datetimeFigureOut">
              <a:rPr lang="de-DE" smtClean="0"/>
              <a:t>08.05.2015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48158-E985-448D-8911-F1EAD751ED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53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A145-E345-482D-A2E5-78C52E0202DF}" type="datetimeFigureOut">
              <a:rPr lang="de-DE" smtClean="0"/>
              <a:t>08.05.2015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9928F-F6D5-4A7D-B1C7-C458656C9A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36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483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256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85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38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745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1F766D-7503-48F3-9D64-FC4E006CE7CD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72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1F766D-7503-48F3-9D64-FC4E006CE7CD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323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1F766D-7503-48F3-9D64-FC4E006CE7C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323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218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218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242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9928F-F6D5-4A7D-B1C7-C458656C9AC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014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589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137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648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370174"/>
            <a:ext cx="8802806" cy="871776"/>
          </a:xfrm>
        </p:spPr>
        <p:txBody>
          <a:bodyPr/>
          <a:lstStyle>
            <a:lvl1pPr algn="l">
              <a:defRPr sz="3200" b="1">
                <a:solidFill>
                  <a:srgbClr val="FFC000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069" y="1173710"/>
            <a:ext cx="8802806" cy="5076963"/>
          </a:xfrm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spcBef>
                <a:spcPts val="300"/>
              </a:spcBef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880225" y="64516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250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0312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562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935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576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524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5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EC5E608-C3E9-4CC0-8C58-476C3D164B17}" type="datetimeFigureOut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5/8/2015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5B59168-C95D-4110-B1C1-C1495FC713DD}" type="slidenum">
              <a:rPr lang="en-US" smtClean="0">
                <a:ea typeface="ＭＳ Ｐゴシック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US"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hyperlink" Target="http://www.landcoalition.org/" TargetMode="External"/><Relationship Id="rId7" Type="http://schemas.openxmlformats.org/officeDocument/2006/relationships/hyperlink" Target="http://www.cde.unibe.ch/Pages/default.aspx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://www.giz.de/en/" TargetMode="External"/><Relationship Id="rId5" Type="http://schemas.openxmlformats.org/officeDocument/2006/relationships/hyperlink" Target="http://www.cirad.fr/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openxmlformats.org/officeDocument/2006/relationships/hyperlink" Target="http://www.giga-hamburg.de/en" TargetMode="External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" y="4267200"/>
            <a:ext cx="8686800" cy="1447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The Land Matrix Initiative</a:t>
            </a:r>
            <a:r>
              <a:rPr lang="en-US" sz="3200" dirty="0" smtClean="0">
                <a:solidFill>
                  <a:srgbClr val="FF6600"/>
                </a:solidFill>
              </a:rPr>
              <a:t/>
            </a:r>
            <a:br>
              <a:rPr lang="en-US" sz="3200" dirty="0" smtClean="0">
                <a:solidFill>
                  <a:srgbClr val="FF6600"/>
                </a:solidFill>
              </a:rPr>
            </a:br>
            <a:r>
              <a:rPr lang="en-US" sz="2800" dirty="0" smtClean="0">
                <a:solidFill>
                  <a:srgbClr val="FFC000"/>
                </a:solidFill>
              </a:rPr>
              <a:t> </a:t>
            </a:r>
            <a:r>
              <a:rPr lang="en-GB" sz="2800" b="1" dirty="0">
                <a:solidFill>
                  <a:srgbClr val="FFC000"/>
                </a:solidFill>
              </a:rPr>
              <a:t>Key-features, limits and applicability of a comprehensive database</a:t>
            </a: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791200"/>
            <a:ext cx="9144000" cy="1066800"/>
          </a:xfrm>
        </p:spPr>
        <p:txBody>
          <a:bodyPr>
            <a:noAutofit/>
          </a:bodyPr>
          <a:lstStyle/>
          <a:p>
            <a:endParaRPr lang="de-DE" sz="20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de-DE" sz="2000" b="1" dirty="0" smtClean="0">
                <a:solidFill>
                  <a:schemeClr val="bg1">
                    <a:lumMod val="65000"/>
                  </a:schemeClr>
                </a:solidFill>
              </a:rPr>
              <a:t>Kerstin Nolte </a:t>
            </a:r>
            <a:r>
              <a:rPr lang="de-DE" sz="2000" b="1" dirty="0" err="1" smtClean="0">
                <a:solidFill>
                  <a:schemeClr val="bg1">
                    <a:lumMod val="65000"/>
                  </a:schemeClr>
                </a:solidFill>
              </a:rPr>
              <a:t>and</a:t>
            </a:r>
            <a:r>
              <a:rPr lang="de-DE" sz="2000" b="1" dirty="0" smtClean="0">
                <a:solidFill>
                  <a:schemeClr val="bg1">
                    <a:lumMod val="65000"/>
                  </a:schemeClr>
                </a:solidFill>
              </a:rPr>
              <a:t> Martin Ostermeier</a:t>
            </a:r>
          </a:p>
          <a:p>
            <a:r>
              <a:rPr lang="en-GB" sz="2000" b="1" dirty="0">
                <a:solidFill>
                  <a:schemeClr val="bg1">
                    <a:lumMod val="65000"/>
                  </a:schemeClr>
                </a:solidFill>
              </a:rPr>
              <a:t>GIGA German Institute of Global and Area Studies</a:t>
            </a:r>
            <a:endParaRPr lang="de-DE" sz="20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Picture 3" descr="first-p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/>
          <a:stretch>
            <a:fillRect/>
          </a:stretch>
        </p:blipFill>
        <p:spPr bwMode="auto">
          <a:xfrm>
            <a:off x="1760517" y="473034"/>
            <a:ext cx="539784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50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395288" y="404664"/>
            <a:ext cx="6624637" cy="791369"/>
          </a:xfrm>
        </p:spPr>
        <p:txBody>
          <a:bodyPr/>
          <a:lstStyle/>
          <a:p>
            <a:r>
              <a:rPr lang="en-US" dirty="0" smtClean="0"/>
              <a:t>Data challenges</a:t>
            </a:r>
            <a:endParaRPr lang="en-US" dirty="0"/>
          </a:p>
        </p:txBody>
      </p:sp>
      <p:sp>
        <p:nvSpPr>
          <p:cNvPr id="25" name="Inhaltsplatzhalter 2"/>
          <p:cNvSpPr>
            <a:spLocks noGrp="1"/>
          </p:cNvSpPr>
          <p:nvPr>
            <p:ph idx="1"/>
          </p:nvPr>
        </p:nvSpPr>
        <p:spPr>
          <a:xfrm>
            <a:off x="395288" y="1196752"/>
            <a:ext cx="8294687" cy="4840287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Dynamic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Time-lag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en-US" b="1" dirty="0" smtClean="0"/>
              <a:t>Reliability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Contradicting information</a:t>
            </a:r>
          </a:p>
          <a:p>
            <a:pPr marL="0" indent="0">
              <a:buNone/>
            </a:pPr>
            <a:endParaRPr lang="de-DE" b="1" dirty="0"/>
          </a:p>
          <a:p>
            <a:pPr marL="0" lvl="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000000"/>
                </a:solidFill>
              </a:rPr>
              <a:t>Potential biases due to…</a:t>
            </a:r>
          </a:p>
          <a:p>
            <a:pPr marL="3429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zh-CN" sz="2000" dirty="0">
                <a:solidFill>
                  <a:srgbClr val="000000"/>
                </a:solidFill>
                <a:ea typeface="+mn-ea"/>
              </a:rPr>
              <a:t>Open data policies of some countries (e.g. Cambodia)</a:t>
            </a:r>
          </a:p>
          <a:p>
            <a:pPr marL="3429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altLang="zh-CN" sz="2000" dirty="0">
                <a:solidFill>
                  <a:srgbClr val="000000"/>
                </a:solidFill>
                <a:ea typeface="+mn-ea"/>
              </a:rPr>
              <a:t>Interest of media and researchers in certain regions (e.g. Africa), on certain investors (e.g. emerging investor countries) and in certain sectors (e.g. agrofuels)</a:t>
            </a:r>
          </a:p>
          <a:p>
            <a:pPr marL="3429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rgbClr val="000000"/>
                </a:solidFill>
                <a:ea typeface="+mn-ea"/>
              </a:rPr>
              <a:t>Extent of global / local networks</a:t>
            </a:r>
            <a:endParaRPr lang="en-US" sz="2000" dirty="0">
              <a:solidFill>
                <a:srgbClr val="000000"/>
              </a:solidFill>
              <a:ea typeface="+mn-ea"/>
            </a:endParaRP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116206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Screen Shot 2013-04-04 at 16.05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20726"/>
            <a:ext cx="4843119" cy="400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0800" y="2438400"/>
            <a:ext cx="4270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rgbClr val="3B3B3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Open Sans" pitchFamily="-84" charset="0"/>
              </a:rPr>
              <a:t>http://www.landmatrix.org </a:t>
            </a:r>
          </a:p>
        </p:txBody>
      </p:sp>
      <p:sp>
        <p:nvSpPr>
          <p:cNvPr id="2" name="Rechteck 1"/>
          <p:cNvSpPr/>
          <p:nvPr/>
        </p:nvSpPr>
        <p:spPr>
          <a:xfrm>
            <a:off x="76200" y="4815108"/>
            <a:ext cx="5105400" cy="196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b="1" kern="0" dirty="0" smtClean="0">
                <a:solidFill>
                  <a:srgbClr val="000000"/>
                </a:solidFill>
                <a:latin typeface="Verdana"/>
                <a:cs typeface="Times New Roman"/>
              </a:rPr>
              <a:t>Kerstin Nolte / Martin </a:t>
            </a:r>
            <a:r>
              <a:rPr lang="de-DE" sz="1400" b="1" kern="0" dirty="0">
                <a:solidFill>
                  <a:srgbClr val="000000"/>
                </a:solidFill>
                <a:latin typeface="Verdana"/>
                <a:cs typeface="Times New Roman"/>
              </a:rPr>
              <a:t>Ostermeier</a:t>
            </a:r>
          </a:p>
          <a:p>
            <a:pPr lvl="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GIGA German Institute </a:t>
            </a:r>
            <a:r>
              <a:rPr lang="de-DE" sz="1400" kern="0" dirty="0" err="1">
                <a:solidFill>
                  <a:srgbClr val="000000"/>
                </a:solidFill>
                <a:latin typeface="Verdana"/>
                <a:cs typeface="Times New Roman"/>
              </a:rPr>
              <a:t>of</a:t>
            </a: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 Global </a:t>
            </a:r>
            <a:r>
              <a:rPr lang="de-DE" sz="1400" kern="0" dirty="0" err="1">
                <a:solidFill>
                  <a:srgbClr val="000000"/>
                </a:solidFill>
                <a:latin typeface="Verdana"/>
                <a:cs typeface="Times New Roman"/>
              </a:rPr>
              <a:t>and</a:t>
            </a: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 Area Studies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Neuer Jungfernstieg 21 / 20354 </a:t>
            </a:r>
            <a:r>
              <a:rPr lang="de-DE" sz="1400" kern="0" dirty="0" smtClean="0">
                <a:solidFill>
                  <a:srgbClr val="000000"/>
                </a:solidFill>
                <a:latin typeface="Verdana"/>
                <a:cs typeface="Times New Roman"/>
              </a:rPr>
              <a:t>Hamburg (Germany)</a:t>
            </a:r>
            <a:endParaRPr lang="de-DE" sz="1400" kern="0" dirty="0">
              <a:solidFill>
                <a:srgbClr val="000000"/>
              </a:solidFill>
              <a:latin typeface="Verdana"/>
              <a:cs typeface="Times New Roman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Tel. +49-(0)40-42825-768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Email: </a:t>
            </a:r>
            <a:r>
              <a:rPr lang="de-DE" sz="1400" kern="0" dirty="0" smtClean="0">
                <a:solidFill>
                  <a:srgbClr val="000000"/>
                </a:solidFill>
                <a:latin typeface="Verdana"/>
                <a:cs typeface="Times New Roman"/>
              </a:rPr>
              <a:t>Landmatrix@giga-hamburg.de</a:t>
            </a:r>
            <a:endParaRPr lang="de-DE" sz="1400" kern="0" dirty="0">
              <a:solidFill>
                <a:srgbClr val="000000"/>
              </a:solidFill>
              <a:latin typeface="Verdana"/>
              <a:cs typeface="Times New Roman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Skype: Martin-Ostermeier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de-DE" sz="1400" kern="0" dirty="0">
                <a:solidFill>
                  <a:srgbClr val="000000"/>
                </a:solidFill>
                <a:latin typeface="Verdana"/>
                <a:cs typeface="Times New Roman"/>
              </a:rPr>
              <a:t>Homepage: http://www.giga-hamburg.de</a:t>
            </a:r>
          </a:p>
        </p:txBody>
      </p:sp>
    </p:spTree>
    <p:extLst>
      <p:ext uri="{BB962C8B-B14F-4D97-AF65-F5344CB8AC3E}">
        <p14:creationId xmlns:p14="http://schemas.microsoft.com/office/powerpoint/2010/main" val="17563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177421" y="465710"/>
            <a:ext cx="8802806" cy="677290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C000"/>
                </a:solidFill>
              </a:rPr>
              <a:t>Discussion</a:t>
            </a:r>
            <a:endParaRPr lang="de-DE" sz="2800" b="1" dirty="0">
              <a:solidFill>
                <a:srgbClr val="FFC000"/>
              </a:solidFill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90500" y="1132241"/>
            <a:ext cx="8802688" cy="57257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en-US" dirty="0" smtClean="0">
                <a:ea typeface="ＭＳ Ｐゴシック" pitchFamily="34" charset="-128"/>
              </a:rPr>
              <a:t>How can you contribute?</a:t>
            </a:r>
          </a:p>
          <a:p>
            <a:pPr>
              <a:spcBef>
                <a:spcPct val="0"/>
              </a:spcBef>
              <a:buFontTx/>
              <a:buChar char="-"/>
            </a:pPr>
            <a:r>
              <a:rPr lang="en-US" dirty="0" smtClean="0">
                <a:ea typeface="ＭＳ Ｐゴシック" pitchFamily="34" charset="-128"/>
              </a:rPr>
              <a:t>What can we do better?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dirty="0" smtClean="0">
                <a:ea typeface="ＭＳ Ｐゴシック" pitchFamily="34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366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The Land Matrix Initiative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2400" y="1173710"/>
            <a:ext cx="8841475" cy="553189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r>
              <a:rPr lang="en-US" dirty="0" smtClean="0"/>
              <a:t>…is </a:t>
            </a:r>
            <a:r>
              <a:rPr lang="en-US" dirty="0"/>
              <a:t>a global and independent land monitoring initiative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… has the aim to: </a:t>
            </a:r>
            <a:r>
              <a:rPr lang="en-US" b="1" dirty="0" smtClean="0"/>
              <a:t>Promote </a:t>
            </a:r>
            <a:r>
              <a:rPr lang="en-US" b="1" dirty="0"/>
              <a:t>transparency and open data in decision-making over land and investment</a:t>
            </a:r>
          </a:p>
          <a:p>
            <a:pPr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… was set </a:t>
            </a:r>
            <a:r>
              <a:rPr lang="en-US" dirty="0">
                <a:ea typeface="ＭＳ Ｐゴシック" pitchFamily="34" charset="-128"/>
              </a:rPr>
              <a:t>up to respond to the lack of data on large-scale land </a:t>
            </a:r>
            <a:r>
              <a:rPr lang="en-US" dirty="0" smtClean="0">
                <a:ea typeface="ＭＳ Ｐゴシック" pitchFamily="34" charset="-128"/>
              </a:rPr>
              <a:t>acquisitions</a:t>
            </a:r>
          </a:p>
          <a:p>
            <a:pPr>
              <a:spcBef>
                <a:spcPct val="0"/>
              </a:spcBef>
            </a:pPr>
            <a:r>
              <a:rPr lang="de-DE" dirty="0" err="1" smtClean="0"/>
              <a:t>Ongoing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/>
              <a:t>d</a:t>
            </a:r>
            <a:r>
              <a:rPr lang="de-DE" dirty="0" err="1" smtClean="0"/>
              <a:t>ecentralization</a:t>
            </a:r>
            <a:r>
              <a:rPr lang="de-DE" dirty="0" smtClean="0"/>
              <a:t> </a:t>
            </a:r>
            <a:endParaRPr lang="de-DE" dirty="0"/>
          </a:p>
          <a:p>
            <a:pPr lvl="1">
              <a:spcBef>
                <a:spcPct val="0"/>
              </a:spcBef>
            </a:pPr>
            <a:r>
              <a:rPr lang="de-DE" dirty="0" err="1" smtClean="0"/>
              <a:t>five</a:t>
            </a:r>
            <a:r>
              <a:rPr lang="de-DE" dirty="0" smtClean="0"/>
              <a:t> Regional </a:t>
            </a:r>
            <a:r>
              <a:rPr lang="de-DE" dirty="0" err="1"/>
              <a:t>F</a:t>
            </a:r>
            <a:r>
              <a:rPr lang="de-DE" dirty="0" err="1" smtClean="0"/>
              <a:t>ocal</a:t>
            </a:r>
            <a:r>
              <a:rPr lang="de-DE" dirty="0" smtClean="0"/>
              <a:t> Points</a:t>
            </a:r>
          </a:p>
          <a:p>
            <a:pPr lvl="1">
              <a:spcBef>
                <a:spcPct val="0"/>
              </a:spcBef>
            </a:pPr>
            <a:r>
              <a:rPr lang="de-DE" dirty="0" smtClean="0"/>
              <a:t>Project Support Unit (PSU) at University </a:t>
            </a:r>
            <a:r>
              <a:rPr lang="de-DE" dirty="0" err="1" smtClean="0"/>
              <a:t>of</a:t>
            </a:r>
            <a:r>
              <a:rPr lang="de-DE" dirty="0" smtClean="0"/>
              <a:t> Pretoria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 descr="ilc-vector-black.pn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495" y="1241654"/>
            <a:ext cx="1589405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 descr="cirad.pn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1241653"/>
            <a:ext cx="952500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cde_centre_black.png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91" y="1205631"/>
            <a:ext cx="441325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GIGA_Leibniz_Logokombination_RGB_web_2.jpg">
            <a:hlinkClick r:id="rId9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27" y="1308940"/>
            <a:ext cx="1450340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giz.png">
            <a:hlinkClick r:id="rId11"/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38603"/>
            <a:ext cx="952500" cy="47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5374316"/>
            <a:ext cx="914400" cy="90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301" y="5404534"/>
            <a:ext cx="9048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48" y="5374561"/>
            <a:ext cx="830862" cy="9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06" y="5686335"/>
            <a:ext cx="1341641" cy="601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516505"/>
            <a:ext cx="1278082" cy="77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7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>
          <a:xfrm>
            <a:off x="190500" y="457200"/>
            <a:ext cx="8953500" cy="784225"/>
          </a:xfrm>
        </p:spPr>
        <p:txBody>
          <a:bodyPr/>
          <a:lstStyle/>
          <a:p>
            <a:r>
              <a:rPr lang="de-DE" sz="2800" dirty="0" smtClean="0">
                <a:ea typeface="ＭＳ Ｐゴシック" pitchFamily="34" charset="-128"/>
              </a:rPr>
              <a:t>Database </a:t>
            </a:r>
            <a:r>
              <a:rPr lang="en-US" sz="2800" dirty="0" smtClean="0">
                <a:ea typeface="ＭＳ Ｐゴシック" pitchFamily="34" charset="-128"/>
              </a:rPr>
              <a:t>characteristics </a:t>
            </a:r>
            <a:br>
              <a:rPr lang="en-US" sz="2800" dirty="0" smtClean="0">
                <a:ea typeface="ＭＳ Ｐゴシック" pitchFamily="34" charset="-128"/>
              </a:rPr>
            </a:br>
            <a:r>
              <a:rPr lang="en-US" sz="2800" dirty="0" smtClean="0">
                <a:ea typeface="ＭＳ Ｐゴシック" pitchFamily="34" charset="-128"/>
              </a:rPr>
              <a:t>of the </a:t>
            </a:r>
            <a:r>
              <a:rPr lang="de-DE" sz="2800" dirty="0" smtClean="0"/>
              <a:t>Land </a:t>
            </a:r>
            <a:r>
              <a:rPr lang="de-DE" sz="2800" dirty="0"/>
              <a:t>Matrix Global </a:t>
            </a:r>
            <a:r>
              <a:rPr lang="de-DE" sz="2800" dirty="0" smtClean="0"/>
              <a:t>Observatory</a:t>
            </a:r>
            <a:endParaRPr lang="de-DE" sz="2800" dirty="0" smtClean="0">
              <a:ea typeface="ＭＳ Ｐゴシック" pitchFamily="34" charset="-128"/>
            </a:endParaRPr>
          </a:p>
        </p:txBody>
      </p:sp>
      <p:sp>
        <p:nvSpPr>
          <p:cNvPr id="4099" name="Inhaltsplatzhalter 2"/>
          <p:cNvSpPr>
            <a:spLocks noGrp="1"/>
          </p:cNvSpPr>
          <p:nvPr>
            <p:ph idx="1"/>
          </p:nvPr>
        </p:nvSpPr>
        <p:spPr>
          <a:xfrm>
            <a:off x="190500" y="1447800"/>
            <a:ext cx="8802688" cy="5181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Records intended, concluded or failed land acquisitions (land acquired by purchase, lease or concession)</a:t>
            </a:r>
            <a:endParaRPr lang="en-US" b="1" dirty="0" smtClean="0">
              <a:ea typeface="ＭＳ Ｐゴシック" pitchFamily="34" charset="-128"/>
            </a:endParaRPr>
          </a:p>
          <a:p>
            <a:pPr lvl="1"/>
            <a:r>
              <a:rPr lang="en-US" sz="2200" dirty="0" smtClean="0">
                <a:ea typeface="ＭＳ Ｐゴシック" pitchFamily="34" charset="-128"/>
              </a:rPr>
              <a:t>In </a:t>
            </a:r>
            <a:r>
              <a:rPr lang="en-US" sz="2200" dirty="0">
                <a:ea typeface="ＭＳ Ｐゴシック" pitchFamily="34" charset="-128"/>
              </a:rPr>
              <a:t>low and middle income </a:t>
            </a:r>
            <a:r>
              <a:rPr lang="en-US" sz="2200" dirty="0" smtClean="0">
                <a:ea typeface="ＭＳ Ｐゴシック" pitchFamily="34" charset="-128"/>
              </a:rPr>
              <a:t>countries</a:t>
            </a:r>
          </a:p>
          <a:p>
            <a:pPr lvl="1"/>
            <a:r>
              <a:rPr lang="en-US" sz="2200" dirty="0" smtClean="0">
                <a:ea typeface="ＭＳ Ｐゴシック" pitchFamily="34" charset="-128"/>
              </a:rPr>
              <a:t>For agricultural </a:t>
            </a:r>
            <a:r>
              <a:rPr lang="en-US" sz="2200" dirty="0">
                <a:ea typeface="ＭＳ Ｐゴシック" pitchFamily="34" charset="-128"/>
              </a:rPr>
              <a:t>production, </a:t>
            </a:r>
            <a:r>
              <a:rPr lang="en-US" sz="2200" dirty="0" smtClean="0">
                <a:ea typeface="ＭＳ Ｐゴシック" pitchFamily="34" charset="-128"/>
              </a:rPr>
              <a:t>forestry, carbon </a:t>
            </a:r>
            <a:r>
              <a:rPr lang="en-US" sz="2200" dirty="0">
                <a:ea typeface="ＭＳ Ｐゴシック" pitchFamily="34" charset="-128"/>
              </a:rPr>
              <a:t>trading, industry, renewable energy production, conservation and </a:t>
            </a:r>
            <a:r>
              <a:rPr lang="en-US" sz="2200" dirty="0" smtClean="0">
                <a:ea typeface="ＭＳ Ｐゴシック" pitchFamily="34" charset="-128"/>
              </a:rPr>
              <a:t>tourism</a:t>
            </a:r>
            <a:endParaRPr lang="en-US" sz="2200" dirty="0">
              <a:ea typeface="ＭＳ Ｐゴシック" pitchFamily="34" charset="-128"/>
            </a:endParaRPr>
          </a:p>
          <a:p>
            <a:pPr lvl="1"/>
            <a:endParaRPr lang="en-US" dirty="0">
              <a:ea typeface="ＭＳ Ｐゴシック" pitchFamily="34" charset="-128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Land deals in the database …</a:t>
            </a:r>
          </a:p>
          <a:p>
            <a:pPr lvl="1"/>
            <a:r>
              <a:rPr lang="en-US" sz="2200" dirty="0" smtClean="0">
                <a:ea typeface="ＭＳ Ｐゴシック" pitchFamily="34" charset="-128"/>
              </a:rPr>
              <a:t>Entail a transfer of rights to use, control or ownership of land through sale, lease or concession</a:t>
            </a:r>
          </a:p>
          <a:p>
            <a:pPr lvl="1"/>
            <a:r>
              <a:rPr lang="en-US" sz="2200" dirty="0" smtClean="0">
                <a:ea typeface="ＭＳ Ｐゴシック" pitchFamily="34" charset="-128"/>
              </a:rPr>
              <a:t>Have been initiated since 2000</a:t>
            </a:r>
          </a:p>
          <a:p>
            <a:pPr lvl="1"/>
            <a:r>
              <a:rPr lang="en-US" sz="2200" dirty="0" smtClean="0">
                <a:ea typeface="ＭＳ Ｐゴシック" pitchFamily="34" charset="-128"/>
              </a:rPr>
              <a:t>Cover an area of 200 hectares or more</a:t>
            </a:r>
          </a:p>
          <a:p>
            <a:pPr lvl="1"/>
            <a:r>
              <a:rPr lang="en-US" sz="2200" dirty="0">
                <a:ea typeface="ＭＳ Ｐゴシック" pitchFamily="34" charset="-128"/>
              </a:rPr>
              <a:t>Imply the potential conversion of land from smallholder production, local community use or important ecosystem service provision to commercial use</a:t>
            </a:r>
          </a:p>
          <a:p>
            <a:pPr lvl="1"/>
            <a:endParaRPr lang="en-US" sz="22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82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ea typeface="ＭＳ Ｐゴシック" pitchFamily="34" charset="-128"/>
              </a:rPr>
              <a:t>Database sources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>
          <a:xfrm>
            <a:off x="190500" y="1132241"/>
            <a:ext cx="8802688" cy="5725759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dirty="0" smtClean="0">
                <a:ea typeface="ＭＳ Ｐゴシック" pitchFamily="34" charset="-128"/>
              </a:rPr>
              <a:t>Data collection methods of </a:t>
            </a:r>
            <a:r>
              <a:rPr lang="en-GB" dirty="0">
                <a:ea typeface="ＭＳ Ｐゴシック" pitchFamily="34" charset="-128"/>
              </a:rPr>
              <a:t>LM partners </a:t>
            </a:r>
            <a:r>
              <a:rPr lang="en-GB" dirty="0" smtClean="0">
                <a:ea typeface="ＭＳ Ｐゴシック" pitchFamily="34" charset="-128"/>
              </a:rPr>
              <a:t>and </a:t>
            </a:r>
            <a:r>
              <a:rPr lang="en-GB" dirty="0">
                <a:ea typeface="ＭＳ Ｐゴシック" pitchFamily="34" charset="-128"/>
              </a:rPr>
              <a:t>Regional Focal Points</a:t>
            </a:r>
            <a:endParaRPr lang="en-US" dirty="0" smtClean="0">
              <a:ea typeface="ＭＳ Ｐゴシック" pitchFamily="34" charset="-128"/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Global and local networks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Land Observatories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Thematic Observatories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Crowdsourcing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pitchFamily="34" charset="-128"/>
              </a:rPr>
              <a:t>Land Policy Initiative (Africa only)</a:t>
            </a:r>
          </a:p>
        </p:txBody>
      </p:sp>
    </p:spTree>
    <p:extLst>
      <p:ext uri="{BB962C8B-B14F-4D97-AF65-F5344CB8AC3E}">
        <p14:creationId xmlns:p14="http://schemas.microsoft.com/office/powerpoint/2010/main" val="23134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ea typeface="ＭＳ Ｐゴシック" pitchFamily="34" charset="-128"/>
              </a:rPr>
              <a:t>Database sources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>
          <a:xfrm>
            <a:off x="190500" y="1132241"/>
            <a:ext cx="8802688" cy="5725759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dirty="0" smtClean="0">
                <a:ea typeface="ＭＳ Ｐゴシック" pitchFamily="34" charset="-128"/>
              </a:rPr>
              <a:t>Data collection methods of </a:t>
            </a:r>
            <a:r>
              <a:rPr lang="en-GB" dirty="0">
                <a:ea typeface="ＭＳ Ｐゴシック" pitchFamily="34" charset="-128"/>
              </a:rPr>
              <a:t>LM partners </a:t>
            </a:r>
            <a:r>
              <a:rPr lang="en-GB" dirty="0" smtClean="0">
                <a:ea typeface="ＭＳ Ｐゴシック" pitchFamily="34" charset="-128"/>
              </a:rPr>
              <a:t>and </a:t>
            </a:r>
            <a:r>
              <a:rPr lang="en-GB" dirty="0">
                <a:ea typeface="ＭＳ Ｐゴシック" pitchFamily="34" charset="-128"/>
              </a:rPr>
              <a:t>Regional Focal </a:t>
            </a:r>
            <a:r>
              <a:rPr lang="en-GB" dirty="0" smtClean="0">
                <a:ea typeface="ＭＳ Ｐゴシック" pitchFamily="34" charset="-128"/>
              </a:rPr>
              <a:t>Points</a:t>
            </a:r>
            <a:endParaRPr lang="en-US" dirty="0" smtClean="0">
              <a:ea typeface="ＭＳ Ｐゴシック" pitchFamily="34" charset="-128"/>
            </a:endParaRPr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261755210"/>
              </p:ext>
            </p:extLst>
          </p:nvPr>
        </p:nvGraphicFramePr>
        <p:xfrm>
          <a:off x="457200" y="1524000"/>
          <a:ext cx="7824936" cy="5308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57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B88B4-0007-46CA-AAB9-65E063CFBB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63CEA9-AAD7-4847-90B5-D3ADFA9BC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FFED3D-E183-40D8-8774-7016888B60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368D11-A244-48B8-BB7A-A97A19EF77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A0CC91-DF73-45A4-BE1D-D68A244D3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325729-8388-4377-80D2-F41514F7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64F540-5442-4629-9280-C8515AA5F0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16D74C-9DAE-41E0-A684-73078EC262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470B4D-0C07-42B9-BB9C-8EC27F9D19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FCF06C-4841-4F95-BCAA-45AC264BE0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4FACA2-E6D1-41EF-BF1D-7393CF01B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10F657-60D3-4A24-9A7C-A03F0B55A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9073C9-44A5-457A-A8C2-55EC19B999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EA802D-0D36-449F-A6E4-A968888EE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3F9331-6F7D-497D-9D7C-3B590120F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153B78-1048-4265-940B-A4DAD70E33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4D8CDD-43E2-4192-B3FF-128F4B0CA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Database </a:t>
            </a:r>
            <a:r>
              <a:rPr lang="de-DE" sz="2800" dirty="0" err="1" smtClean="0"/>
              <a:t>content</a:t>
            </a:r>
            <a:r>
              <a:rPr lang="de-DE" sz="2800" dirty="0" smtClean="0"/>
              <a:t> (</a:t>
            </a:r>
            <a:r>
              <a:rPr lang="de-DE" sz="2800" dirty="0" err="1" smtClean="0"/>
              <a:t>static</a:t>
            </a:r>
            <a:r>
              <a:rPr lang="de-DE" sz="2800" dirty="0" smtClean="0"/>
              <a:t>)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Spatial data (location, coordinates, etc.)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Investor information (origin</a:t>
            </a:r>
            <a:r>
              <a:rPr lang="en-US" dirty="0">
                <a:ea typeface="ＭＳ Ｐゴシック" pitchFamily="34" charset="-128"/>
              </a:rPr>
              <a:t>, </a:t>
            </a:r>
            <a:r>
              <a:rPr lang="en-US" dirty="0" smtClean="0">
                <a:ea typeface="ＭＳ Ｐゴシック" pitchFamily="34" charset="-128"/>
              </a:rPr>
              <a:t>type, etc.)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Nature of the deal (intention</a:t>
            </a:r>
            <a:r>
              <a:rPr lang="en-US" dirty="0">
                <a:ea typeface="ＭＳ Ｐゴシック" pitchFamily="34" charset="-128"/>
              </a:rPr>
              <a:t>, </a:t>
            </a:r>
            <a:r>
              <a:rPr lang="en-US" dirty="0" smtClean="0">
                <a:ea typeface="ＭＳ Ｐゴシック" pitchFamily="34" charset="-128"/>
              </a:rPr>
              <a:t>contract type, etc.)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Pre-investment information (former </a:t>
            </a:r>
            <a:r>
              <a:rPr lang="en-US" dirty="0">
                <a:ea typeface="ＭＳ Ｐゴシック" pitchFamily="34" charset="-128"/>
              </a:rPr>
              <a:t>land </a:t>
            </a:r>
            <a:r>
              <a:rPr lang="en-US" dirty="0" smtClean="0">
                <a:ea typeface="ＭＳ Ｐゴシック" pitchFamily="34" charset="-128"/>
              </a:rPr>
              <a:t>use, owner, </a:t>
            </a:r>
            <a:r>
              <a:rPr lang="en-US" dirty="0">
                <a:ea typeface="ＭＳ Ｐゴシック" pitchFamily="34" charset="-128"/>
              </a:rPr>
              <a:t>etc</a:t>
            </a:r>
            <a:r>
              <a:rPr lang="en-US" dirty="0" smtClean="0">
                <a:ea typeface="ＭＳ Ｐゴシック" pitchFamily="34" charset="-128"/>
              </a:rPr>
              <a:t>.)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Employment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Community benefits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dirty="0" smtClean="0">
                <a:ea typeface="ＭＳ Ｐゴシック" pitchFamily="34" charset="-128"/>
              </a:rPr>
              <a:t>…</a:t>
            </a:r>
            <a:endParaRPr lang="en-US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sz="3200" dirty="0">
              <a:ea typeface="ＭＳ Ｐゴシック" pitchFamily="34" charset="-128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828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 smtClean="0"/>
              <a:t>Database </a:t>
            </a:r>
            <a:r>
              <a:rPr lang="de-DE" sz="2800" dirty="0" err="1" smtClean="0"/>
              <a:t>content</a:t>
            </a:r>
            <a:r>
              <a:rPr lang="de-DE" sz="2800" dirty="0" smtClean="0"/>
              <a:t> (</a:t>
            </a:r>
            <a:r>
              <a:rPr lang="de-DE" sz="2800" dirty="0" err="1" smtClean="0"/>
              <a:t>dynamic</a:t>
            </a:r>
            <a:r>
              <a:rPr lang="de-DE" sz="2800" dirty="0" smtClean="0"/>
              <a:t>)</a:t>
            </a:r>
            <a:endParaRPr lang="de-DE" sz="2800" dirty="0"/>
          </a:p>
        </p:txBody>
      </p:sp>
      <p:sp>
        <p:nvSpPr>
          <p:cNvPr id="19" name="Inhaltsplatzhalter 2"/>
          <p:cNvSpPr>
            <a:spLocks noGrp="1"/>
          </p:cNvSpPr>
          <p:nvPr>
            <p:ph idx="1"/>
          </p:nvPr>
        </p:nvSpPr>
        <p:spPr>
          <a:xfrm>
            <a:off x="395288" y="1196752"/>
            <a:ext cx="8294687" cy="4840287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1. Negotiation status</a:t>
            </a:r>
          </a:p>
          <a:p>
            <a:r>
              <a:rPr lang="en-GB" dirty="0"/>
              <a:t>Expression of interest</a:t>
            </a:r>
          </a:p>
          <a:p>
            <a:r>
              <a:rPr lang="en-GB" dirty="0"/>
              <a:t>Under negotiation</a:t>
            </a:r>
          </a:p>
          <a:p>
            <a:pPr>
              <a:lnSpc>
                <a:spcPct val="150000"/>
              </a:lnSpc>
            </a:pPr>
            <a:r>
              <a:rPr lang="en-GB" dirty="0"/>
              <a:t>Oral agreement</a:t>
            </a:r>
          </a:p>
          <a:p>
            <a:r>
              <a:rPr lang="en-GB" dirty="0"/>
              <a:t>Contract signed</a:t>
            </a:r>
          </a:p>
          <a:p>
            <a:pPr>
              <a:lnSpc>
                <a:spcPct val="150000"/>
              </a:lnSpc>
            </a:pPr>
            <a:r>
              <a:rPr lang="en-GB" dirty="0"/>
              <a:t>Negotiations failed</a:t>
            </a:r>
          </a:p>
          <a:p>
            <a:r>
              <a:rPr lang="en-GB" dirty="0"/>
              <a:t>Contract cancelled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2. Implementation </a:t>
            </a:r>
            <a:r>
              <a:rPr lang="en-GB" b="1" dirty="0"/>
              <a:t>status </a:t>
            </a:r>
          </a:p>
          <a:p>
            <a:r>
              <a:rPr lang="en-GB" dirty="0"/>
              <a:t>Project not started</a:t>
            </a:r>
          </a:p>
          <a:p>
            <a:r>
              <a:rPr lang="en-GB" dirty="0" smtClean="0"/>
              <a:t>Start-up </a:t>
            </a:r>
            <a:r>
              <a:rPr lang="en-GB" dirty="0"/>
              <a:t>phase (no production)</a:t>
            </a:r>
          </a:p>
          <a:p>
            <a:r>
              <a:rPr lang="en-GB" dirty="0"/>
              <a:t>In operation (production)</a:t>
            </a:r>
          </a:p>
          <a:p>
            <a:r>
              <a:rPr lang="en-GB" dirty="0"/>
              <a:t>Project </a:t>
            </a:r>
            <a:r>
              <a:rPr lang="en-GB" dirty="0" smtClean="0"/>
              <a:t>abandoned</a:t>
            </a:r>
            <a:endParaRPr lang="de-DE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0" name="Geschweifte Klammer rechts 19"/>
          <p:cNvSpPr/>
          <p:nvPr/>
        </p:nvSpPr>
        <p:spPr>
          <a:xfrm>
            <a:off x="4067944" y="1556792"/>
            <a:ext cx="360040" cy="7200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Geschweifte Klammer rechts 20"/>
          <p:cNvSpPr/>
          <p:nvPr/>
        </p:nvSpPr>
        <p:spPr>
          <a:xfrm>
            <a:off x="4067944" y="2480320"/>
            <a:ext cx="360040" cy="7200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2" name="Geschweifte Klammer rechts 21"/>
          <p:cNvSpPr/>
          <p:nvPr/>
        </p:nvSpPr>
        <p:spPr>
          <a:xfrm>
            <a:off x="4073640" y="3394720"/>
            <a:ext cx="360040" cy="72008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4572000" y="168599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>
                <a:solidFill>
                  <a:srgbClr val="FFC000"/>
                </a:solidFill>
              </a:rPr>
              <a:t>Intended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4572000" y="2558479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>
                <a:solidFill>
                  <a:srgbClr val="92D050"/>
                </a:solidFill>
              </a:rPr>
              <a:t>Concluded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572000" y="350520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>
                <a:solidFill>
                  <a:srgbClr val="FF0000"/>
                </a:solidFill>
              </a:rPr>
              <a:t>Failed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7162801" y="1764268"/>
            <a:ext cx="144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Intended</a:t>
            </a:r>
            <a:r>
              <a:rPr lang="de-DE" b="1" dirty="0" smtClean="0"/>
              <a:t> </a:t>
            </a:r>
            <a:r>
              <a:rPr lang="de-DE" b="1" dirty="0" err="1" smtClean="0"/>
              <a:t>size</a:t>
            </a:r>
            <a:endParaRPr lang="en-GB" b="1" dirty="0"/>
          </a:p>
        </p:txBody>
      </p:sp>
      <p:sp>
        <p:nvSpPr>
          <p:cNvPr id="27" name="Textfeld 26"/>
          <p:cNvSpPr txBox="1"/>
          <p:nvPr/>
        </p:nvSpPr>
        <p:spPr>
          <a:xfrm>
            <a:off x="7162801" y="2604645"/>
            <a:ext cx="2012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Size </a:t>
            </a:r>
            <a:r>
              <a:rPr lang="de-DE" b="1" dirty="0" err="1" smtClean="0"/>
              <a:t>under</a:t>
            </a:r>
            <a:r>
              <a:rPr lang="de-DE" b="1" dirty="0" smtClean="0"/>
              <a:t> </a:t>
            </a:r>
            <a:r>
              <a:rPr lang="de-DE" b="1" dirty="0" err="1" smtClean="0"/>
              <a:t>contract</a:t>
            </a:r>
            <a:endParaRPr lang="en-GB" b="1" dirty="0"/>
          </a:p>
        </p:txBody>
      </p:sp>
      <p:sp>
        <p:nvSpPr>
          <p:cNvPr id="28" name="Textfeld 27"/>
          <p:cNvSpPr txBox="1"/>
          <p:nvPr/>
        </p:nvSpPr>
        <p:spPr>
          <a:xfrm>
            <a:off x="7162801" y="3843925"/>
            <a:ext cx="2012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Size </a:t>
            </a:r>
            <a:r>
              <a:rPr lang="de-DE" b="1" dirty="0" err="1" smtClean="0"/>
              <a:t>under</a:t>
            </a:r>
            <a:r>
              <a:rPr lang="de-DE" b="1" dirty="0" smtClean="0"/>
              <a:t> </a:t>
            </a:r>
            <a:r>
              <a:rPr lang="de-DE" b="1" dirty="0" err="1" smtClean="0"/>
              <a:t>contract</a:t>
            </a:r>
            <a:endParaRPr lang="en-GB" b="1" dirty="0"/>
          </a:p>
        </p:txBody>
      </p:sp>
      <p:sp>
        <p:nvSpPr>
          <p:cNvPr id="29" name="Textfeld 28"/>
          <p:cNvSpPr txBox="1"/>
          <p:nvPr/>
        </p:nvSpPr>
        <p:spPr>
          <a:xfrm>
            <a:off x="7162800" y="3429000"/>
            <a:ext cx="144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Intended</a:t>
            </a:r>
            <a:r>
              <a:rPr lang="de-DE" b="1" dirty="0" smtClean="0"/>
              <a:t> </a:t>
            </a:r>
            <a:r>
              <a:rPr lang="de-DE" b="1" dirty="0" err="1" smtClean="0"/>
              <a:t>size</a:t>
            </a:r>
            <a:endParaRPr lang="en-GB" b="1" dirty="0"/>
          </a:p>
        </p:txBody>
      </p:sp>
      <p:cxnSp>
        <p:nvCxnSpPr>
          <p:cNvPr id="31" name="Gerade Verbindung mit Pfeil 30"/>
          <p:cNvCxnSpPr/>
          <p:nvPr/>
        </p:nvCxnSpPr>
        <p:spPr>
          <a:xfrm>
            <a:off x="6300192" y="1916831"/>
            <a:ext cx="723529" cy="92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>
            <a:off x="6300192" y="2789311"/>
            <a:ext cx="72352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>
            <a:stCxn id="25" idx="3"/>
            <a:endCxn id="29" idx="1"/>
          </p:cNvCxnSpPr>
          <p:nvPr/>
        </p:nvCxnSpPr>
        <p:spPr>
          <a:xfrm flipV="1">
            <a:off x="6300192" y="3613666"/>
            <a:ext cx="862608" cy="122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stCxn id="25" idx="3"/>
            <a:endCxn id="28" idx="1"/>
          </p:cNvCxnSpPr>
          <p:nvPr/>
        </p:nvCxnSpPr>
        <p:spPr>
          <a:xfrm>
            <a:off x="6300192" y="3736033"/>
            <a:ext cx="862609" cy="2925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7421" y="465710"/>
            <a:ext cx="8802806" cy="677290"/>
          </a:xfrm>
        </p:spPr>
        <p:txBody>
          <a:bodyPr/>
          <a:lstStyle/>
          <a:p>
            <a:r>
              <a:rPr lang="en-US" sz="2800" dirty="0" smtClean="0"/>
              <a:t>Data overview: Negotiation status</a:t>
            </a:r>
            <a:endParaRPr lang="de-DE" sz="2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8600" y="5257800"/>
            <a:ext cx="8802806" cy="167534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800" dirty="0" smtClean="0"/>
              <a:t>High area sizes under concluded deals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Aggregate global demand for land is very high indicating a large number of pending deals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Intentions/announcements still exceed actual contract size by far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Quite some failure at negotiation and concluded stage (contract cancelled)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74555"/>
              </p:ext>
            </p:extLst>
          </p:nvPr>
        </p:nvGraphicFramePr>
        <p:xfrm>
          <a:off x="381000" y="1295400"/>
          <a:ext cx="8382000" cy="3462823"/>
        </p:xfrm>
        <a:graphic>
          <a:graphicData uri="http://schemas.openxmlformats.org/drawingml/2006/table">
            <a:tbl>
              <a:tblPr/>
              <a:tblGrid>
                <a:gridCol w="2891944"/>
                <a:gridCol w="1531029"/>
                <a:gridCol w="2020753"/>
                <a:gridCol w="1938274"/>
              </a:tblGrid>
              <a:tr h="45534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International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large-scale land acquisitions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according to negotiation status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Number</a:t>
                      </a:r>
                      <a:r>
                        <a:rPr lang="de-DE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of</a:t>
                      </a:r>
                      <a:r>
                        <a:rPr lang="de-DE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cases</a:t>
                      </a:r>
                      <a:endParaRPr lang="de-DE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Intended</a:t>
                      </a:r>
                      <a:r>
                        <a:rPr lang="de-DE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size</a:t>
                      </a:r>
                      <a:endParaRPr lang="de-DE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Size </a:t>
                      </a:r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under</a:t>
                      </a:r>
                      <a:r>
                        <a:rPr lang="de-DE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contract</a:t>
                      </a:r>
                      <a:endParaRPr lang="de-DE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(in </a:t>
                      </a:r>
                      <a:r>
                        <a:rPr lang="de-DE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million</a:t>
                      </a:r>
                      <a:r>
                        <a:rPr lang="de-D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ha)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(in </a:t>
                      </a:r>
                      <a:r>
                        <a:rPr lang="de-DE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million</a:t>
                      </a:r>
                      <a:r>
                        <a:rPr lang="de-D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ha)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Concluded</a:t>
                      </a:r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deals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</a:t>
                      </a:r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1.041   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64,2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38,2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0238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Intended</a:t>
                      </a:r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deals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194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16,0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n.a</a:t>
                      </a:r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1911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Failed</a:t>
                      </a:r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deals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</a:t>
                      </a:r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 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 7,6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 1,9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07">
                <a:tc>
                  <a:txBody>
                    <a:bodyPr/>
                    <a:lstStyle/>
                    <a:p>
                      <a:pPr algn="l" fontAlgn="b"/>
                      <a:r>
                        <a:rPr lang="de-DE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Information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6730341" y="6553200"/>
            <a:ext cx="2438399" cy="40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Note: </a:t>
            </a:r>
            <a:r>
              <a:rPr lang="en-US" sz="1400" b="1" dirty="0"/>
              <a:t> </a:t>
            </a:r>
            <a:r>
              <a:rPr lang="en-US" sz="1400" b="1" dirty="0" smtClean="0"/>
              <a:t>Data as of Feb </a:t>
            </a:r>
            <a:r>
              <a:rPr lang="en-US" sz="1400" b="1" dirty="0"/>
              <a:t> </a:t>
            </a:r>
            <a:r>
              <a:rPr lang="en-US" sz="1400" b="1" dirty="0" smtClean="0"/>
              <a:t>14, 2015</a:t>
            </a:r>
          </a:p>
        </p:txBody>
      </p:sp>
      <p:sp>
        <p:nvSpPr>
          <p:cNvPr id="6" name="Ellipse 5"/>
          <p:cNvSpPr/>
          <p:nvPr/>
        </p:nvSpPr>
        <p:spPr>
          <a:xfrm>
            <a:off x="6096000" y="2514600"/>
            <a:ext cx="2915816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07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069" y="457200"/>
            <a:ext cx="8802806" cy="78475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971800" y="419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177421" y="465710"/>
            <a:ext cx="8802806" cy="87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FFC000"/>
                </a:solidFill>
                <a:latin typeface="+mj-lt"/>
                <a:ea typeface="ＭＳ Ｐゴシック" charset="0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/>
              <a:t>Data overview: Implementation status</a:t>
            </a:r>
            <a:endParaRPr lang="de-DE" sz="2800" dirty="0"/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0" y="5486400"/>
            <a:ext cx="9220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1800" dirty="0" smtClean="0"/>
              <a:t>An important and growing number of deals starts operating (contracted area: 17.9 million ha)</a:t>
            </a:r>
          </a:p>
          <a:p>
            <a:pPr>
              <a:buFont typeface="Wingdings" pitchFamily="2" charset="2"/>
              <a:buChar char="Ø"/>
            </a:pPr>
            <a:r>
              <a:rPr lang="de-DE" sz="1800" dirty="0" err="1"/>
              <a:t>Continued</a:t>
            </a:r>
            <a:r>
              <a:rPr lang="de-DE" sz="1800" dirty="0"/>
              <a:t> </a:t>
            </a:r>
            <a:r>
              <a:rPr lang="de-DE" sz="1800" dirty="0" err="1"/>
              <a:t>trend</a:t>
            </a:r>
            <a:r>
              <a:rPr lang="de-DE" sz="1800" dirty="0"/>
              <a:t>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project</a:t>
            </a:r>
            <a:r>
              <a:rPr lang="de-DE" sz="1800" dirty="0"/>
              <a:t> </a:t>
            </a:r>
            <a:r>
              <a:rPr lang="de-DE" sz="1800" dirty="0" err="1"/>
              <a:t>implementation</a:t>
            </a:r>
            <a:r>
              <a:rPr lang="de-DE" sz="1800" dirty="0"/>
              <a:t>: Deals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moving</a:t>
            </a:r>
            <a:r>
              <a:rPr lang="de-DE" sz="1800" dirty="0"/>
              <a:t> </a:t>
            </a:r>
            <a:r>
              <a:rPr lang="de-DE" sz="1800" dirty="0" err="1"/>
              <a:t>towards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production</a:t>
            </a:r>
            <a:r>
              <a:rPr lang="de-DE" sz="1800" dirty="0"/>
              <a:t> </a:t>
            </a:r>
            <a:r>
              <a:rPr lang="de-DE" sz="1800" dirty="0" err="1"/>
              <a:t>phase</a:t>
            </a:r>
            <a:r>
              <a:rPr lang="de-DE" sz="1800" dirty="0"/>
              <a:t>, </a:t>
            </a:r>
            <a:r>
              <a:rPr lang="de-DE" sz="1800" dirty="0" err="1"/>
              <a:t>it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not (</a:t>
            </a:r>
            <a:r>
              <a:rPr lang="de-DE" sz="1800" dirty="0" err="1"/>
              <a:t>only</a:t>
            </a:r>
            <a:r>
              <a:rPr lang="de-DE" sz="1800" dirty="0"/>
              <a:t>) </a:t>
            </a:r>
            <a:r>
              <a:rPr lang="de-DE" sz="1800" dirty="0" err="1"/>
              <a:t>land</a:t>
            </a:r>
            <a:r>
              <a:rPr lang="de-DE" sz="1800" dirty="0"/>
              <a:t> </a:t>
            </a:r>
            <a:r>
              <a:rPr lang="de-DE" sz="1800" dirty="0" err="1" smtClean="0"/>
              <a:t>speculation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L</a:t>
            </a:r>
            <a:r>
              <a:rPr lang="en-US" sz="1800" dirty="0" smtClean="0"/>
              <a:t>ittle but fast growing area comes actually under production</a:t>
            </a:r>
            <a:endParaRPr lang="de-DE" sz="1800" dirty="0"/>
          </a:p>
          <a:p>
            <a:pPr>
              <a:buFont typeface="Wingdings" pitchFamily="2" charset="2"/>
              <a:buChar char="Ø"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737461"/>
              </p:ext>
            </p:extLst>
          </p:nvPr>
        </p:nvGraphicFramePr>
        <p:xfrm>
          <a:off x="166937" y="1371601"/>
          <a:ext cx="8813289" cy="3915845"/>
        </p:xfrm>
        <a:graphic>
          <a:graphicData uri="http://schemas.openxmlformats.org/drawingml/2006/table">
            <a:tbl>
              <a:tblPr/>
              <a:tblGrid>
                <a:gridCol w="2484924"/>
                <a:gridCol w="2109455"/>
                <a:gridCol w="2109455"/>
                <a:gridCol w="2109455"/>
              </a:tblGrid>
              <a:tr h="24785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International land acquisitions according implementation status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5803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Number of concluded deals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Size under contract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Current size under production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247858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in millon ha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3868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Project not started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  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n.a.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57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Startup phase (no production)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  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n.a.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868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operation (production)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536  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17.9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868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Project abandoned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33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n.a.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481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information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   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n.a.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65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(deals or ha)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</a:t>
                      </a:r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1,041   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38.2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Ellipse 13"/>
          <p:cNvSpPr/>
          <p:nvPr/>
        </p:nvSpPr>
        <p:spPr>
          <a:xfrm>
            <a:off x="6228184" y="3470920"/>
            <a:ext cx="2915816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6730341" y="6553200"/>
            <a:ext cx="2438399" cy="40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3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smtClean="0"/>
              <a:t>Note: </a:t>
            </a:r>
            <a:r>
              <a:rPr lang="en-US" sz="1400" b="1" dirty="0"/>
              <a:t> </a:t>
            </a:r>
            <a:r>
              <a:rPr lang="en-US" sz="1400" b="1" dirty="0" smtClean="0"/>
              <a:t>Data as of Feb </a:t>
            </a:r>
            <a:r>
              <a:rPr lang="en-US" sz="1400" b="1" dirty="0"/>
              <a:t> </a:t>
            </a:r>
            <a:r>
              <a:rPr lang="en-US" sz="1400" b="1" dirty="0" smtClean="0"/>
              <a:t>14, 2015</a:t>
            </a:r>
          </a:p>
        </p:txBody>
      </p:sp>
    </p:spTree>
    <p:extLst>
      <p:ext uri="{BB962C8B-B14F-4D97-AF65-F5344CB8AC3E}">
        <p14:creationId xmlns:p14="http://schemas.microsoft.com/office/powerpoint/2010/main" val="37780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Design Land Matrix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Land Matrix</Template>
  <TotalTime>0</TotalTime>
  <Words>740</Words>
  <Application>Microsoft Office PowerPoint</Application>
  <PresentationFormat>Bildschirmpräsentation (4:3)</PresentationFormat>
  <Paragraphs>179</Paragraphs>
  <Slides>12</Slides>
  <Notes>12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Design Land Matrix</vt:lpstr>
      <vt:lpstr>The Land Matrix Initiative  Key-features, limits and applicability of a comprehensive database</vt:lpstr>
      <vt:lpstr>The Land Matrix Initiative</vt:lpstr>
      <vt:lpstr>Database characteristics  of the Land Matrix Global Observatory</vt:lpstr>
      <vt:lpstr>Database sources</vt:lpstr>
      <vt:lpstr>Database sources</vt:lpstr>
      <vt:lpstr>Database content (static)</vt:lpstr>
      <vt:lpstr>Database content (dynamic)</vt:lpstr>
      <vt:lpstr>Data overview: Negotiation status</vt:lpstr>
      <vt:lpstr> </vt:lpstr>
      <vt:lpstr>Data challenges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 and implementation patterns of large-scale land acquisitions - Evidence from the Land Matrix Global Observator</dc:title>
  <dc:creator>Nolte, Kerstin</dc:creator>
  <cp:lastModifiedBy>Nolte, Kerstin</cp:lastModifiedBy>
  <cp:revision>214</cp:revision>
  <dcterms:created xsi:type="dcterms:W3CDTF">2015-03-12T11:41:42Z</dcterms:created>
  <dcterms:modified xsi:type="dcterms:W3CDTF">2015-05-08T11:46:36Z</dcterms:modified>
</cp:coreProperties>
</file>