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92" r:id="rId4"/>
    <p:sldId id="293" r:id="rId5"/>
    <p:sldId id="294" r:id="rId6"/>
    <p:sldId id="29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AA6CE-B727-41AE-B615-811769F34260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6DE6D-7351-407B-87A2-4189C20341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41896-8D7E-4647-8D9B-48DF60B9186A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E55CB-A83D-4DE9-B3CA-BAC6B31E4D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A72D9-6841-441C-BD8B-296E1F250339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C59C9-9698-4B48-9E08-F84113E8D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33DCB-EF67-4249-9B9C-CAC5BB562E3A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22734-C664-4F2F-B268-0167857BA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052EA-276C-45DE-A00F-827869C3333F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E08B5-5018-4396-978D-51DB2B5F46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F2C4B-8671-41C9-89B5-F5C903C8E4BF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F9FEB-4237-4B7F-98D4-4553D65F9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9D092-3B93-4C87-AE4A-F136C95FA432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91E51-851F-4F20-8C07-32DBB2DB0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F3303-A05A-47B0-8FF4-D3D11D33FC58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C33A5-E821-4F1D-B3CA-1851CAFF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9A5D0-AF03-4B02-9AD0-28D24C58AC5A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15227-9323-456A-945C-D648A5F08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1A9F-EE66-46F0-97A2-0D06EAEAC469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8D38F-ED71-44FD-AC5A-E7E1052E9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A7736-7E8C-4191-84B1-BFC655F151C9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A30DF-0477-403A-A277-D7414C3FB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EB597D-D0C6-44F2-8AE1-24FDCF2ADA37}" type="datetimeFigureOut">
              <a:rPr lang="en-US"/>
              <a:pPr>
                <a:defRPr/>
              </a:pPr>
              <a:t>8/2/2015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F20C60-C567-41AE-B5D2-709255E436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228600" y="457200"/>
            <a:ext cx="8686800" cy="2743200"/>
          </a:xfrm>
        </p:spPr>
        <p:txBody>
          <a:bodyPr/>
          <a:lstStyle/>
          <a:p>
            <a:pPr eaLnBrk="1" hangingPunct="1"/>
            <a:r>
              <a:rPr lang="en-US" sz="2400" b="1" dirty="0" smtClean="0"/>
              <a:t>Voluntary Guideline on the Responsible Governance of Tenure of Land, Fisheries and Forests </a:t>
            </a:r>
            <a:r>
              <a:rPr lang="en-US" dirty="0" smtClean="0"/>
              <a:t>VGGT and FFF</a:t>
            </a:r>
            <a:endParaRPr lang="en-US" sz="2800" b="1" dirty="0" smtClean="0"/>
          </a:p>
        </p:txBody>
      </p:sp>
      <p:pic>
        <p:nvPicPr>
          <p:cNvPr id="2051" name="Picture 1" descr="AFA Logo color 2009-10-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5270500"/>
            <a:ext cx="1419225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828800" y="5105400"/>
            <a:ext cx="7086600" cy="1447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Regional Sharing Session</a:t>
            </a:r>
          </a:p>
          <a:p>
            <a:pPr algn="ctr"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On farmers in forested landscapes and VGGT</a:t>
            </a:r>
          </a:p>
          <a:p>
            <a:pPr algn="ctr">
              <a:defRPr/>
            </a:pPr>
            <a:r>
              <a:rPr lang="en-US" sz="2400" b="1" dirty="0" smtClean="0">
                <a:solidFill>
                  <a:schemeClr val="tx1"/>
                </a:solidFill>
              </a:rPr>
              <a:t>2-7 August 2015 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 smtClean="0"/>
              <a:t>Link FFF with VGGT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2000" b="1" dirty="0" smtClean="0"/>
              <a:t>The VGGT guideline intended to  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improve tenure governance that deal with the rights</a:t>
            </a:r>
            <a:r>
              <a:rPr lang="en-US" sz="1600" dirty="0" smtClean="0"/>
              <a:t> (respect, protect and fulfill)</a:t>
            </a:r>
            <a:r>
              <a:rPr lang="en-US" sz="2400" dirty="0" smtClean="0"/>
              <a:t> to use, manage and control forests related resources 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contribute to the improvement and development of the policy, legal and organizational frameworks regulating the range of tenure rights that exist over these resources. 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enhance the transparency and improve the functioning of tenure systems. </a:t>
            </a:r>
          </a:p>
          <a:p>
            <a:pPr>
              <a:buFont typeface="Courier New" pitchFamily="49" charset="0"/>
              <a:buChar char="o"/>
            </a:pPr>
            <a:r>
              <a:rPr lang="en-US" sz="2400" dirty="0" smtClean="0"/>
              <a:t>strengthen the capacities and operations of implementing agencies; 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Key points for FFF and VGGT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Rights and responsibilities related to tenure </a:t>
            </a:r>
            <a:endParaRPr lang="en-US" sz="2800" dirty="0" smtClean="0"/>
          </a:p>
          <a:p>
            <a:r>
              <a:rPr lang="en-US" sz="2800" b="1" dirty="0" smtClean="0"/>
              <a:t>Policy, legal and organizational frameworks related to tenure </a:t>
            </a:r>
            <a:endParaRPr lang="en-US" sz="2800" dirty="0" smtClean="0"/>
          </a:p>
          <a:p>
            <a:r>
              <a:rPr lang="en-US" sz="2800" b="1" dirty="0" smtClean="0"/>
              <a:t>The VGGT and the Legal Aspect of Tenure rights: State's Responsibility in Tenure Allocation  </a:t>
            </a:r>
            <a:endParaRPr lang="en-US" sz="2800" dirty="0" smtClean="0"/>
          </a:p>
          <a:p>
            <a:r>
              <a:rPr lang="en-US" sz="2800" b="1" dirty="0" smtClean="0"/>
              <a:t>Public land, fisheries and forests</a:t>
            </a:r>
          </a:p>
          <a:p>
            <a:r>
              <a:rPr lang="en-US" sz="2800" b="1" dirty="0" smtClean="0"/>
              <a:t>Marginalized communities with customary tenure systems 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Area of discussion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focus on forest and farm producer organization</a:t>
            </a:r>
          </a:p>
          <a:p>
            <a:r>
              <a:rPr lang="en-US" dirty="0" smtClean="0"/>
              <a:t>Social benefits</a:t>
            </a:r>
          </a:p>
          <a:p>
            <a:r>
              <a:rPr lang="en-US" dirty="0" smtClean="0"/>
              <a:t>Environmental ends</a:t>
            </a:r>
          </a:p>
          <a:p>
            <a:r>
              <a:rPr lang="en-US" dirty="0" smtClean="0"/>
              <a:t>Economic achievements</a:t>
            </a:r>
          </a:p>
          <a:p>
            <a:r>
              <a:rPr lang="en-US" dirty="0" smtClean="0"/>
              <a:t>Transforming lives and landscapes</a:t>
            </a:r>
          </a:p>
          <a:p>
            <a:r>
              <a:rPr lang="en-US" dirty="0" smtClean="0"/>
              <a:t>Providing support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Action for governments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Tenure reform</a:t>
            </a:r>
          </a:p>
          <a:p>
            <a:r>
              <a:rPr lang="en-US" dirty="0" smtClean="0"/>
              <a:t>Freedom of association</a:t>
            </a:r>
          </a:p>
          <a:p>
            <a:r>
              <a:rPr lang="en-US" dirty="0" smtClean="0"/>
              <a:t>Inclusive policies and fair law enforcement</a:t>
            </a:r>
          </a:p>
          <a:p>
            <a:r>
              <a:rPr lang="en-US" dirty="0" smtClean="0"/>
              <a:t>Business support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Guiding principles of VGGT</a:t>
            </a:r>
            <a:br>
              <a:rPr lang="en-US" b="1" smtClean="0"/>
            </a:br>
            <a:endParaRPr lang="en-US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46021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z="1600" b="1" smtClean="0"/>
              <a:t>State should take active measures to: </a:t>
            </a:r>
            <a:endParaRPr lang="en-US" sz="1600" b="1" smtClean="0">
              <a:solidFill>
                <a:srgbClr val="000000"/>
              </a:solidFill>
            </a:endParaRPr>
          </a:p>
          <a:p>
            <a:r>
              <a:rPr lang="en-US" sz="2200" smtClean="0">
                <a:solidFill>
                  <a:srgbClr val="000000"/>
                </a:solidFill>
              </a:rPr>
              <a:t>Recognize and respect all legitimate tenure right holders and their rights</a:t>
            </a:r>
          </a:p>
          <a:p>
            <a:r>
              <a:rPr lang="en-US" sz="2200" smtClean="0">
                <a:solidFill>
                  <a:srgbClr val="000000"/>
                </a:solidFill>
              </a:rPr>
              <a:t>Safeguard against threats and infringement eg- against the arbitrary loss, forced evictions</a:t>
            </a:r>
          </a:p>
          <a:p>
            <a:r>
              <a:rPr lang="en-US" sz="2200" smtClean="0">
                <a:solidFill>
                  <a:srgbClr val="000000"/>
                </a:solidFill>
              </a:rPr>
              <a:t>Promote and facilitate the enjoyment of tenure rights i.e ensuring that services are accessible to all.</a:t>
            </a:r>
          </a:p>
          <a:p>
            <a:r>
              <a:rPr lang="en-US" sz="2200" smtClean="0">
                <a:solidFill>
                  <a:srgbClr val="000000"/>
                </a:solidFill>
              </a:rPr>
              <a:t>Provide access to justice to deal with infringements of tenure rights eg- </a:t>
            </a:r>
            <a:r>
              <a:rPr lang="en-US" sz="2200" smtClean="0"/>
              <a:t>provide prompt, just compensation where tenure rights are taken for public purposes. </a:t>
            </a:r>
          </a:p>
          <a:p>
            <a:r>
              <a:rPr lang="en-US" sz="2200" smtClean="0"/>
              <a:t>Prevent tenure disputes, violent conflicts and corruption. i.e. endeavor to prevent corruption in all forms, at all levels, and in all settings. </a:t>
            </a:r>
            <a:endParaRPr lang="en-US" sz="2200" smtClean="0">
              <a:solidFill>
                <a:srgbClr val="000000"/>
              </a:solidFill>
            </a:endParaRP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298</Words>
  <Application>Microsoft Office PowerPoint</Application>
  <PresentationFormat>On-screen Show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Courier New</vt:lpstr>
      <vt:lpstr>Office Theme</vt:lpstr>
      <vt:lpstr>Voluntary Guideline on the Responsible Governance of Tenure of Land, Fisheries and Forests VGGT and FFF</vt:lpstr>
      <vt:lpstr>Link FFF with VGGT</vt:lpstr>
      <vt:lpstr>Key points for FFF and VGGT </vt:lpstr>
      <vt:lpstr>Area of discussion  </vt:lpstr>
      <vt:lpstr>Action for governments</vt:lpstr>
      <vt:lpstr> Guiding principles of VGGT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Voluntary Guidelines A General Overview</dc:title>
  <dc:creator>BRAC IDP</dc:creator>
  <cp:lastModifiedBy>Jun Virola</cp:lastModifiedBy>
  <cp:revision>62</cp:revision>
  <dcterms:created xsi:type="dcterms:W3CDTF">2015-05-17T12:35:17Z</dcterms:created>
  <dcterms:modified xsi:type="dcterms:W3CDTF">2015-08-02T09:20:27Z</dcterms:modified>
</cp:coreProperties>
</file>