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7"/>
  </p:notesMasterIdLst>
  <p:sldIdLst>
    <p:sldId id="256" r:id="rId2"/>
    <p:sldId id="257" r:id="rId3"/>
    <p:sldId id="259" r:id="rId4"/>
    <p:sldId id="262" r:id="rId5"/>
    <p:sldId id="263" r:id="rId6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667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15040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306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3617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/>
          <p:cNvPicPr preferRelativeResize="0"/>
          <p:nvPr/>
        </p:nvPicPr>
        <p:blipFill rotWithShape="1">
          <a:blip r:embed="rId2">
            <a:alphaModFix amt="20000"/>
          </a:blip>
          <a:srcRect l="9250" t="64547" r="9250" b="7477"/>
          <a:stretch/>
        </p:blipFill>
        <p:spPr>
          <a:xfrm>
            <a:off x="0" y="3377850"/>
            <a:ext cx="9144000" cy="17655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3">
            <a:alphaModFix amt="50000"/>
          </a:blip>
          <a:srcRect l="13486" t="26796" r="14394" b="62625"/>
          <a:stretch/>
        </p:blipFill>
        <p:spPr>
          <a:xfrm>
            <a:off x="1274787" y="0"/>
            <a:ext cx="6594427" cy="54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74850" y="127270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17" name="Shape 17"/>
          <p:cNvPicPr preferRelativeResize="0"/>
          <p:nvPr/>
        </p:nvPicPr>
        <p:blipFill rotWithShape="1">
          <a:blip r:embed="rId2">
            <a:alphaModFix/>
          </a:blip>
          <a:srcRect l="13486" t="26796" r="14394" b="62625"/>
          <a:stretch/>
        </p:blipFill>
        <p:spPr>
          <a:xfrm>
            <a:off x="1274787" y="0"/>
            <a:ext cx="6594427" cy="54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/>
          <p:cNvPicPr preferRelativeResize="0"/>
          <p:nvPr/>
        </p:nvPicPr>
        <p:blipFill rotWithShape="1">
          <a:blip r:embed="rId3">
            <a:alphaModFix amt="20000"/>
          </a:blip>
          <a:srcRect l="9250" t="64547" r="9250" b="7477"/>
          <a:stretch/>
        </p:blipFill>
        <p:spPr>
          <a:xfrm>
            <a:off x="0" y="3377850"/>
            <a:ext cx="9144000" cy="176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2">
            <a:alphaModFix/>
          </a:blip>
          <a:srcRect l="13486" t="26796" r="14394" b="62625"/>
          <a:stretch/>
        </p:blipFill>
        <p:spPr>
          <a:xfrm>
            <a:off x="1274787" y="0"/>
            <a:ext cx="6594427" cy="54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25"/>
          <p:cNvPicPr preferRelativeResize="0"/>
          <p:nvPr/>
        </p:nvPicPr>
        <p:blipFill rotWithShape="1">
          <a:blip r:embed="rId3">
            <a:alphaModFix amt="20000"/>
          </a:blip>
          <a:srcRect l="9250" t="64547" r="9250" b="7477"/>
          <a:stretch/>
        </p:blipFill>
        <p:spPr>
          <a:xfrm>
            <a:off x="0" y="3377850"/>
            <a:ext cx="9144000" cy="176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29" name="Shape 29"/>
          <p:cNvPicPr preferRelativeResize="0"/>
          <p:nvPr/>
        </p:nvPicPr>
        <p:blipFill rotWithShape="1">
          <a:blip r:embed="rId2">
            <a:alphaModFix/>
          </a:blip>
          <a:srcRect l="13486" t="26796" r="14394" b="62625"/>
          <a:stretch/>
        </p:blipFill>
        <p:spPr>
          <a:xfrm>
            <a:off x="1274787" y="0"/>
            <a:ext cx="6594427" cy="54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30"/>
          <p:cNvPicPr preferRelativeResize="0"/>
          <p:nvPr/>
        </p:nvPicPr>
        <p:blipFill rotWithShape="1">
          <a:blip r:embed="rId3">
            <a:alphaModFix amt="20000"/>
          </a:blip>
          <a:srcRect l="9250" t="64547" r="9250" b="7477"/>
          <a:stretch/>
        </p:blipFill>
        <p:spPr>
          <a:xfrm>
            <a:off x="0" y="3377850"/>
            <a:ext cx="9144000" cy="176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 l="13486" t="26796" r="14394" b="62625"/>
          <a:stretch/>
        </p:blipFill>
        <p:spPr>
          <a:xfrm>
            <a:off x="1274787" y="0"/>
            <a:ext cx="6594427" cy="54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35"/>
          <p:cNvPicPr preferRelativeResize="0"/>
          <p:nvPr/>
        </p:nvPicPr>
        <p:blipFill rotWithShape="1">
          <a:blip r:embed="rId3">
            <a:alphaModFix amt="20000"/>
          </a:blip>
          <a:srcRect l="9250" t="64547" r="9250" b="7477"/>
          <a:stretch/>
        </p:blipFill>
        <p:spPr>
          <a:xfrm>
            <a:off x="0" y="3377850"/>
            <a:ext cx="9144000" cy="176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  <p:pic>
        <p:nvPicPr>
          <p:cNvPr id="38" name="Shape 38"/>
          <p:cNvPicPr preferRelativeResize="0"/>
          <p:nvPr/>
        </p:nvPicPr>
        <p:blipFill rotWithShape="1">
          <a:blip r:embed="rId2">
            <a:alphaModFix/>
          </a:blip>
          <a:srcRect l="13486" t="26796" r="14394" b="62625"/>
          <a:stretch/>
        </p:blipFill>
        <p:spPr>
          <a:xfrm>
            <a:off x="1274787" y="0"/>
            <a:ext cx="6594427" cy="54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 rotWithShape="1">
          <a:blip r:embed="rId3">
            <a:alphaModFix amt="20000"/>
          </a:blip>
          <a:srcRect l="9250" t="64547" r="9250" b="7477"/>
          <a:stretch/>
        </p:blipFill>
        <p:spPr>
          <a:xfrm>
            <a:off x="0" y="3377850"/>
            <a:ext cx="9144000" cy="1765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box502.bluehost.com:2096/cpsess5570055504/horde/imp/view.php?actionID=view_attach&amp;id=2&amp;muid=%7B5%7DINBOX53013&amp;uniq=1399335693921"/>
          <p:cNvSpPr>
            <a:spLocks noChangeAspect="1" noChangeArrowheads="1"/>
          </p:cNvSpPr>
          <p:nvPr userDrawn="1"/>
        </p:nvSpPr>
        <p:spPr bwMode="auto">
          <a:xfrm>
            <a:off x="4538663" y="-136922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5" name="AutoShape 4" descr="https://box502.bluehost.com:2096/cpsess5570055504/horde/imp/view.php?actionID=view_attach&amp;id=2&amp;muid=%7B5%7DINBOX53013&amp;uniq=1399335693921"/>
          <p:cNvSpPr>
            <a:spLocks noChangeAspect="1" noChangeArrowheads="1"/>
          </p:cNvSpPr>
          <p:nvPr userDrawn="1"/>
        </p:nvSpPr>
        <p:spPr bwMode="auto">
          <a:xfrm>
            <a:off x="4691063" y="-22622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FF5101-7C9C-B549-8083-3556153CDBF9}" type="datetime1">
              <a:rPr lang="en-PH"/>
              <a:pPr>
                <a:defRPr/>
              </a:pPr>
              <a:t>8/2/2015</a:t>
            </a:fld>
            <a:endParaRPr lang="en-PH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FBDA1F-3F14-E340-A614-99108BA6C60D}" type="slidenum">
              <a:rPr lang="en-PH"/>
              <a:pPr>
                <a:defRPr/>
              </a:pPr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5565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1"/>
                </a:solidFill>
              </a:rPr>
              <a:t>‹#›</a:t>
            </a:fld>
            <a:endParaRPr lang="en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ctrTitle"/>
          </p:nvPr>
        </p:nvSpPr>
        <p:spPr>
          <a:xfrm>
            <a:off x="685800" y="896471"/>
            <a:ext cx="7772400" cy="249517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3600" dirty="0" smtClean="0"/>
              <a:t>Objectives and flow </a:t>
            </a:r>
            <a:br>
              <a:rPr lang="en-US" sz="3600" dirty="0" smtClean="0"/>
            </a:br>
            <a:r>
              <a:rPr lang="en-US" sz="2800" dirty="0" smtClean="0"/>
              <a:t>Building Our Agenda </a:t>
            </a:r>
            <a:br>
              <a:rPr lang="en-US" sz="2800" dirty="0" smtClean="0"/>
            </a:br>
            <a:r>
              <a:rPr lang="en-US" sz="2800" dirty="0" smtClean="0"/>
              <a:t>for Farmers in Forested Landscapes</a:t>
            </a:r>
            <a:endParaRPr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Rationale </a:t>
            </a:r>
            <a:endParaRPr dirty="0"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74850" y="127270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en-US" dirty="0">
                <a:latin typeface="Calibri" charset="0"/>
              </a:rPr>
              <a:t>AFA has members in forested landscapes</a:t>
            </a:r>
          </a:p>
          <a:p>
            <a:pPr marL="457200" indent="-457200">
              <a:buFont typeface="Arial"/>
              <a:buChar char="•"/>
            </a:pPr>
            <a:r>
              <a:rPr lang="en-US" dirty="0">
                <a:latin typeface="Calibri" charset="0"/>
              </a:rPr>
              <a:t>Forests and farms are interdependent</a:t>
            </a:r>
          </a:p>
          <a:p>
            <a:pPr marL="457200" indent="-457200">
              <a:buFont typeface="Arial"/>
              <a:buChar char="•"/>
            </a:pPr>
            <a:r>
              <a:rPr lang="en-US" dirty="0">
                <a:latin typeface="Calibri" charset="0"/>
              </a:rPr>
              <a:t>Need to know deeper the issues of our members who live in forested landscapes</a:t>
            </a:r>
          </a:p>
          <a:p>
            <a:pPr marL="457200" indent="-457200">
              <a:buFont typeface="Arial"/>
              <a:buChar char="•"/>
            </a:pPr>
            <a:r>
              <a:rPr lang="en-US" dirty="0">
                <a:latin typeface="Calibri" charset="0"/>
              </a:rPr>
              <a:t>Need to build a policy and program agenda on farms-and-forest, to achieve goals of food security, nutrition, sustainable livelihoods, resiliency to climate change, poverty reduction.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latin typeface="Calibri" charset="0"/>
              </a:rPr>
              <a:t>SHARE and LEARN about </a:t>
            </a:r>
            <a:br>
              <a:rPr lang="en-US" sz="2400" dirty="0">
                <a:latin typeface="Calibri" charset="0"/>
              </a:rPr>
            </a:br>
            <a:r>
              <a:rPr lang="en-US" sz="2400" dirty="0">
                <a:latin typeface="Calibri" charset="0"/>
              </a:rPr>
              <a:t>SITUATION, INITIATIVES, OPPORTUNITIES  for </a:t>
            </a:r>
            <a:br>
              <a:rPr lang="en-US" sz="2400" dirty="0">
                <a:latin typeface="Calibri" charset="0"/>
              </a:rPr>
            </a:br>
            <a:r>
              <a:rPr lang="en-US" sz="2400" dirty="0">
                <a:latin typeface="Calibri" charset="0"/>
              </a:rPr>
              <a:t> FARMERS in FORESTED LANDSCAPES (</a:t>
            </a:r>
            <a:r>
              <a:rPr lang="en-US" sz="2400" dirty="0" err="1">
                <a:latin typeface="Calibri" charset="0"/>
              </a:rPr>
              <a:t>ffl</a:t>
            </a:r>
            <a:r>
              <a:rPr lang="en-US" sz="2400" dirty="0">
                <a:latin typeface="Calibri" charset="0"/>
              </a:rPr>
              <a:t>) 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latin typeface="Calibri" charset="0"/>
              </a:rPr>
              <a:t>Increase AWARENESS on REGIONAL and GLOBAL POLICIES  and DEBATES on FFL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latin typeface="Calibri" charset="0"/>
              </a:rPr>
              <a:t>CRAFT Policy and Program AGENDA  to SUPPORT</a:t>
            </a:r>
          </a:p>
          <a:p>
            <a:pPr>
              <a:defRPr/>
            </a:pPr>
            <a:r>
              <a:rPr lang="en-US" sz="2400" dirty="0">
                <a:latin typeface="Calibri" charset="0"/>
              </a:rPr>
              <a:t>     our members who live in forested landscapes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latin typeface="Calibri" charset="0"/>
              </a:rPr>
              <a:t>IDENTIFY ADVOCACY MOMENTS 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400" dirty="0">
                <a:latin typeface="Calibri" charset="0"/>
              </a:rPr>
              <a:t>ESTABLISH MECHANISMS for COORDINATION /</a:t>
            </a:r>
          </a:p>
          <a:p>
            <a:pPr>
              <a:defRPr/>
            </a:pPr>
            <a:r>
              <a:rPr lang="en-US" sz="2400" dirty="0">
                <a:latin typeface="Calibri" charset="0"/>
              </a:rPr>
              <a:t>    COMMUNICATION at regional levels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44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08422"/>
          </a:xfrm>
        </p:spPr>
        <p:txBody>
          <a:bodyPr/>
          <a:lstStyle/>
          <a:p>
            <a:r>
              <a:rPr lang="en-US">
                <a:latin typeface="Calibri" charset="0"/>
              </a:rPr>
              <a:t>Program Flow </a:t>
            </a:r>
            <a:r>
              <a:rPr lang="en-US" sz="3200">
                <a:latin typeface="Calibri" charset="0"/>
              </a:rPr>
              <a:t>(page 14)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857250"/>
          <a:ext cx="8229600" cy="4234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2286000"/>
                <a:gridCol w="2819400"/>
                <a:gridCol w="1828800"/>
              </a:tblGrid>
              <a:tr h="49881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Sunday, August 2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Monday, August 3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Wednesday, A</a:t>
                      </a:r>
                    </a:p>
                    <a:p>
                      <a:r>
                        <a:rPr lang="en-US" sz="1400" dirty="0" smtClean="0"/>
                        <a:t>Aug 5</a:t>
                      </a:r>
                      <a:endParaRPr lang="en-US" sz="1400" dirty="0"/>
                    </a:p>
                  </a:txBody>
                  <a:tcPr marT="34291" marB="34291"/>
                </a:tc>
              </a:tr>
              <a:tr h="13030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Morning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PRELIMINARIES</a:t>
                      </a:r>
                    </a:p>
                    <a:p>
                      <a:r>
                        <a:rPr lang="en-US" sz="1400" dirty="0" smtClean="0"/>
                        <a:t>SESSION</a:t>
                      </a:r>
                      <a:r>
                        <a:rPr lang="en-US" sz="1400" baseline="0" dirty="0" smtClean="0"/>
                        <a:t> 1: Learning from AFA Members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--Workshop Groups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SESSION 3: Crafting</a:t>
                      </a:r>
                      <a:r>
                        <a:rPr lang="en-US" sz="1400" baseline="0" dirty="0" smtClean="0"/>
                        <a:t> Policy and Program Agenda for Farmers in Forested Landscapes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FIELD VISIT (2</a:t>
                      </a:r>
                      <a:r>
                        <a:rPr lang="en-US" sz="1400" baseline="0" dirty="0" smtClean="0"/>
                        <a:t> groups)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</a:t>
                      </a:r>
                      <a:r>
                        <a:rPr lang="en-US" sz="1400" baseline="0" dirty="0" err="1" smtClean="0"/>
                        <a:t>Hlegu</a:t>
                      </a:r>
                      <a:r>
                        <a:rPr lang="en-US" sz="1400" baseline="0" dirty="0" smtClean="0"/>
                        <a:t> Township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</a:t>
                      </a:r>
                      <a:r>
                        <a:rPr lang="en-US" sz="1400" baseline="0" dirty="0" err="1" smtClean="0"/>
                        <a:t>Taikkyi</a:t>
                      </a:r>
                      <a:r>
                        <a:rPr lang="en-US" sz="1400" baseline="0" dirty="0" smtClean="0"/>
                        <a:t> Township </a:t>
                      </a:r>
                      <a:endParaRPr lang="en-US" sz="1400" dirty="0"/>
                    </a:p>
                  </a:txBody>
                  <a:tcPr marT="34291" marB="34291"/>
                </a:tc>
              </a:tr>
              <a:tr h="243302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Afternoon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SESSION</a:t>
                      </a:r>
                      <a:r>
                        <a:rPr lang="en-US" sz="1400" baseline="0" dirty="0" smtClean="0"/>
                        <a:t> 2: Learning from AFA Partners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-VGGT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-RECOFTC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-NTFP-EP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-GACF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/>
                      </a:r>
                      <a:br>
                        <a:rPr lang="en-US" sz="1400" baseline="0" dirty="0" smtClean="0"/>
                      </a:br>
                      <a:r>
                        <a:rPr lang="en-US" sz="1400" i="1" baseline="0" dirty="0" smtClean="0"/>
                        <a:t>Reflections</a:t>
                      </a:r>
                      <a:endParaRPr lang="en-US" sz="1400" i="1" dirty="0" smtClean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SESSION 4: Dialog</a:t>
                      </a:r>
                      <a:r>
                        <a:rPr lang="en-US" sz="1400" baseline="0" dirty="0" smtClean="0"/>
                        <a:t> with Partners- Presentation of Policy and Program Agenda </a:t>
                      </a:r>
                    </a:p>
                    <a:p>
                      <a:endParaRPr lang="en-US" sz="1400" baseline="0" dirty="0" smtClean="0"/>
                    </a:p>
                    <a:p>
                      <a:r>
                        <a:rPr lang="en-US" sz="1400" baseline="0" dirty="0" smtClean="0"/>
                        <a:t>WAY FORWARD: Coordination Mechanisms</a:t>
                      </a:r>
                    </a:p>
                    <a:p>
                      <a:endParaRPr lang="en-US" sz="1400" baseline="0" dirty="0" smtClean="0"/>
                    </a:p>
                    <a:p>
                      <a:r>
                        <a:rPr lang="en-US" sz="1400" baseline="0" dirty="0" smtClean="0"/>
                        <a:t>LAUNCH of </a:t>
                      </a:r>
                      <a:br>
                        <a:rPr lang="en-US" sz="1400" baseline="0" dirty="0" smtClean="0"/>
                      </a:br>
                      <a:r>
                        <a:rPr lang="en-US" sz="1400" baseline="0" dirty="0" smtClean="0"/>
                        <a:t>LAND MATRIX </a:t>
                      </a:r>
                      <a:endParaRPr lang="en-US" sz="1400" dirty="0"/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Sightseeing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smtClean="0"/>
                        <a:t>Reflections</a:t>
                      </a:r>
                      <a:r>
                        <a:rPr lang="en-US" sz="1400" baseline="0" dirty="0" smtClean="0"/>
                        <a:t> </a:t>
                      </a:r>
                      <a:endParaRPr lang="en-US" sz="1400" dirty="0"/>
                    </a:p>
                  </a:txBody>
                  <a:tcPr marT="34291" marB="3429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5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Participatory Management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951095"/>
              </p:ext>
            </p:extLst>
          </p:nvPr>
        </p:nvGraphicFramePr>
        <p:xfrm>
          <a:off x="457200" y="1200151"/>
          <a:ext cx="8229600" cy="3665220"/>
        </p:xfrm>
        <a:graphic>
          <a:graphicData uri="http://schemas.openxmlformats.org/drawingml/2006/table">
            <a:tbl>
              <a:tblPr/>
              <a:tblGrid>
                <a:gridCol w="2286000"/>
                <a:gridCol w="5943600"/>
              </a:tblGrid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HOST TEAMS: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KEEPERS  of TIME, ALERTNESS, ORDER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2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Nepal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2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PM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Indonesia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3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Cambodia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3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PM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Taiwan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 4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Japan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4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PM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Bangladesh-solidarity night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5 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AM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Kyrgyztan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5 PM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Vietnam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6 AM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Thailand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6 PM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Mongolia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7 AM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PAKISAMA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78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  <a:sym typeface="Arial" charset="0"/>
                        </a:rPr>
                        <a:t>Aug 7 PM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  <a:sym typeface="Arial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37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201</Words>
  <Application>Microsoft Office PowerPoint</Application>
  <PresentationFormat>On-screen Show (16:9)</PresentationFormat>
  <Paragraphs>60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ＭＳ Ｐゴシック</vt:lpstr>
      <vt:lpstr>Arial</vt:lpstr>
      <vt:lpstr>Calibri</vt:lpstr>
      <vt:lpstr>simple-light</vt:lpstr>
      <vt:lpstr>Objectives and flow  Building Our Agenda  for Farmers in Forested Landscapes</vt:lpstr>
      <vt:lpstr>Rationale </vt:lpstr>
      <vt:lpstr>objectives</vt:lpstr>
      <vt:lpstr>Program Flow (page 14) </vt:lpstr>
      <vt:lpstr>Participatory Management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Jun Virola</cp:lastModifiedBy>
  <cp:revision>5</cp:revision>
  <dcterms:modified xsi:type="dcterms:W3CDTF">2015-08-02T04:28:12Z</dcterms:modified>
</cp:coreProperties>
</file>