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72" r:id="rId3"/>
    <p:sldId id="280" r:id="rId4"/>
    <p:sldId id="277" r:id="rId5"/>
    <p:sldId id="281" r:id="rId6"/>
    <p:sldId id="274" r:id="rId7"/>
    <p:sldId id="286" r:id="rId8"/>
    <p:sldId id="287" r:id="rId9"/>
    <p:sldId id="291" r:id="rId10"/>
    <p:sldId id="273" r:id="rId11"/>
    <p:sldId id="288" r:id="rId12"/>
    <p:sldId id="293" r:id="rId13"/>
    <p:sldId id="290" r:id="rId14"/>
    <p:sldId id="292"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18896-C424-4363-BC86-A9D30F0154DD}" type="datetimeFigureOut">
              <a:rPr lang="en-US" smtClean="0"/>
              <a:pPr/>
              <a:t>9/8/2015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B1F285-FD2A-4352-9707-33616CBA5182}" type="slidenum">
              <a:rPr lang="en-US" smtClean="0"/>
              <a:pPr/>
              <a:t>‹#›</a:t>
            </a:fld>
            <a:endParaRPr lang="en-US"/>
          </a:p>
        </p:txBody>
      </p:sp>
    </p:spTree>
    <p:extLst>
      <p:ext uri="{BB962C8B-B14F-4D97-AF65-F5344CB8AC3E}">
        <p14:creationId xmlns:p14="http://schemas.microsoft.com/office/powerpoint/2010/main" val="280572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18873E-F02E-4794-9841-21780CB44BA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18873E-F02E-4794-9841-21780CB44BA7}"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18873E-F02E-4794-9841-21780CB44BA7}"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18873E-F02E-4794-9841-21780CB44BA7}"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18873E-F02E-4794-9841-21780CB44BA7}"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8873E-F02E-4794-9841-21780CB44BA7}"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8873E-F02E-4794-9841-21780CB44BA7}"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8873E-F02E-4794-9841-21780CB44BA7}"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412D-CDA3-42F3-A869-A5E5A1F068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8873E-F02E-4794-9841-21780CB44BA7}" type="datetimeFigureOut">
              <a:rPr lang="en-US" smtClean="0"/>
              <a:pPr/>
              <a:t>9/8/2015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F412D-CDA3-42F3-A869-A5E5A1F068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descr="Logo of FNN copy"/>
          <p:cNvSpPr>
            <a:spLocks noGrp="1" noChangeArrowheads="1"/>
          </p:cNvSpPr>
          <p:nvPr>
            <p:ph idx="1"/>
          </p:nvPr>
        </p:nvSpPr>
        <p:spPr bwMode="auto">
          <a:xfrm>
            <a:off x="3200400" y="152400"/>
            <a:ext cx="2133600" cy="17069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a:p>
        </p:txBody>
      </p:sp>
      <p:sp>
        <p:nvSpPr>
          <p:cNvPr id="6" name="Rectangle 5"/>
          <p:cNvSpPr/>
          <p:nvPr/>
        </p:nvSpPr>
        <p:spPr>
          <a:xfrm>
            <a:off x="609600" y="1981200"/>
            <a:ext cx="8229600" cy="2800767"/>
          </a:xfrm>
          <a:prstGeom prst="rect">
            <a:avLst/>
          </a:prstGeom>
        </p:spPr>
        <p:txBody>
          <a:bodyPr wrap="square">
            <a:spAutoFit/>
          </a:bodyPr>
          <a:lstStyle/>
          <a:p>
            <a:pPr fontAlgn="base">
              <a:spcAft>
                <a:spcPct val="0"/>
              </a:spcAft>
              <a:buFont typeface="Arial" charset="0"/>
              <a:buNone/>
            </a:pPr>
            <a:r>
              <a:rPr lang="en-US" sz="3600" b="1" dirty="0">
                <a:latin typeface="Arial" charset="0"/>
                <a:cs typeface="Arial" charset="0"/>
              </a:rPr>
              <a:t>FARMER AND NATURE NET (FNN)</a:t>
            </a:r>
          </a:p>
          <a:p>
            <a:pPr fontAlgn="base">
              <a:spcAft>
                <a:spcPct val="0"/>
              </a:spcAft>
              <a:buFont typeface="Arial" charset="0"/>
              <a:buNone/>
            </a:pPr>
            <a:r>
              <a:rPr lang="en-US" sz="2800" b="1" dirty="0">
                <a:latin typeface="Arial" charset="0"/>
                <a:cs typeface="Arial" charset="0"/>
              </a:rPr>
              <a:t>Contact details: No 56 AU, Street 230, </a:t>
            </a:r>
            <a:r>
              <a:rPr lang="en-US" sz="2800" b="1" dirty="0" err="1">
                <a:latin typeface="Arial" charset="0"/>
                <a:cs typeface="Arial" charset="0"/>
              </a:rPr>
              <a:t>Sangkat</a:t>
            </a:r>
            <a:r>
              <a:rPr lang="en-US" sz="2800" b="1" dirty="0">
                <a:latin typeface="Arial" charset="0"/>
                <a:cs typeface="Arial" charset="0"/>
              </a:rPr>
              <a:t> </a:t>
            </a:r>
            <a:r>
              <a:rPr lang="en-US" sz="2800" b="1" dirty="0" err="1">
                <a:latin typeface="Arial" charset="0"/>
                <a:cs typeface="Arial" charset="0"/>
              </a:rPr>
              <a:t>Boeng</a:t>
            </a:r>
            <a:r>
              <a:rPr lang="en-US" sz="2800" b="1" dirty="0">
                <a:latin typeface="Arial" charset="0"/>
                <a:cs typeface="Arial" charset="0"/>
              </a:rPr>
              <a:t> </a:t>
            </a:r>
            <a:r>
              <a:rPr lang="en-US" sz="2800" b="1" dirty="0" err="1">
                <a:latin typeface="Arial" charset="0"/>
                <a:cs typeface="Arial" charset="0"/>
              </a:rPr>
              <a:t>Salang</a:t>
            </a:r>
            <a:r>
              <a:rPr lang="en-US" sz="2800" b="1" dirty="0">
                <a:latin typeface="Arial" charset="0"/>
                <a:cs typeface="Arial" charset="0"/>
              </a:rPr>
              <a:t>, </a:t>
            </a:r>
            <a:r>
              <a:rPr lang="en-US" sz="2800" b="1" dirty="0" smtClean="0">
                <a:latin typeface="Arial" charset="0"/>
                <a:cs typeface="Arial" charset="0"/>
              </a:rPr>
              <a:t>Khan </a:t>
            </a:r>
            <a:r>
              <a:rPr lang="en-US" sz="2800" b="1" dirty="0" err="1">
                <a:latin typeface="Arial" charset="0"/>
                <a:cs typeface="Arial" charset="0"/>
              </a:rPr>
              <a:t>Tuol</a:t>
            </a:r>
            <a:r>
              <a:rPr lang="en-US" sz="2800" b="1" dirty="0">
                <a:latin typeface="Arial" charset="0"/>
                <a:cs typeface="Arial" charset="0"/>
              </a:rPr>
              <a:t> </a:t>
            </a:r>
            <a:r>
              <a:rPr lang="en-US" sz="2800" b="1" dirty="0" err="1">
                <a:latin typeface="Arial" charset="0"/>
                <a:cs typeface="Arial" charset="0"/>
              </a:rPr>
              <a:t>Kork</a:t>
            </a:r>
            <a:r>
              <a:rPr lang="en-US" sz="2800" b="1" dirty="0">
                <a:latin typeface="Arial" charset="0"/>
                <a:cs typeface="Arial" charset="0"/>
              </a:rPr>
              <a:t>, Phnom Penh (Cambodia)</a:t>
            </a:r>
          </a:p>
          <a:p>
            <a:pPr fontAlgn="base">
              <a:spcAft>
                <a:spcPct val="0"/>
              </a:spcAft>
              <a:buFont typeface="Arial" charset="0"/>
              <a:buNone/>
            </a:pPr>
            <a:r>
              <a:rPr lang="en-US" sz="2800" b="1" dirty="0">
                <a:latin typeface="Arial" charset="0"/>
                <a:cs typeface="Arial" charset="0"/>
              </a:rPr>
              <a:t>                   </a:t>
            </a:r>
            <a:r>
              <a:rPr lang="en-US" sz="2800" b="1" dirty="0" smtClean="0">
                <a:latin typeface="Arial" charset="0"/>
                <a:cs typeface="Arial" charset="0"/>
              </a:rPr>
              <a:t>P.O </a:t>
            </a:r>
            <a:r>
              <a:rPr lang="en-US" sz="2800" b="1" dirty="0">
                <a:latin typeface="Arial" charset="0"/>
                <a:cs typeface="Arial" charset="0"/>
              </a:rPr>
              <a:t>BOX: 1118, Tel: 855-23-636 9990, </a:t>
            </a:r>
          </a:p>
          <a:p>
            <a:pPr fontAlgn="base">
              <a:spcAft>
                <a:spcPct val="0"/>
              </a:spcAft>
              <a:buFont typeface="Arial" charset="0"/>
              <a:buNone/>
            </a:pPr>
            <a:r>
              <a:rPr lang="en-US" sz="2800" b="1" dirty="0">
                <a:latin typeface="Arial" charset="0"/>
                <a:cs typeface="Arial" charset="0"/>
              </a:rPr>
              <a:t>                   </a:t>
            </a:r>
            <a:r>
              <a:rPr lang="en-US" sz="2800" b="1" dirty="0" smtClean="0">
                <a:latin typeface="Arial" charset="0"/>
                <a:cs typeface="Arial" charset="0"/>
              </a:rPr>
              <a:t>Fax</a:t>
            </a:r>
            <a:r>
              <a:rPr lang="en-US" sz="2800" b="1" dirty="0">
                <a:latin typeface="Arial" charset="0"/>
                <a:cs typeface="Arial" charset="0"/>
              </a:rPr>
              <a:t>: 855-23- 885 146</a:t>
            </a:r>
          </a:p>
        </p:txBody>
      </p:sp>
    </p:spTree>
    <p:extLst>
      <p:ext uri="{BB962C8B-B14F-4D97-AF65-F5344CB8AC3E}">
        <p14:creationId xmlns:p14="http://schemas.microsoft.com/office/powerpoint/2010/main" val="371648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a:bodyPr>
          <a:lstStyle/>
          <a:p>
            <a:pPr marL="0" indent="0" algn="just">
              <a:buNone/>
            </a:pPr>
            <a:r>
              <a:rPr lang="en-US" b="1" dirty="0" smtClean="0"/>
              <a:t>b. Linkage farmer products to the market : </a:t>
            </a:r>
            <a:r>
              <a:rPr lang="en-US" dirty="0" smtClean="0"/>
              <a:t>Up to 2015, FNN and CEDAC , purchasing organic paddy from farmer producer group 2000Tone for exportation and 1000Tone for local market. For exportation we always hire certification body from BCS ( from Germany) to certified organic rice for export to USA, </a:t>
            </a:r>
            <a:r>
              <a:rPr lang="en-US" dirty="0" err="1" smtClean="0"/>
              <a:t>Gemany</a:t>
            </a:r>
            <a:r>
              <a:rPr lang="en-US" dirty="0" smtClean="0"/>
              <a:t>, Hong Kong, Singapore and Viet Name. For local market we use the paddy certification by CEDAC and FNN ( use internal control system). Up to now 11 markets opening in the Phnom Penh for selling farmer organic product, and we ready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4491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lnSpcReduction="10000"/>
          </a:bodyPr>
          <a:lstStyle/>
          <a:p>
            <a:pPr marL="0" indent="0">
              <a:buNone/>
            </a:pPr>
            <a:r>
              <a:rPr lang="en-US" dirty="0" smtClean="0"/>
              <a:t>Installed milling rice five places </a:t>
            </a:r>
          </a:p>
          <a:p>
            <a:r>
              <a:rPr lang="en-US" dirty="0" smtClean="0"/>
              <a:t>At central for milling export</a:t>
            </a:r>
          </a:p>
          <a:p>
            <a:r>
              <a:rPr lang="en-US" dirty="0" smtClean="0"/>
              <a:t>2 at Prey </a:t>
            </a:r>
            <a:r>
              <a:rPr lang="en-US" dirty="0" err="1" smtClean="0"/>
              <a:t>veng</a:t>
            </a:r>
            <a:r>
              <a:rPr lang="en-US" dirty="0" smtClean="0"/>
              <a:t> and 2 at Takeo province for milling ICS paddy to CEDAC shop at Phnom Penh.</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r>
              <a:rPr lang="en-US" dirty="0" smtClean="0"/>
              <a:t>Central milling machine</a:t>
            </a:r>
            <a:endParaRPr lang="en-US" dirty="0"/>
          </a:p>
          <a:p>
            <a:endParaRPr lang="en-US" dirty="0"/>
          </a:p>
        </p:txBody>
      </p:sp>
      <p:pic>
        <p:nvPicPr>
          <p:cNvPr id="5" name="Picture 4" descr="C:\Users\User\AppData\Local\Microsoft\Windows\Temporary Internet Files\Content.Outlook\9UNJNKUR\IMG_496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0"/>
            <a:ext cx="4495800" cy="3581400"/>
          </a:xfrm>
          <a:prstGeom prst="rect">
            <a:avLst/>
          </a:prstGeom>
          <a:noFill/>
          <a:ln>
            <a:noFill/>
          </a:ln>
        </p:spPr>
      </p:pic>
      <p:pic>
        <p:nvPicPr>
          <p:cNvPr id="6" name="Picture 5" descr="C:\Users\User\AppData\Local\Microsoft\Windows\Temporary Internet Files\Content.Outlook\9UNJNKUR\IMG_495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316480"/>
            <a:ext cx="4114800" cy="3581400"/>
          </a:xfrm>
          <a:prstGeom prst="rect">
            <a:avLst/>
          </a:prstGeom>
          <a:noFill/>
          <a:ln>
            <a:noFill/>
          </a:ln>
        </p:spPr>
      </p:pic>
    </p:spTree>
    <p:extLst>
      <p:ext uri="{BB962C8B-B14F-4D97-AF65-F5344CB8AC3E}">
        <p14:creationId xmlns:p14="http://schemas.microsoft.com/office/powerpoint/2010/main" val="1115497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533400"/>
            <a:ext cx="9067800" cy="5592763"/>
          </a:xfrm>
        </p:spPr>
        <p:txBody>
          <a:bodyPr>
            <a:normAutofit/>
          </a:bodyPr>
          <a:lstStyle/>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r>
              <a:rPr lang="en-US" sz="2400" b="1" dirty="0" smtClean="0"/>
              <a:t>Provincial milling machine                    Shop selling farmer products</a:t>
            </a:r>
            <a:endParaRPr lang="en-US" sz="2400" b="1" dirty="0"/>
          </a:p>
        </p:txBody>
      </p:sp>
      <p:pic>
        <p:nvPicPr>
          <p:cNvPr id="7" name="Picture 2" descr="C:\Users\User\Desktop\CSA-6-9,Sep\IMG_21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
            <a:ext cx="4495800" cy="3947160"/>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3" descr="C:\Users\User\Desktop\IMG_1974.JPG"/>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609600"/>
            <a:ext cx="4343400" cy="3947160"/>
          </a:xfrm>
          <a:prstGeom prst="rect">
            <a:avLst/>
          </a:prstGeom>
          <a:noFill/>
          <a:ln>
            <a:noFill/>
          </a:ln>
        </p:spPr>
      </p:pic>
    </p:spTree>
    <p:extLst>
      <p:ext uri="{BB962C8B-B14F-4D97-AF65-F5344CB8AC3E}">
        <p14:creationId xmlns:p14="http://schemas.microsoft.com/office/powerpoint/2010/main" val="3589655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marL="0" indent="0">
              <a:buNone/>
            </a:pPr>
            <a:r>
              <a:rPr lang="en-US" b="1" dirty="0"/>
              <a:t>Problems and challenges</a:t>
            </a:r>
          </a:p>
          <a:p>
            <a:r>
              <a:rPr lang="en-US" dirty="0"/>
              <a:t>Lack of capital for purchase organic rice</a:t>
            </a:r>
          </a:p>
          <a:p>
            <a:r>
              <a:rPr lang="en-US" dirty="0"/>
              <a:t>Competition with exporter </a:t>
            </a:r>
          </a:p>
          <a:p>
            <a:r>
              <a:rPr lang="en-US" dirty="0"/>
              <a:t>Paddy flow to border country ( VN and Thai)</a:t>
            </a:r>
          </a:p>
          <a:p>
            <a:r>
              <a:rPr lang="en-US" dirty="0"/>
              <a:t>Low quality of paddy</a:t>
            </a:r>
          </a:p>
          <a:p>
            <a:r>
              <a:rPr lang="en-US" dirty="0"/>
              <a:t>No dryer machine </a:t>
            </a:r>
          </a:p>
          <a:p>
            <a:pPr marL="0" indent="0">
              <a:buNone/>
            </a:pPr>
            <a:r>
              <a:rPr lang="en-US" b="1" dirty="0"/>
              <a:t>Lesson learnt</a:t>
            </a:r>
          </a:p>
          <a:p>
            <a:r>
              <a:rPr lang="en-US" dirty="0"/>
              <a:t>Contracting with district cooperative among of paddy for export to selling in Phnom Penh.</a:t>
            </a:r>
          </a:p>
          <a:p>
            <a:r>
              <a:rPr lang="en-US" dirty="0"/>
              <a:t>Working in Cooperative so members no need to selling out of their organic rice </a:t>
            </a:r>
          </a:p>
          <a:p>
            <a:endParaRPr lang="en-US" dirty="0" smtClean="0"/>
          </a:p>
          <a:p>
            <a:endParaRPr lang="en-US" dirty="0"/>
          </a:p>
        </p:txBody>
      </p:sp>
    </p:spTree>
    <p:extLst>
      <p:ext uri="{BB962C8B-B14F-4D97-AF65-F5344CB8AC3E}">
        <p14:creationId xmlns:p14="http://schemas.microsoft.com/office/powerpoint/2010/main" val="4043306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Re-training on SRI to all member of producer groups, especially seed purify</a:t>
            </a:r>
          </a:p>
          <a:p>
            <a:r>
              <a:rPr lang="en-US" dirty="0"/>
              <a:t> Promote farmer cooperative have milling machine to set up drying machine. </a:t>
            </a:r>
          </a:p>
          <a:p>
            <a:endParaRPr lang="en-US" dirty="0"/>
          </a:p>
        </p:txBody>
      </p:sp>
    </p:spTree>
    <p:extLst>
      <p:ext uri="{BB962C8B-B14F-4D97-AF65-F5344CB8AC3E}">
        <p14:creationId xmlns:p14="http://schemas.microsoft.com/office/powerpoint/2010/main" val="3735632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THANKS YOU FOR YOUR ATTENSION </a:t>
            </a:r>
            <a:endParaRPr lang="en-US" dirty="0"/>
          </a:p>
        </p:txBody>
      </p:sp>
      <p:pic>
        <p:nvPicPr>
          <p:cNvPr id="4099" name="Picture 3" descr="C:\Users\User\Desktop\CSA-6-9,Sep\IMG_21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00200"/>
            <a:ext cx="411480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7" descr="C:\Users\User\Desktop\IMG_1972.JP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4419600" cy="411480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b="1" dirty="0" smtClean="0"/>
              <a:t>1- FNN History</a:t>
            </a:r>
            <a:endParaRPr lang="en-US" b="1" dirty="0"/>
          </a:p>
          <a:p>
            <a:pPr marL="0" indent="0" algn="just">
              <a:buNone/>
            </a:pPr>
            <a:r>
              <a:rPr lang="en-US" dirty="0" smtClean="0"/>
              <a:t>FNN </a:t>
            </a:r>
            <a:r>
              <a:rPr lang="en-US" dirty="0"/>
              <a:t>was established be CEDAC, sponsored by FNF, in December 2003, and officially registered at the Ministry of interior (</a:t>
            </a:r>
            <a:r>
              <a:rPr lang="en-US" dirty="0" err="1"/>
              <a:t>MoI</a:t>
            </a:r>
            <a:r>
              <a:rPr lang="en-US" dirty="0"/>
              <a:t>) on March 10, 2006. Main goals of FNN are to promote the family economy of small scale farmers and develop equitable and sustainable rural community through typical activities of agricultural extension, saving and credit cooperatives and business rice cooperatives. Besides that, FNN has also supported rural farmer youth, poorest and women groups to raise awareness on management of natural resources, climate change and advocacy.</a:t>
            </a:r>
          </a:p>
          <a:p>
            <a:endParaRPr lang="en-US" dirty="0"/>
          </a:p>
        </p:txBody>
      </p:sp>
    </p:spTree>
    <p:extLst>
      <p:ext uri="{BB962C8B-B14F-4D97-AF65-F5344CB8AC3E}">
        <p14:creationId xmlns:p14="http://schemas.microsoft.com/office/powerpoint/2010/main" val="4221025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2</a:t>
            </a:r>
            <a:r>
              <a:rPr lang="en-US" b="1" dirty="0" smtClean="0"/>
              <a:t>. Goal</a:t>
            </a:r>
            <a:endParaRPr lang="en-US" b="1" dirty="0"/>
          </a:p>
        </p:txBody>
      </p:sp>
      <p:sp>
        <p:nvSpPr>
          <p:cNvPr id="3" name="Content Placeholder 2"/>
          <p:cNvSpPr>
            <a:spLocks noGrp="1"/>
          </p:cNvSpPr>
          <p:nvPr>
            <p:ph idx="1"/>
          </p:nvPr>
        </p:nvSpPr>
        <p:spPr>
          <a:xfrm>
            <a:off x="304800" y="1295400"/>
            <a:ext cx="8610600" cy="4830763"/>
          </a:xfrm>
        </p:spPr>
        <p:txBody>
          <a:bodyPr/>
          <a:lstStyle/>
          <a:p>
            <a:pPr marL="0" indent="0" algn="just">
              <a:buNone/>
            </a:pPr>
            <a:r>
              <a:rPr lang="en-US" dirty="0"/>
              <a:t>The goal of the Farmer and Nature Net is to </a:t>
            </a:r>
            <a:r>
              <a:rPr lang="en-GB" dirty="0"/>
              <a:t>“promote family economy of farmers and develop equitable and sustainable rural community”</a:t>
            </a:r>
            <a:endParaRPr lang="en-US" dirty="0"/>
          </a:p>
        </p:txBody>
      </p:sp>
    </p:spTree>
    <p:extLst>
      <p:ext uri="{BB962C8B-B14F-4D97-AF65-F5344CB8AC3E}">
        <p14:creationId xmlns:p14="http://schemas.microsoft.com/office/powerpoint/2010/main" val="2445719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020762"/>
          </a:xfrm>
        </p:spPr>
        <p:txBody>
          <a:bodyPr/>
          <a:lstStyle/>
          <a:p>
            <a:pPr algn="l"/>
            <a:r>
              <a:rPr lang="en-US" b="1" dirty="0"/>
              <a:t>3</a:t>
            </a:r>
            <a:r>
              <a:rPr lang="en-US" b="1" dirty="0" smtClean="0"/>
              <a:t>. FNN mission and Tasks</a:t>
            </a:r>
            <a:endParaRPr lang="en-US" b="1" dirty="0"/>
          </a:p>
        </p:txBody>
      </p:sp>
      <p:sp>
        <p:nvSpPr>
          <p:cNvPr id="3" name="Content Placeholder 2"/>
          <p:cNvSpPr>
            <a:spLocks noGrp="1"/>
          </p:cNvSpPr>
          <p:nvPr>
            <p:ph idx="1"/>
          </p:nvPr>
        </p:nvSpPr>
        <p:spPr>
          <a:xfrm>
            <a:off x="457200" y="1066800"/>
            <a:ext cx="8229600" cy="5638800"/>
          </a:xfrm>
        </p:spPr>
        <p:txBody>
          <a:bodyPr>
            <a:normAutofit fontScale="85000" lnSpcReduction="10000"/>
          </a:bodyPr>
          <a:lstStyle/>
          <a:p>
            <a:pPr lvl="0"/>
            <a:r>
              <a:rPr lang="en-GB" dirty="0"/>
              <a:t>Unite farmers as one force to protect farmer’s rights and interests </a:t>
            </a:r>
            <a:endParaRPr lang="en-US" dirty="0"/>
          </a:p>
          <a:p>
            <a:pPr lvl="0"/>
            <a:r>
              <a:rPr lang="en-GB" dirty="0"/>
              <a:t>Provide services to Farmer Associations members;</a:t>
            </a:r>
            <a:endParaRPr lang="en-US" dirty="0"/>
          </a:p>
          <a:p>
            <a:pPr lvl="0"/>
            <a:r>
              <a:rPr lang="en-GB" dirty="0"/>
              <a:t>Promote the ecological agriculture movement in the whole country;</a:t>
            </a:r>
            <a:endParaRPr lang="en-US" dirty="0"/>
          </a:p>
          <a:p>
            <a:pPr lvl="0"/>
            <a:r>
              <a:rPr lang="en-GB" dirty="0"/>
              <a:t>Promote the rural society with good cooperation and good solidarity between farmer and farmer and other stakeholders;</a:t>
            </a:r>
            <a:endParaRPr lang="en-US" dirty="0"/>
          </a:p>
          <a:p>
            <a:pPr lvl="0"/>
            <a:r>
              <a:rPr lang="en-GB" dirty="0"/>
              <a:t>Support the Associations in developing agriculture and in managing natural resources;</a:t>
            </a:r>
            <a:endParaRPr lang="en-US" dirty="0"/>
          </a:p>
          <a:p>
            <a:pPr lvl="0"/>
            <a:r>
              <a:rPr lang="en-GB" dirty="0"/>
              <a:t>Ensure the cooperation between Associations and Organizations and relevant institutions inside and outside the country. </a:t>
            </a:r>
            <a:endParaRPr lang="en-US" dirty="0"/>
          </a:p>
          <a:p>
            <a:endParaRPr lang="en-US" dirty="0"/>
          </a:p>
        </p:txBody>
      </p:sp>
    </p:spTree>
    <p:extLst>
      <p:ext uri="{BB962C8B-B14F-4D97-AF65-F5344CB8AC3E}">
        <p14:creationId xmlns:p14="http://schemas.microsoft.com/office/powerpoint/2010/main" val="2966947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lgn="l"/>
            <a:r>
              <a:rPr lang="en-US" dirty="0" smtClean="0"/>
              <a:t>4.</a:t>
            </a:r>
            <a:r>
              <a:rPr lang="en-US" dirty="0"/>
              <a:t> </a:t>
            </a:r>
            <a:r>
              <a:rPr lang="en-US" dirty="0" smtClean="0"/>
              <a:t>Achievements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1256186"/>
              </p:ext>
            </p:extLst>
          </p:nvPr>
        </p:nvGraphicFramePr>
        <p:xfrm>
          <a:off x="76200" y="762002"/>
          <a:ext cx="8991600" cy="5943598"/>
        </p:xfrm>
        <a:graphic>
          <a:graphicData uri="http://schemas.openxmlformats.org/drawingml/2006/table">
            <a:tbl>
              <a:tblPr firstRow="1" firstCol="1" bandRow="1">
                <a:tableStyleId>{5940675A-B579-460E-94D1-54222C63F5DA}</a:tableStyleId>
              </a:tblPr>
              <a:tblGrid>
                <a:gridCol w="5401585"/>
                <a:gridCol w="3590015"/>
              </a:tblGrid>
              <a:tr h="564519">
                <a:tc>
                  <a:txBody>
                    <a:bodyPr/>
                    <a:lstStyle/>
                    <a:p>
                      <a:pPr>
                        <a:spcAft>
                          <a:spcPts val="0"/>
                        </a:spcAft>
                      </a:pPr>
                      <a:r>
                        <a:rPr lang="en-US" sz="2000" b="1" dirty="0">
                          <a:effectLst/>
                        </a:rPr>
                        <a:t>Number self-help saving and credit groups </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1,072 </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Number of self-help saving associations</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914 </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Number of villages </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863</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a:effectLst/>
                        </a:rPr>
                        <a:t>Number of commune</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212</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Number of district</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56</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a:effectLst/>
                        </a:rPr>
                        <a:t>Number of province</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16</a:t>
                      </a:r>
                      <a:endParaRPr lang="en-US" sz="2000" b="1" dirty="0">
                        <a:solidFill>
                          <a:schemeClr val="tx1"/>
                        </a:solidFill>
                        <a:effectLst/>
                        <a:latin typeface="Times New Roman"/>
                        <a:ea typeface="Times New Roman"/>
                      </a:endParaRPr>
                    </a:p>
                  </a:txBody>
                  <a:tcPr marL="68580" marR="68580" marT="0" marB="0"/>
                </a:tc>
              </a:tr>
              <a:tr h="654017">
                <a:tc>
                  <a:txBody>
                    <a:bodyPr/>
                    <a:lstStyle/>
                    <a:p>
                      <a:pPr>
                        <a:spcAft>
                          <a:spcPts val="0"/>
                        </a:spcAft>
                      </a:pPr>
                      <a:r>
                        <a:rPr lang="en-US" sz="2000" b="1" dirty="0">
                          <a:effectLst/>
                        </a:rPr>
                        <a:t>Number of member</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53,226 (women: 35,128 persons)</a:t>
                      </a:r>
                      <a:endParaRPr lang="en-US" sz="2000" b="1" dirty="0">
                        <a:solidFill>
                          <a:schemeClr val="tx1"/>
                        </a:solidFill>
                        <a:effectLst/>
                        <a:latin typeface="Times New Roman"/>
                        <a:ea typeface="Times New Roman"/>
                      </a:endParaRPr>
                    </a:p>
                  </a:txBody>
                  <a:tcPr marL="68580" marR="68580" marT="0" marB="0"/>
                </a:tc>
              </a:tr>
              <a:tr h="654017">
                <a:tc>
                  <a:txBody>
                    <a:bodyPr/>
                    <a:lstStyle/>
                    <a:p>
                      <a:pPr>
                        <a:spcAft>
                          <a:spcPts val="0"/>
                        </a:spcAft>
                      </a:pPr>
                      <a:r>
                        <a:rPr lang="en-US" sz="2000" b="1">
                          <a:effectLst/>
                        </a:rPr>
                        <a:t>Amount of saving capital of self-help saving groups</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US$ 26,212,395 </a:t>
                      </a:r>
                      <a:endParaRPr lang="en-US" sz="2000" b="1" dirty="0">
                        <a:solidFill>
                          <a:schemeClr val="tx1"/>
                        </a:solidFill>
                        <a:effectLst/>
                        <a:latin typeface="Times New Roman"/>
                        <a:ea typeface="Times New Roman"/>
                      </a:endParaRPr>
                    </a:p>
                  </a:txBody>
                  <a:tcPr marL="68580" marR="68580" marT="0" marB="0"/>
                </a:tc>
              </a:tr>
              <a:tr h="564519">
                <a:tc>
                  <a:txBody>
                    <a:bodyPr/>
                    <a:lstStyle/>
                    <a:p>
                      <a:pPr>
                        <a:spcAft>
                          <a:spcPts val="0"/>
                        </a:spcAft>
                      </a:pPr>
                      <a:r>
                        <a:rPr lang="en-US" sz="2000" b="1">
                          <a:effectLst/>
                        </a:rPr>
                        <a:t>Amount of saving capital of Sosor </a:t>
                      </a:r>
                      <a:endParaRPr lang="en-US" sz="2000" b="1">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a:effectLst/>
                        </a:rPr>
                        <a:t>US$ 601,148</a:t>
                      </a:r>
                      <a:endParaRPr lang="en-US" sz="2000" b="1" dirty="0">
                        <a:solidFill>
                          <a:schemeClr val="tx1"/>
                        </a:solidFill>
                        <a:effectLst/>
                        <a:latin typeface="Times New Roman"/>
                        <a:ea typeface="Times New Roman"/>
                      </a:endParaRPr>
                    </a:p>
                  </a:txBody>
                  <a:tcPr marL="68580" marR="68580" marT="0" marB="0"/>
                </a:tc>
              </a:tr>
              <a:tr h="584421">
                <a:tc>
                  <a:txBody>
                    <a:bodyPr/>
                    <a:lstStyle/>
                    <a:p>
                      <a:pPr>
                        <a:spcAft>
                          <a:spcPts val="0"/>
                        </a:spcAft>
                      </a:pPr>
                      <a:r>
                        <a:rPr lang="en-US" sz="2000" b="1" dirty="0">
                          <a:effectLst/>
                        </a:rPr>
                        <a:t>Collective fund of </a:t>
                      </a:r>
                      <a:r>
                        <a:rPr lang="en-US" sz="2000" b="1" dirty="0" smtClean="0">
                          <a:effectLst/>
                        </a:rPr>
                        <a:t>rice</a:t>
                      </a:r>
                      <a:r>
                        <a:rPr lang="en-US" sz="2000" b="1" baseline="0" dirty="0" smtClean="0">
                          <a:effectLst/>
                        </a:rPr>
                        <a:t> mill cooperative </a:t>
                      </a:r>
                      <a:endParaRPr lang="en-US" sz="2000" b="1" dirty="0">
                        <a:solidFill>
                          <a:schemeClr val="tx1"/>
                        </a:solidFill>
                        <a:effectLst/>
                        <a:latin typeface="Times New Roman"/>
                        <a:ea typeface="Times New Roman"/>
                      </a:endParaRPr>
                    </a:p>
                  </a:txBody>
                  <a:tcPr marL="68580" marR="68580" marT="0" marB="0"/>
                </a:tc>
                <a:tc>
                  <a:txBody>
                    <a:bodyPr/>
                    <a:lstStyle/>
                    <a:p>
                      <a:pPr>
                        <a:spcAft>
                          <a:spcPts val="0"/>
                        </a:spcAft>
                      </a:pPr>
                      <a:r>
                        <a:rPr lang="en-US" sz="2000" b="1" dirty="0" smtClean="0">
                          <a:effectLst/>
                        </a:rPr>
                        <a:t>430,000</a:t>
                      </a:r>
                      <a:r>
                        <a:rPr lang="en-US" sz="2000" b="1" baseline="0" dirty="0" smtClean="0">
                          <a:effectLst/>
                        </a:rPr>
                        <a:t> </a:t>
                      </a:r>
                      <a:r>
                        <a:rPr lang="en-US" sz="2000" b="1" dirty="0" smtClean="0">
                          <a:effectLst/>
                        </a:rPr>
                        <a:t>US</a:t>
                      </a:r>
                      <a:r>
                        <a:rPr lang="en-US" sz="2000" b="1" dirty="0">
                          <a:effectLst/>
                        </a:rPr>
                        <a:t>$</a:t>
                      </a:r>
                      <a:endParaRPr lang="en-US" sz="2000" b="1"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98168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5668963"/>
          </a:xfrm>
        </p:spPr>
        <p:txBody>
          <a:bodyPr>
            <a:normAutofit/>
          </a:bodyPr>
          <a:lstStyle/>
          <a:p>
            <a:pPr marL="0" indent="0">
              <a:buNone/>
            </a:pPr>
            <a:r>
              <a:rPr lang="en-US" dirty="0"/>
              <a:t>5</a:t>
            </a:r>
            <a:r>
              <a:rPr lang="en-US" dirty="0" smtClean="0"/>
              <a:t>. </a:t>
            </a:r>
            <a:r>
              <a:rPr lang="en-US" b="1" dirty="0" smtClean="0"/>
              <a:t>Main activities of FNN</a:t>
            </a:r>
          </a:p>
          <a:p>
            <a:r>
              <a:rPr lang="en-US" dirty="0" smtClean="0"/>
              <a:t>Saving and loan</a:t>
            </a:r>
          </a:p>
          <a:p>
            <a:r>
              <a:rPr lang="en-US" dirty="0" smtClean="0"/>
              <a:t>Linkage farmer products to the market</a:t>
            </a:r>
          </a:p>
          <a:p>
            <a:pPr marL="514350" indent="-514350" algn="just">
              <a:buAutoNum type="alphaLcPeriod"/>
            </a:pPr>
            <a:r>
              <a:rPr lang="en-US" b="1" dirty="0" smtClean="0"/>
              <a:t>Saving and loan : </a:t>
            </a:r>
            <a:r>
              <a:rPr lang="ca-ES" b="1" dirty="0" smtClean="0"/>
              <a:t>​</a:t>
            </a:r>
            <a:r>
              <a:rPr lang="km-KH" b="1" dirty="0" smtClean="0"/>
              <a:t>​</a:t>
            </a:r>
            <a:r>
              <a:rPr lang="en-US" b="1" dirty="0" smtClean="0"/>
              <a:t> </a:t>
            </a:r>
            <a:r>
              <a:rPr lang="en-US" dirty="0" smtClean="0"/>
              <a:t>Up to date FNN supporting 1072 farmer saving groups and have a capital </a:t>
            </a:r>
            <a:r>
              <a:rPr lang="en-US" b="1" dirty="0"/>
              <a:t>US$ </a:t>
            </a:r>
            <a:r>
              <a:rPr lang="en-US" b="1" dirty="0" smtClean="0"/>
              <a:t>26,212,395. </a:t>
            </a:r>
            <a:r>
              <a:rPr lang="en-US" dirty="0" smtClean="0"/>
              <a:t> We stated from small group and also less then 10 members per group. Now FNN forming farmer saving union at a central for release loan to other group less loan and also establishing to farmer bank in the future.</a:t>
            </a:r>
            <a:endParaRPr lang="en-US" b="1" dirty="0">
              <a:latin typeface="Times New Roman"/>
              <a:ea typeface="Times New Roman"/>
            </a:endParaRPr>
          </a:p>
          <a:p>
            <a:pPr marL="0" indent="0" algn="just">
              <a:buNone/>
            </a:pPr>
            <a:endParaRPr lang="en-US" dirty="0" smtClean="0"/>
          </a:p>
          <a:p>
            <a:pPr marL="0" indent="0">
              <a:buNone/>
            </a:pPr>
            <a:endParaRPr lang="en-US" dirty="0" smtClean="0"/>
          </a:p>
        </p:txBody>
      </p:sp>
    </p:spTree>
    <p:extLst>
      <p:ext uri="{BB962C8B-B14F-4D97-AF65-F5344CB8AC3E}">
        <p14:creationId xmlns:p14="http://schemas.microsoft.com/office/powerpoint/2010/main" val="576175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lstStyle/>
          <a:p>
            <a:pPr marL="0" indent="0">
              <a:buNone/>
            </a:pPr>
            <a:r>
              <a:rPr lang="en-US" b="1" dirty="0" smtClean="0"/>
              <a:t>Problems and challenges</a:t>
            </a:r>
          </a:p>
          <a:p>
            <a:r>
              <a:rPr lang="en-US" dirty="0" smtClean="0"/>
              <a:t>Not regular monthly saving ( poor farmer)</a:t>
            </a:r>
          </a:p>
          <a:p>
            <a:r>
              <a:rPr lang="en-US" dirty="0" smtClean="0"/>
              <a:t>Saving one or two year want withdrawal among of saving </a:t>
            </a:r>
          </a:p>
          <a:p>
            <a:r>
              <a:rPr lang="en-US" dirty="0" smtClean="0"/>
              <a:t>No long term vision for saving to invest farm to increase their income from production</a:t>
            </a:r>
          </a:p>
          <a:p>
            <a:r>
              <a:rPr lang="en-US" dirty="0" smtClean="0"/>
              <a:t>Member unwilling ( low commitment) </a:t>
            </a:r>
          </a:p>
          <a:p>
            <a:pPr marL="0" indent="0">
              <a:buNone/>
            </a:pPr>
            <a:r>
              <a:rPr lang="en-US" b="1" dirty="0" smtClean="0"/>
              <a:t>Lesson learn</a:t>
            </a:r>
          </a:p>
          <a:p>
            <a:r>
              <a:rPr lang="en-US" dirty="0" smtClean="0"/>
              <a:t>Doing with farmer want to do </a:t>
            </a:r>
          </a:p>
          <a:p>
            <a:r>
              <a:rPr lang="en-US" dirty="0" smtClean="0"/>
              <a:t>Stating from small group and learning by doing</a:t>
            </a:r>
          </a:p>
          <a:p>
            <a:r>
              <a:rPr lang="en-US" dirty="0" smtClean="0"/>
              <a:t>Presenting more advantage of saving </a:t>
            </a:r>
          </a:p>
          <a:p>
            <a:endParaRPr lang="en-US" dirty="0"/>
          </a:p>
        </p:txBody>
      </p:sp>
    </p:spTree>
    <p:extLst>
      <p:ext uri="{BB962C8B-B14F-4D97-AF65-F5344CB8AC3E}">
        <p14:creationId xmlns:p14="http://schemas.microsoft.com/office/powerpoint/2010/main" val="2161014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Analysis on how poor farmer will have money to saving every month ( reduce expenses, reduce income and keep it for monthly saving)</a:t>
            </a:r>
          </a:p>
          <a:p>
            <a:r>
              <a:rPr lang="en-US" dirty="0" smtClean="0"/>
              <a:t>Comparing saving group to others MFI</a:t>
            </a:r>
          </a:p>
          <a:p>
            <a:r>
              <a:rPr lang="en-US" dirty="0"/>
              <a:t>Working with saving group, we should ensure all saving capital are stable ( need collateral)</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947015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marL="0" indent="0">
              <a:buNone/>
            </a:pPr>
            <a:r>
              <a:rPr lang="en-US" b="1" dirty="0"/>
              <a:t>b. Linkage farmer products to the market </a:t>
            </a:r>
            <a:r>
              <a:rPr lang="en-US" b="1" dirty="0" smtClean="0"/>
              <a:t>:</a:t>
            </a:r>
            <a:endParaRPr lang="en-US" dirty="0" smtClean="0"/>
          </a:p>
          <a:p>
            <a:pPr algn="just"/>
            <a:r>
              <a:rPr lang="en-US" b="1" dirty="0"/>
              <a:t>Process: </a:t>
            </a:r>
            <a:r>
              <a:rPr lang="en-US" dirty="0"/>
              <a:t> </a:t>
            </a:r>
          </a:p>
          <a:p>
            <a:pPr lvl="1" algn="just">
              <a:buFont typeface="Courier New" pitchFamily="49" charset="0"/>
              <a:buChar char="o"/>
            </a:pPr>
            <a:r>
              <a:rPr lang="en-US" dirty="0"/>
              <a:t> Formed producer group</a:t>
            </a:r>
          </a:p>
          <a:p>
            <a:pPr lvl="1" algn="just">
              <a:buFont typeface="Courier New" pitchFamily="49" charset="0"/>
              <a:buChar char="o"/>
            </a:pPr>
            <a:r>
              <a:rPr lang="en-US" dirty="0"/>
              <a:t> Technical training ( SRI, compost, cover crop, soil improvement, botanical pesticide….)</a:t>
            </a:r>
          </a:p>
          <a:p>
            <a:pPr algn="just"/>
            <a:r>
              <a:rPr lang="en-US" dirty="0"/>
              <a:t>Certification</a:t>
            </a:r>
          </a:p>
          <a:p>
            <a:pPr lvl="1" algn="just">
              <a:buFont typeface="Courier New" pitchFamily="49" charset="0"/>
              <a:buChar char="o"/>
            </a:pPr>
            <a:r>
              <a:rPr lang="en-US" dirty="0"/>
              <a:t> How to record ICS book</a:t>
            </a:r>
          </a:p>
          <a:p>
            <a:pPr lvl="1" algn="just">
              <a:buFont typeface="Courier New" pitchFamily="49" charset="0"/>
              <a:buChar char="o"/>
            </a:pPr>
            <a:r>
              <a:rPr lang="en-US" dirty="0"/>
              <a:t> Hire BCS company to certify organic rice ( From Germany) </a:t>
            </a:r>
          </a:p>
          <a:p>
            <a:pPr algn="just"/>
            <a:r>
              <a:rPr lang="en-US" dirty="0"/>
              <a:t>Marketing  </a:t>
            </a:r>
          </a:p>
          <a:p>
            <a:pPr lvl="1" algn="just">
              <a:buFont typeface="Courier New" pitchFamily="49" charset="0"/>
              <a:buChar char="o"/>
            </a:pPr>
            <a:r>
              <a:rPr lang="en-US" dirty="0"/>
              <a:t> Opening shop for selling farmer product </a:t>
            </a:r>
          </a:p>
          <a:p>
            <a:pPr lvl="1" algn="just">
              <a:buFont typeface="Courier New" pitchFamily="49" charset="0"/>
              <a:buChar char="o"/>
            </a:pPr>
            <a:r>
              <a:rPr lang="en-US" dirty="0"/>
              <a:t> Contracting with farmer ( rice, chicken, vegetable….)</a:t>
            </a:r>
          </a:p>
          <a:p>
            <a:pPr marL="0" indent="0">
              <a:buNone/>
            </a:pPr>
            <a:endParaRPr lang="en-US" b="1" dirty="0" smtClean="0"/>
          </a:p>
        </p:txBody>
      </p:sp>
    </p:spTree>
    <p:extLst>
      <p:ext uri="{BB962C8B-B14F-4D97-AF65-F5344CB8AC3E}">
        <p14:creationId xmlns:p14="http://schemas.microsoft.com/office/powerpoint/2010/main" val="3579710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820</Words>
  <Application>Microsoft Office PowerPoint</Application>
  <PresentationFormat>On-screen Show (4:3)</PresentationFormat>
  <Paragraphs>101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DaunPenh</vt:lpstr>
      <vt:lpstr>Times New Roman</vt:lpstr>
      <vt:lpstr>Office Theme</vt:lpstr>
      <vt:lpstr>PowerPoint Presentation</vt:lpstr>
      <vt:lpstr>PowerPoint Presentation</vt:lpstr>
      <vt:lpstr>2. Goal</vt:lpstr>
      <vt:lpstr>3. FNN mission and Tasks</vt:lpstr>
      <vt:lpstr>4. Achievements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YOU FOR YOUR ATTENSION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 MEAS NIAUOL</dc:creator>
  <cp:lastModifiedBy>Personal</cp:lastModifiedBy>
  <cp:revision>155</cp:revision>
  <dcterms:created xsi:type="dcterms:W3CDTF">2014-05-04T12:56:17Z</dcterms:created>
  <dcterms:modified xsi:type="dcterms:W3CDTF">2015-09-08T05:34:32Z</dcterms:modified>
</cp:coreProperties>
</file>