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handoutMasterIdLst>
    <p:handoutMasterId r:id="rId16"/>
  </p:handoutMasterIdLst>
  <p:sldIdLst>
    <p:sldId id="267" r:id="rId2"/>
    <p:sldId id="283" r:id="rId3"/>
    <p:sldId id="284" r:id="rId4"/>
    <p:sldId id="285" r:id="rId5"/>
    <p:sldId id="276" r:id="rId6"/>
    <p:sldId id="258" r:id="rId7"/>
    <p:sldId id="282" r:id="rId8"/>
    <p:sldId id="261" r:id="rId9"/>
    <p:sldId id="281" r:id="rId10"/>
    <p:sldId id="286" r:id="rId11"/>
    <p:sldId id="287" r:id="rId12"/>
    <p:sldId id="277" r:id="rId13"/>
    <p:sldId id="278" r:id="rId14"/>
    <p:sldId id="266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A3447-8AA9-47DA-B19B-C77B13A697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E35AD-9EEC-435B-90B1-27150EC7DB4B}">
      <dgm:prSet phldrT="[Text]" custT="1"/>
      <dgm:spPr/>
      <dgm:t>
        <a:bodyPr/>
        <a:lstStyle/>
        <a:p>
          <a:r>
            <a:rPr lang="en-US" sz="1600" b="1" dirty="0" smtClean="0"/>
            <a:t>AGRICULTURE:</a:t>
          </a:r>
        </a:p>
        <a:p>
          <a:r>
            <a:rPr lang="en-US" sz="1600" b="1" dirty="0" smtClean="0"/>
            <a:t>20,6 % of GDP,</a:t>
          </a:r>
        </a:p>
        <a:p>
          <a:r>
            <a:rPr lang="en-US" sz="1600" b="1" dirty="0" smtClean="0"/>
            <a:t>41% of Labor force  </a:t>
          </a:r>
          <a:endParaRPr lang="en-US" sz="1600" b="1" dirty="0"/>
        </a:p>
      </dgm:t>
    </dgm:pt>
    <dgm:pt modelId="{465201AA-9FEB-4CBE-A189-E17C1230DB65}" type="parTrans" cxnId="{5C9CF1F0-BFF1-4575-B340-87004B5C0871}">
      <dgm:prSet/>
      <dgm:spPr/>
      <dgm:t>
        <a:bodyPr/>
        <a:lstStyle/>
        <a:p>
          <a:endParaRPr lang="en-US"/>
        </a:p>
      </dgm:t>
    </dgm:pt>
    <dgm:pt modelId="{88F1403F-0F8A-414A-B0F1-F79BC04C954C}" type="sibTrans" cxnId="{5C9CF1F0-BFF1-4575-B340-87004B5C0871}">
      <dgm:prSet/>
      <dgm:spPr/>
      <dgm:t>
        <a:bodyPr/>
        <a:lstStyle/>
        <a:p>
          <a:endParaRPr lang="en-US"/>
        </a:p>
      </dgm:t>
    </dgm:pt>
    <dgm:pt modelId="{D33BFD4F-1199-4E36-96F0-7BEDCE917B03}">
      <dgm:prSet phldrT="[Text]" custT="1"/>
      <dgm:spPr/>
      <dgm:t>
        <a:bodyPr/>
        <a:lstStyle/>
        <a:p>
          <a:r>
            <a:rPr lang="en-US" sz="1800" b="1" dirty="0" smtClean="0"/>
            <a:t>CROP PRODUCTION:</a:t>
          </a:r>
        </a:p>
        <a:p>
          <a:r>
            <a:rPr lang="en-US" sz="1800" b="1" dirty="0" smtClean="0"/>
            <a:t>1% of total territory, </a:t>
          </a:r>
        </a:p>
        <a:p>
          <a:r>
            <a:rPr lang="en-US" sz="1800" b="1" dirty="0" smtClean="0"/>
            <a:t>15% of total agriculture labor force  </a:t>
          </a:r>
        </a:p>
        <a:p>
          <a:r>
            <a:rPr lang="en-US" sz="1800" b="1" dirty="0" smtClean="0"/>
            <a:t> </a:t>
          </a:r>
          <a:endParaRPr lang="en-US" sz="1800" b="1" dirty="0"/>
        </a:p>
      </dgm:t>
    </dgm:pt>
    <dgm:pt modelId="{3D07398D-4666-49F5-9F75-29F8D1122937}" type="parTrans" cxnId="{0DF60596-7940-4D93-92BE-62842AAEEB98}">
      <dgm:prSet/>
      <dgm:spPr/>
      <dgm:t>
        <a:bodyPr/>
        <a:lstStyle/>
        <a:p>
          <a:endParaRPr lang="en-US"/>
        </a:p>
      </dgm:t>
    </dgm:pt>
    <dgm:pt modelId="{2FD8025C-032F-482B-84C4-F47ED165D9A8}" type="sibTrans" cxnId="{0DF60596-7940-4D93-92BE-62842AAEEB98}">
      <dgm:prSet/>
      <dgm:spPr/>
      <dgm:t>
        <a:bodyPr/>
        <a:lstStyle/>
        <a:p>
          <a:endParaRPr lang="en-US"/>
        </a:p>
      </dgm:t>
    </dgm:pt>
    <dgm:pt modelId="{4752830D-0394-4FA0-8928-2F963CF3F8CF}">
      <dgm:prSet phldrT="[Text]" custT="1"/>
      <dgm:spPr/>
      <dgm:t>
        <a:bodyPr/>
        <a:lstStyle/>
        <a:p>
          <a:endParaRPr lang="en-US" sz="3200" dirty="0" smtClean="0"/>
        </a:p>
        <a:p>
          <a:r>
            <a:rPr lang="en-US" sz="2000" dirty="0" smtClean="0"/>
            <a:t>Cereals /wheat, rye, oat/ </a:t>
          </a:r>
        </a:p>
        <a:p>
          <a:endParaRPr lang="en-US" sz="3600" dirty="0"/>
        </a:p>
      </dgm:t>
    </dgm:pt>
    <dgm:pt modelId="{F375C066-8651-4BBB-BE3F-32D06D088D4F}" type="parTrans" cxnId="{6515BC20-8693-4CDE-A155-8D0CCCEE029D}">
      <dgm:prSet/>
      <dgm:spPr/>
      <dgm:t>
        <a:bodyPr/>
        <a:lstStyle/>
        <a:p>
          <a:endParaRPr lang="en-US"/>
        </a:p>
      </dgm:t>
    </dgm:pt>
    <dgm:pt modelId="{50256D27-5FAC-4064-8E37-64EB50A59433}" type="sibTrans" cxnId="{6515BC20-8693-4CDE-A155-8D0CCCEE029D}">
      <dgm:prSet/>
      <dgm:spPr/>
      <dgm:t>
        <a:bodyPr/>
        <a:lstStyle/>
        <a:p>
          <a:endParaRPr lang="en-US"/>
        </a:p>
      </dgm:t>
    </dgm:pt>
    <dgm:pt modelId="{555350DC-A2FD-4F60-B382-C91216E52E8D}">
      <dgm:prSet phldrT="[Text]" custT="1"/>
      <dgm:spPr/>
      <dgm:t>
        <a:bodyPr/>
        <a:lstStyle/>
        <a:p>
          <a:r>
            <a:rPr lang="en-US" sz="2000" dirty="0" smtClean="0"/>
            <a:t>Potato, vegetables and fruits </a:t>
          </a:r>
          <a:endParaRPr lang="en-US" sz="2000" dirty="0"/>
        </a:p>
      </dgm:t>
    </dgm:pt>
    <dgm:pt modelId="{3A8C8920-A89D-4982-9355-1D7B3A537061}" type="parTrans" cxnId="{49F87F0F-AEC1-4BE9-B832-9B61B4F0A634}">
      <dgm:prSet/>
      <dgm:spPr/>
      <dgm:t>
        <a:bodyPr/>
        <a:lstStyle/>
        <a:p>
          <a:endParaRPr lang="en-US"/>
        </a:p>
      </dgm:t>
    </dgm:pt>
    <dgm:pt modelId="{082C7927-EE17-409C-AB5A-C32D83E0ED27}" type="sibTrans" cxnId="{49F87F0F-AEC1-4BE9-B832-9B61B4F0A634}">
      <dgm:prSet/>
      <dgm:spPr/>
      <dgm:t>
        <a:bodyPr/>
        <a:lstStyle/>
        <a:p>
          <a:endParaRPr lang="en-US"/>
        </a:p>
      </dgm:t>
    </dgm:pt>
    <dgm:pt modelId="{F73A2786-EDF0-4EA2-827A-1ABBED2C595B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1800" b="1" dirty="0" smtClean="0"/>
            <a:t>ANIMAL HUSBANDRY:</a:t>
          </a:r>
        </a:p>
        <a:p>
          <a:r>
            <a:rPr lang="en-US" sz="1800" b="1" dirty="0" smtClean="0"/>
            <a:t>80% of total territory,</a:t>
          </a:r>
        </a:p>
        <a:p>
          <a:r>
            <a:rPr lang="en-US" sz="1800" b="1" dirty="0" smtClean="0"/>
            <a:t>85% of total agriculture labor force  </a:t>
          </a:r>
        </a:p>
        <a:p>
          <a:r>
            <a:rPr lang="en-US" sz="1800" dirty="0" smtClean="0"/>
            <a:t> </a:t>
          </a:r>
          <a:endParaRPr lang="en-US" sz="1800" dirty="0"/>
        </a:p>
      </dgm:t>
    </dgm:pt>
    <dgm:pt modelId="{B8840428-4680-48D4-A66C-3FD2FA9C6AFB}" type="parTrans" cxnId="{CDD7465C-235C-4640-B54C-D2F7ECADF788}">
      <dgm:prSet/>
      <dgm:spPr/>
      <dgm:t>
        <a:bodyPr/>
        <a:lstStyle/>
        <a:p>
          <a:endParaRPr lang="en-US"/>
        </a:p>
      </dgm:t>
    </dgm:pt>
    <dgm:pt modelId="{BADCFDEE-8B6C-455F-A4E7-288AE9DBBF1D}" type="sibTrans" cxnId="{CDD7465C-235C-4640-B54C-D2F7ECADF788}">
      <dgm:prSet/>
      <dgm:spPr/>
      <dgm:t>
        <a:bodyPr/>
        <a:lstStyle/>
        <a:p>
          <a:endParaRPr lang="en-US"/>
        </a:p>
      </dgm:t>
    </dgm:pt>
    <dgm:pt modelId="{EE2051E3-D4C4-4B01-8A55-12F09EBF923F}">
      <dgm:prSet phldrT="[Text]" custT="1"/>
      <dgm:spPr/>
      <dgm:t>
        <a:bodyPr/>
        <a:lstStyle/>
        <a:p>
          <a:r>
            <a:rPr lang="en-US" sz="2000" dirty="0" smtClean="0"/>
            <a:t>Cattle, Horse, Sheep, Goat and Camel </a:t>
          </a:r>
          <a:endParaRPr lang="en-US" sz="2000" dirty="0"/>
        </a:p>
      </dgm:t>
    </dgm:pt>
    <dgm:pt modelId="{932574EE-2FB2-46C4-BB89-C9A831E95F19}" type="parTrans" cxnId="{C75729C4-2DA7-4D6D-B6F1-9E8B81887358}">
      <dgm:prSet/>
      <dgm:spPr/>
      <dgm:t>
        <a:bodyPr/>
        <a:lstStyle/>
        <a:p>
          <a:endParaRPr lang="en-US"/>
        </a:p>
      </dgm:t>
    </dgm:pt>
    <dgm:pt modelId="{0178811E-1D20-44C3-8F3F-9F2DF51D7AC7}" type="sibTrans" cxnId="{C75729C4-2DA7-4D6D-B6F1-9E8B81887358}">
      <dgm:prSet/>
      <dgm:spPr/>
      <dgm:t>
        <a:bodyPr/>
        <a:lstStyle/>
        <a:p>
          <a:endParaRPr lang="en-US"/>
        </a:p>
      </dgm:t>
    </dgm:pt>
    <dgm:pt modelId="{C611A99B-D41E-4C0E-9854-FA5999807229}" type="pres">
      <dgm:prSet presAssocID="{12AA3447-8AA9-47DA-B19B-C77B13A697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AD573-4073-41DE-BFD7-402143D3FCFE}" type="pres">
      <dgm:prSet presAssocID="{DA8E35AD-9EEC-435B-90B1-27150EC7DB4B}" presName="root1" presStyleCnt="0"/>
      <dgm:spPr/>
    </dgm:pt>
    <dgm:pt modelId="{6887907E-9508-496D-8F55-66B31DE4B675}" type="pres">
      <dgm:prSet presAssocID="{DA8E35AD-9EEC-435B-90B1-27150EC7DB4B}" presName="LevelOneTextNode" presStyleLbl="node0" presStyleIdx="0" presStyleCnt="1" custScaleY="196904" custLinFactNeighborX="-4255" custLinFactNeighborY="7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C3D13-9735-4E2D-80CB-FF515D93736F}" type="pres">
      <dgm:prSet presAssocID="{DA8E35AD-9EEC-435B-90B1-27150EC7DB4B}" presName="level2hierChild" presStyleCnt="0"/>
      <dgm:spPr/>
    </dgm:pt>
    <dgm:pt modelId="{F8CAB059-EF00-4569-86FD-952D344C011F}" type="pres">
      <dgm:prSet presAssocID="{3D07398D-4666-49F5-9F75-29F8D112293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7A28A2F-C3A3-4606-B413-26D32011C190}" type="pres">
      <dgm:prSet presAssocID="{3D07398D-4666-49F5-9F75-29F8D112293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5B2E46E-C8F7-4912-B03F-1792981823A3}" type="pres">
      <dgm:prSet presAssocID="{D33BFD4F-1199-4E36-96F0-7BEDCE917B03}" presName="root2" presStyleCnt="0"/>
      <dgm:spPr/>
    </dgm:pt>
    <dgm:pt modelId="{8EF6745D-BC71-4F3E-90BC-C6C74A0FC919}" type="pres">
      <dgm:prSet presAssocID="{D33BFD4F-1199-4E36-96F0-7BEDCE917B03}" presName="LevelTwoTextNode" presStyleLbl="node2" presStyleIdx="0" presStyleCnt="2" custScaleX="134388" custScaleY="269811" custLinFactNeighborX="-506" custLinFactNeighborY="1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2DCB3A-8EF4-4496-B5F4-604645487402}" type="pres">
      <dgm:prSet presAssocID="{D33BFD4F-1199-4E36-96F0-7BEDCE917B03}" presName="level3hierChild" presStyleCnt="0"/>
      <dgm:spPr/>
    </dgm:pt>
    <dgm:pt modelId="{4025AAB4-EE37-4F79-B37C-95D5B2B0D7C0}" type="pres">
      <dgm:prSet presAssocID="{F375C066-8651-4BBB-BE3F-32D06D088D4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03754E7-EF74-4A2E-9E72-B52BBBC09CC0}" type="pres">
      <dgm:prSet presAssocID="{F375C066-8651-4BBB-BE3F-32D06D088D4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64510280-876B-46E1-AD0B-5785BEF28FB8}" type="pres">
      <dgm:prSet presAssocID="{4752830D-0394-4FA0-8928-2F963CF3F8CF}" presName="root2" presStyleCnt="0"/>
      <dgm:spPr/>
    </dgm:pt>
    <dgm:pt modelId="{0DE1CB45-4FAB-4D69-AE42-AC428A028071}" type="pres">
      <dgm:prSet presAssocID="{4752830D-0394-4FA0-8928-2F963CF3F8C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E6B45A-4AA0-4247-BCC3-0B87A159C121}" type="pres">
      <dgm:prSet presAssocID="{4752830D-0394-4FA0-8928-2F963CF3F8CF}" presName="level3hierChild" presStyleCnt="0"/>
      <dgm:spPr/>
    </dgm:pt>
    <dgm:pt modelId="{663C6457-3240-42CF-96BD-4F2FD5F5B66B}" type="pres">
      <dgm:prSet presAssocID="{3A8C8920-A89D-4982-9355-1D7B3A53706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1694B50-1F90-44D0-A4CA-E555BCB7193B}" type="pres">
      <dgm:prSet presAssocID="{3A8C8920-A89D-4982-9355-1D7B3A53706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5B4A55D-BDD0-4094-9A02-D98AF31949FA}" type="pres">
      <dgm:prSet presAssocID="{555350DC-A2FD-4F60-B382-C91216E52E8D}" presName="root2" presStyleCnt="0"/>
      <dgm:spPr/>
    </dgm:pt>
    <dgm:pt modelId="{1ED74E8D-6209-4143-8DDE-BFFE3038A05F}" type="pres">
      <dgm:prSet presAssocID="{555350DC-A2FD-4F60-B382-C91216E52E8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A0433-155A-4508-BD7F-CCD3B331E958}" type="pres">
      <dgm:prSet presAssocID="{555350DC-A2FD-4F60-B382-C91216E52E8D}" presName="level3hierChild" presStyleCnt="0"/>
      <dgm:spPr/>
    </dgm:pt>
    <dgm:pt modelId="{B07F826B-0656-40D4-BA2E-63A9224A1B75}" type="pres">
      <dgm:prSet presAssocID="{B8840428-4680-48D4-A66C-3FD2FA9C6AF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FE0B44A-4C79-4837-A2FB-D3A228BB67E3}" type="pres">
      <dgm:prSet presAssocID="{B8840428-4680-48D4-A66C-3FD2FA9C6AF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8EAFAF4-F836-43C5-9FEC-B3E87E88C465}" type="pres">
      <dgm:prSet presAssocID="{F73A2786-EDF0-4EA2-827A-1ABBED2C595B}" presName="root2" presStyleCnt="0"/>
      <dgm:spPr/>
    </dgm:pt>
    <dgm:pt modelId="{1704EAE8-4DD9-43A1-B155-53D837E1710E}" type="pres">
      <dgm:prSet presAssocID="{F73A2786-EDF0-4EA2-827A-1ABBED2C595B}" presName="LevelTwoTextNode" presStyleLbl="node2" presStyleIdx="1" presStyleCnt="2" custScaleX="138297" custScaleY="241890" custLinFactNeighborX="-506" custLinFactNeighborY="-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A2E79-2115-4976-85B0-5E6F17DF8EFD}" type="pres">
      <dgm:prSet presAssocID="{F73A2786-EDF0-4EA2-827A-1ABBED2C595B}" presName="level3hierChild" presStyleCnt="0"/>
      <dgm:spPr/>
    </dgm:pt>
    <dgm:pt modelId="{26C163BE-0DF5-412A-8E68-C4716B5774FD}" type="pres">
      <dgm:prSet presAssocID="{932574EE-2FB2-46C4-BB89-C9A831E95F1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B7FB82B-FBA0-4CB4-A2EC-336642B5DA32}" type="pres">
      <dgm:prSet presAssocID="{932574EE-2FB2-46C4-BB89-C9A831E95F1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825B46B-4019-4965-87F3-10F1973873F4}" type="pres">
      <dgm:prSet presAssocID="{EE2051E3-D4C4-4B01-8A55-12F09EBF923F}" presName="root2" presStyleCnt="0"/>
      <dgm:spPr/>
    </dgm:pt>
    <dgm:pt modelId="{573A31BB-28D7-4195-A46E-8DED21F9B097}" type="pres">
      <dgm:prSet presAssocID="{EE2051E3-D4C4-4B01-8A55-12F09EBF923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3F4CB-F92F-4EE5-A823-5ABD56165E04}" type="pres">
      <dgm:prSet presAssocID="{EE2051E3-D4C4-4B01-8A55-12F09EBF923F}" presName="level3hierChild" presStyleCnt="0"/>
      <dgm:spPr/>
    </dgm:pt>
  </dgm:ptLst>
  <dgm:cxnLst>
    <dgm:cxn modelId="{976CC85A-60BF-4ADD-B858-CD4F50D90CED}" type="presOf" srcId="{3A8C8920-A89D-4982-9355-1D7B3A537061}" destId="{E1694B50-1F90-44D0-A4CA-E555BCB7193B}" srcOrd="1" destOrd="0" presId="urn:microsoft.com/office/officeart/2005/8/layout/hierarchy2"/>
    <dgm:cxn modelId="{C75729C4-2DA7-4D6D-B6F1-9E8B81887358}" srcId="{F73A2786-EDF0-4EA2-827A-1ABBED2C595B}" destId="{EE2051E3-D4C4-4B01-8A55-12F09EBF923F}" srcOrd="0" destOrd="0" parTransId="{932574EE-2FB2-46C4-BB89-C9A831E95F19}" sibTransId="{0178811E-1D20-44C3-8F3F-9F2DF51D7AC7}"/>
    <dgm:cxn modelId="{F58CF38B-2625-464F-86D3-B1D959F77BBD}" type="presOf" srcId="{F375C066-8651-4BBB-BE3F-32D06D088D4F}" destId="{F03754E7-EF74-4A2E-9E72-B52BBBC09CC0}" srcOrd="1" destOrd="0" presId="urn:microsoft.com/office/officeart/2005/8/layout/hierarchy2"/>
    <dgm:cxn modelId="{9299B09D-CAFF-4D8D-800F-EE3EF86C1879}" type="presOf" srcId="{932574EE-2FB2-46C4-BB89-C9A831E95F19}" destId="{26C163BE-0DF5-412A-8E68-C4716B5774FD}" srcOrd="0" destOrd="0" presId="urn:microsoft.com/office/officeart/2005/8/layout/hierarchy2"/>
    <dgm:cxn modelId="{D6488718-CE03-425D-BC48-6D73E0464AE2}" type="presOf" srcId="{F73A2786-EDF0-4EA2-827A-1ABBED2C595B}" destId="{1704EAE8-4DD9-43A1-B155-53D837E1710E}" srcOrd="0" destOrd="0" presId="urn:microsoft.com/office/officeart/2005/8/layout/hierarchy2"/>
    <dgm:cxn modelId="{5013EF3B-3B3A-4E23-B1D3-97344BF33B30}" type="presOf" srcId="{DA8E35AD-9EEC-435B-90B1-27150EC7DB4B}" destId="{6887907E-9508-496D-8F55-66B31DE4B675}" srcOrd="0" destOrd="0" presId="urn:microsoft.com/office/officeart/2005/8/layout/hierarchy2"/>
    <dgm:cxn modelId="{26BE116E-A13D-46AB-8565-E7648ACA511C}" type="presOf" srcId="{3D07398D-4666-49F5-9F75-29F8D1122937}" destId="{F8CAB059-EF00-4569-86FD-952D344C011F}" srcOrd="0" destOrd="0" presId="urn:microsoft.com/office/officeart/2005/8/layout/hierarchy2"/>
    <dgm:cxn modelId="{4B1ADBC6-F6A0-44E8-AE6E-8C9D4BC1F3A7}" type="presOf" srcId="{932574EE-2FB2-46C4-BB89-C9A831E95F19}" destId="{1B7FB82B-FBA0-4CB4-A2EC-336642B5DA32}" srcOrd="1" destOrd="0" presId="urn:microsoft.com/office/officeart/2005/8/layout/hierarchy2"/>
    <dgm:cxn modelId="{6C7A5FB0-C3B2-4459-B404-B455DF784A3D}" type="presOf" srcId="{3D07398D-4666-49F5-9F75-29F8D1122937}" destId="{77A28A2F-C3A3-4606-B413-26D32011C190}" srcOrd="1" destOrd="0" presId="urn:microsoft.com/office/officeart/2005/8/layout/hierarchy2"/>
    <dgm:cxn modelId="{A6D83E5A-F5C7-4C75-95E6-3BCAFC67705A}" type="presOf" srcId="{3A8C8920-A89D-4982-9355-1D7B3A537061}" destId="{663C6457-3240-42CF-96BD-4F2FD5F5B66B}" srcOrd="0" destOrd="0" presId="urn:microsoft.com/office/officeart/2005/8/layout/hierarchy2"/>
    <dgm:cxn modelId="{B5E9AD68-126F-4B4F-B872-700C9542458D}" type="presOf" srcId="{EE2051E3-D4C4-4B01-8A55-12F09EBF923F}" destId="{573A31BB-28D7-4195-A46E-8DED21F9B097}" srcOrd="0" destOrd="0" presId="urn:microsoft.com/office/officeart/2005/8/layout/hierarchy2"/>
    <dgm:cxn modelId="{713DB97F-FCCD-47C5-B49E-CADC2A76C7CB}" type="presOf" srcId="{B8840428-4680-48D4-A66C-3FD2FA9C6AFB}" destId="{B07F826B-0656-40D4-BA2E-63A9224A1B75}" srcOrd="0" destOrd="0" presId="urn:microsoft.com/office/officeart/2005/8/layout/hierarchy2"/>
    <dgm:cxn modelId="{1BB440CB-8FE3-4C32-83E1-C81E60567CE0}" type="presOf" srcId="{F375C066-8651-4BBB-BE3F-32D06D088D4F}" destId="{4025AAB4-EE37-4F79-B37C-95D5B2B0D7C0}" srcOrd="0" destOrd="0" presId="urn:microsoft.com/office/officeart/2005/8/layout/hierarchy2"/>
    <dgm:cxn modelId="{CDD7465C-235C-4640-B54C-D2F7ECADF788}" srcId="{DA8E35AD-9EEC-435B-90B1-27150EC7DB4B}" destId="{F73A2786-EDF0-4EA2-827A-1ABBED2C595B}" srcOrd="1" destOrd="0" parTransId="{B8840428-4680-48D4-A66C-3FD2FA9C6AFB}" sibTransId="{BADCFDEE-8B6C-455F-A4E7-288AE9DBBF1D}"/>
    <dgm:cxn modelId="{6515BC20-8693-4CDE-A155-8D0CCCEE029D}" srcId="{D33BFD4F-1199-4E36-96F0-7BEDCE917B03}" destId="{4752830D-0394-4FA0-8928-2F963CF3F8CF}" srcOrd="0" destOrd="0" parTransId="{F375C066-8651-4BBB-BE3F-32D06D088D4F}" sibTransId="{50256D27-5FAC-4064-8E37-64EB50A59433}"/>
    <dgm:cxn modelId="{03756C3B-94B6-4B2E-97E1-7364CAF1EFFF}" type="presOf" srcId="{4752830D-0394-4FA0-8928-2F963CF3F8CF}" destId="{0DE1CB45-4FAB-4D69-AE42-AC428A028071}" srcOrd="0" destOrd="0" presId="urn:microsoft.com/office/officeart/2005/8/layout/hierarchy2"/>
    <dgm:cxn modelId="{891268EF-AF4B-4A4E-B496-0F35617D7BC2}" type="presOf" srcId="{D33BFD4F-1199-4E36-96F0-7BEDCE917B03}" destId="{8EF6745D-BC71-4F3E-90BC-C6C74A0FC919}" srcOrd="0" destOrd="0" presId="urn:microsoft.com/office/officeart/2005/8/layout/hierarchy2"/>
    <dgm:cxn modelId="{546CC2E3-98D7-461E-B667-79C4C5BA661D}" type="presOf" srcId="{12AA3447-8AA9-47DA-B19B-C77B13A69709}" destId="{C611A99B-D41E-4C0E-9854-FA5999807229}" srcOrd="0" destOrd="0" presId="urn:microsoft.com/office/officeart/2005/8/layout/hierarchy2"/>
    <dgm:cxn modelId="{75E35009-4187-4BFB-9734-C894030AFE6C}" type="presOf" srcId="{555350DC-A2FD-4F60-B382-C91216E52E8D}" destId="{1ED74E8D-6209-4143-8DDE-BFFE3038A05F}" srcOrd="0" destOrd="0" presId="urn:microsoft.com/office/officeart/2005/8/layout/hierarchy2"/>
    <dgm:cxn modelId="{0A64A784-4E42-4BCA-BA14-0516F7DF47C2}" type="presOf" srcId="{B8840428-4680-48D4-A66C-3FD2FA9C6AFB}" destId="{AFE0B44A-4C79-4837-A2FB-D3A228BB67E3}" srcOrd="1" destOrd="0" presId="urn:microsoft.com/office/officeart/2005/8/layout/hierarchy2"/>
    <dgm:cxn modelId="{0DF60596-7940-4D93-92BE-62842AAEEB98}" srcId="{DA8E35AD-9EEC-435B-90B1-27150EC7DB4B}" destId="{D33BFD4F-1199-4E36-96F0-7BEDCE917B03}" srcOrd="0" destOrd="0" parTransId="{3D07398D-4666-49F5-9F75-29F8D1122937}" sibTransId="{2FD8025C-032F-482B-84C4-F47ED165D9A8}"/>
    <dgm:cxn modelId="{5C9CF1F0-BFF1-4575-B340-87004B5C0871}" srcId="{12AA3447-8AA9-47DA-B19B-C77B13A69709}" destId="{DA8E35AD-9EEC-435B-90B1-27150EC7DB4B}" srcOrd="0" destOrd="0" parTransId="{465201AA-9FEB-4CBE-A189-E17C1230DB65}" sibTransId="{88F1403F-0F8A-414A-B0F1-F79BC04C954C}"/>
    <dgm:cxn modelId="{49F87F0F-AEC1-4BE9-B832-9B61B4F0A634}" srcId="{D33BFD4F-1199-4E36-96F0-7BEDCE917B03}" destId="{555350DC-A2FD-4F60-B382-C91216E52E8D}" srcOrd="1" destOrd="0" parTransId="{3A8C8920-A89D-4982-9355-1D7B3A537061}" sibTransId="{082C7927-EE17-409C-AB5A-C32D83E0ED27}"/>
    <dgm:cxn modelId="{F596D08A-9610-4BAD-8BC8-3FE49AB921EC}" type="presParOf" srcId="{C611A99B-D41E-4C0E-9854-FA5999807229}" destId="{4BBAD573-4073-41DE-BFD7-402143D3FCFE}" srcOrd="0" destOrd="0" presId="urn:microsoft.com/office/officeart/2005/8/layout/hierarchy2"/>
    <dgm:cxn modelId="{28B277B2-0AD1-492D-A324-87B30509AB7A}" type="presParOf" srcId="{4BBAD573-4073-41DE-BFD7-402143D3FCFE}" destId="{6887907E-9508-496D-8F55-66B31DE4B675}" srcOrd="0" destOrd="0" presId="urn:microsoft.com/office/officeart/2005/8/layout/hierarchy2"/>
    <dgm:cxn modelId="{57E63B01-A153-466F-AB2B-1C3DF0D4C5F7}" type="presParOf" srcId="{4BBAD573-4073-41DE-BFD7-402143D3FCFE}" destId="{5F3C3D13-9735-4E2D-80CB-FF515D93736F}" srcOrd="1" destOrd="0" presId="urn:microsoft.com/office/officeart/2005/8/layout/hierarchy2"/>
    <dgm:cxn modelId="{00AC50CB-32DE-4E02-A2F4-CE407B52E4FC}" type="presParOf" srcId="{5F3C3D13-9735-4E2D-80CB-FF515D93736F}" destId="{F8CAB059-EF00-4569-86FD-952D344C011F}" srcOrd="0" destOrd="0" presId="urn:microsoft.com/office/officeart/2005/8/layout/hierarchy2"/>
    <dgm:cxn modelId="{063C8B95-F7BC-4B9D-A6B8-79CF2EC7C5BE}" type="presParOf" srcId="{F8CAB059-EF00-4569-86FD-952D344C011F}" destId="{77A28A2F-C3A3-4606-B413-26D32011C190}" srcOrd="0" destOrd="0" presId="urn:microsoft.com/office/officeart/2005/8/layout/hierarchy2"/>
    <dgm:cxn modelId="{A3404C98-97E1-4DFC-A5C9-DE532F419BD5}" type="presParOf" srcId="{5F3C3D13-9735-4E2D-80CB-FF515D93736F}" destId="{25B2E46E-C8F7-4912-B03F-1792981823A3}" srcOrd="1" destOrd="0" presId="urn:microsoft.com/office/officeart/2005/8/layout/hierarchy2"/>
    <dgm:cxn modelId="{CB46C692-EF5B-49C8-9488-83B28F763BF7}" type="presParOf" srcId="{25B2E46E-C8F7-4912-B03F-1792981823A3}" destId="{8EF6745D-BC71-4F3E-90BC-C6C74A0FC919}" srcOrd="0" destOrd="0" presId="urn:microsoft.com/office/officeart/2005/8/layout/hierarchy2"/>
    <dgm:cxn modelId="{D288DEBD-C7F2-4F9F-B7DE-F948096B6F87}" type="presParOf" srcId="{25B2E46E-C8F7-4912-B03F-1792981823A3}" destId="{C12DCB3A-8EF4-4496-B5F4-604645487402}" srcOrd="1" destOrd="0" presId="urn:microsoft.com/office/officeart/2005/8/layout/hierarchy2"/>
    <dgm:cxn modelId="{3FC49017-7983-4DEE-B5FB-FE79B00B8B6F}" type="presParOf" srcId="{C12DCB3A-8EF4-4496-B5F4-604645487402}" destId="{4025AAB4-EE37-4F79-B37C-95D5B2B0D7C0}" srcOrd="0" destOrd="0" presId="urn:microsoft.com/office/officeart/2005/8/layout/hierarchy2"/>
    <dgm:cxn modelId="{B737D376-271C-44E7-85BD-6A8ACCC26601}" type="presParOf" srcId="{4025AAB4-EE37-4F79-B37C-95D5B2B0D7C0}" destId="{F03754E7-EF74-4A2E-9E72-B52BBBC09CC0}" srcOrd="0" destOrd="0" presId="urn:microsoft.com/office/officeart/2005/8/layout/hierarchy2"/>
    <dgm:cxn modelId="{3A42F372-B80C-4A6D-8D23-6D6F96364CC4}" type="presParOf" srcId="{C12DCB3A-8EF4-4496-B5F4-604645487402}" destId="{64510280-876B-46E1-AD0B-5785BEF28FB8}" srcOrd="1" destOrd="0" presId="urn:microsoft.com/office/officeart/2005/8/layout/hierarchy2"/>
    <dgm:cxn modelId="{0DB47B84-8FCE-471D-8224-761E075D44DC}" type="presParOf" srcId="{64510280-876B-46E1-AD0B-5785BEF28FB8}" destId="{0DE1CB45-4FAB-4D69-AE42-AC428A028071}" srcOrd="0" destOrd="0" presId="urn:microsoft.com/office/officeart/2005/8/layout/hierarchy2"/>
    <dgm:cxn modelId="{0DF03CD6-B09F-4158-A60B-BA9CB143F283}" type="presParOf" srcId="{64510280-876B-46E1-AD0B-5785BEF28FB8}" destId="{90E6B45A-4AA0-4247-BCC3-0B87A159C121}" srcOrd="1" destOrd="0" presId="urn:microsoft.com/office/officeart/2005/8/layout/hierarchy2"/>
    <dgm:cxn modelId="{38745A9E-5E3D-4EA1-8F5B-5877C8D52DDC}" type="presParOf" srcId="{C12DCB3A-8EF4-4496-B5F4-604645487402}" destId="{663C6457-3240-42CF-96BD-4F2FD5F5B66B}" srcOrd="2" destOrd="0" presId="urn:microsoft.com/office/officeart/2005/8/layout/hierarchy2"/>
    <dgm:cxn modelId="{FAAC9D72-953B-44AA-A1F1-BBF989B57638}" type="presParOf" srcId="{663C6457-3240-42CF-96BD-4F2FD5F5B66B}" destId="{E1694B50-1F90-44D0-A4CA-E555BCB7193B}" srcOrd="0" destOrd="0" presId="urn:microsoft.com/office/officeart/2005/8/layout/hierarchy2"/>
    <dgm:cxn modelId="{E4909262-AEB2-4B9F-ADD8-3C3FEF7A04E8}" type="presParOf" srcId="{C12DCB3A-8EF4-4496-B5F4-604645487402}" destId="{05B4A55D-BDD0-4094-9A02-D98AF31949FA}" srcOrd="3" destOrd="0" presId="urn:microsoft.com/office/officeart/2005/8/layout/hierarchy2"/>
    <dgm:cxn modelId="{DB7A43D8-81B5-4DAF-84AE-6481F7717AEF}" type="presParOf" srcId="{05B4A55D-BDD0-4094-9A02-D98AF31949FA}" destId="{1ED74E8D-6209-4143-8DDE-BFFE3038A05F}" srcOrd="0" destOrd="0" presId="urn:microsoft.com/office/officeart/2005/8/layout/hierarchy2"/>
    <dgm:cxn modelId="{1B16EA96-7C74-407F-A2A5-D58FA6915DE4}" type="presParOf" srcId="{05B4A55D-BDD0-4094-9A02-D98AF31949FA}" destId="{6EBA0433-155A-4508-BD7F-CCD3B331E958}" srcOrd="1" destOrd="0" presId="urn:microsoft.com/office/officeart/2005/8/layout/hierarchy2"/>
    <dgm:cxn modelId="{DFD8DCBD-23F2-4A37-82DF-6B8E3790DB08}" type="presParOf" srcId="{5F3C3D13-9735-4E2D-80CB-FF515D93736F}" destId="{B07F826B-0656-40D4-BA2E-63A9224A1B75}" srcOrd="2" destOrd="0" presId="urn:microsoft.com/office/officeart/2005/8/layout/hierarchy2"/>
    <dgm:cxn modelId="{DFD616D5-3D3C-4007-8AF4-532FB64A9C9A}" type="presParOf" srcId="{B07F826B-0656-40D4-BA2E-63A9224A1B75}" destId="{AFE0B44A-4C79-4837-A2FB-D3A228BB67E3}" srcOrd="0" destOrd="0" presId="urn:microsoft.com/office/officeart/2005/8/layout/hierarchy2"/>
    <dgm:cxn modelId="{3121BFAD-B335-4605-B408-FCB38B437F0A}" type="presParOf" srcId="{5F3C3D13-9735-4E2D-80CB-FF515D93736F}" destId="{E8EAFAF4-F836-43C5-9FEC-B3E87E88C465}" srcOrd="3" destOrd="0" presId="urn:microsoft.com/office/officeart/2005/8/layout/hierarchy2"/>
    <dgm:cxn modelId="{5252C59B-14D0-4E09-A08C-C815711D303C}" type="presParOf" srcId="{E8EAFAF4-F836-43C5-9FEC-B3E87E88C465}" destId="{1704EAE8-4DD9-43A1-B155-53D837E1710E}" srcOrd="0" destOrd="0" presId="urn:microsoft.com/office/officeart/2005/8/layout/hierarchy2"/>
    <dgm:cxn modelId="{D96E499E-C3F3-4D15-A128-F1405E3BAEE0}" type="presParOf" srcId="{E8EAFAF4-F836-43C5-9FEC-B3E87E88C465}" destId="{10FA2E79-2115-4976-85B0-5E6F17DF8EFD}" srcOrd="1" destOrd="0" presId="urn:microsoft.com/office/officeart/2005/8/layout/hierarchy2"/>
    <dgm:cxn modelId="{17A4CBEF-B05C-4A6A-9799-70B6B2442D10}" type="presParOf" srcId="{10FA2E79-2115-4976-85B0-5E6F17DF8EFD}" destId="{26C163BE-0DF5-412A-8E68-C4716B5774FD}" srcOrd="0" destOrd="0" presId="urn:microsoft.com/office/officeart/2005/8/layout/hierarchy2"/>
    <dgm:cxn modelId="{A549E727-1602-4EA7-8A80-0099EC9D17B9}" type="presParOf" srcId="{26C163BE-0DF5-412A-8E68-C4716B5774FD}" destId="{1B7FB82B-FBA0-4CB4-A2EC-336642B5DA32}" srcOrd="0" destOrd="0" presId="urn:microsoft.com/office/officeart/2005/8/layout/hierarchy2"/>
    <dgm:cxn modelId="{1206A658-C5A9-41B7-809C-0775396E5CE9}" type="presParOf" srcId="{10FA2E79-2115-4976-85B0-5E6F17DF8EFD}" destId="{3825B46B-4019-4965-87F3-10F1973873F4}" srcOrd="1" destOrd="0" presId="urn:microsoft.com/office/officeart/2005/8/layout/hierarchy2"/>
    <dgm:cxn modelId="{2FAC82EB-5786-437A-94E0-4A8322339A33}" type="presParOf" srcId="{3825B46B-4019-4965-87F3-10F1973873F4}" destId="{573A31BB-28D7-4195-A46E-8DED21F9B097}" srcOrd="0" destOrd="0" presId="urn:microsoft.com/office/officeart/2005/8/layout/hierarchy2"/>
    <dgm:cxn modelId="{ED7E7E83-94C2-461E-A0E6-98077013ED0C}" type="presParOf" srcId="{3825B46B-4019-4965-87F3-10F1973873F4}" destId="{6E83F4CB-F92F-4EE5-A823-5ABD56165E0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C0B0BEA6-0EED-4C26-9572-9A7BC8B08E7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373D9BBB-DF12-4AE2-B038-C20EFDED2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5DD6D-A20A-46D9-BB6F-2081630741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0C0ED8-7E9A-4C26-B121-B4A4FADC8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nuu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838200" y="408588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w Cen MT Condensed Extra Bold" pitchFamily="34" charset="0"/>
                <a:ea typeface="Calibri" pitchFamily="34" charset="0"/>
                <a:cs typeface="Times New Roman" pitchFamily="18" charset="0"/>
              </a:rPr>
              <a:t>NATIONAL ASSOCIATION OF MONGOLIAN AGRICULTURAL COOPERATIVES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w Cen MT Condensed Extra Bold" pitchFamily="34" charset="0"/>
                <a:cs typeface="Times New Roman" pitchFamily="18" charset="0"/>
              </a:rPr>
              <a:t>/NAMAC/</a:t>
            </a:r>
            <a:endParaRPr lang="en-US" sz="2000" dirty="0" smtClean="0">
              <a:solidFill>
                <a:prstClr val="black"/>
              </a:solidFill>
              <a:latin typeface="Tw Cen MT Condensed Extra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NAMAC - GOBI-ALTAI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Established in 21</a:t>
            </a:r>
            <a:r>
              <a:rPr lang="en-US" sz="2800" b="1" baseline="30000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st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October, 1997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More than 32 primary members cooperatives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90% out of total members run agricultural activities </a:t>
            </a:r>
          </a:p>
          <a:p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Annual profit is 2 billion MNT, and 40 million MNT dividends has been distributed to the members </a:t>
            </a:r>
          </a:p>
          <a:p>
            <a:pPr>
              <a:buNone/>
            </a:pP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	</a:t>
            </a:r>
          </a:p>
          <a:p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G_4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38600"/>
            <a:ext cx="2590800" cy="2057400"/>
          </a:xfrm>
          <a:prstGeom prst="rect">
            <a:avLst/>
          </a:prstGeom>
        </p:spPr>
      </p:pic>
      <p:pic>
        <p:nvPicPr>
          <p:cNvPr id="6" name="Picture 5" descr="IMG_5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038600"/>
            <a:ext cx="2819400" cy="2057400"/>
          </a:xfrm>
          <a:prstGeom prst="rect">
            <a:avLst/>
          </a:prstGeom>
        </p:spPr>
      </p:pic>
      <p:pic>
        <p:nvPicPr>
          <p:cNvPr id="7" name="Picture 6" descr="IMG_6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038600"/>
            <a:ext cx="2362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NAMAC – KHOVD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Established in 18</a:t>
            </a:r>
            <a:r>
              <a:rPr lang="en-US" sz="3200" b="1" baseline="30000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th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May, 1994 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31 primary member cooperatives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Annual profit is 1,6 billion MNT, and 19 million MNT dividends has been distributed to the members </a:t>
            </a:r>
          </a:p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</p:txBody>
      </p:sp>
      <p:pic>
        <p:nvPicPr>
          <p:cNvPr id="4" name="Picture 3" descr="C:\Users\CM GA office\Documents\Zurag-2\SAM_0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2819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CM GA office\Documents\Zurag-2\SAM_0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M GA office\Documents\100PHOTO\SAM_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GERLEE-PC\Localhost\Altantulga\Brochure zurag\IMG_8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2743200" cy="1447800"/>
          </a:xfrm>
          <a:prstGeom prst="rect">
            <a:avLst/>
          </a:prstGeom>
          <a:noFill/>
        </p:spPr>
      </p:pic>
      <p:pic>
        <p:nvPicPr>
          <p:cNvPr id="2053" name="Picture 5" descr="\\GERLEE-PC\Localhost\Altantulga\Brochure zurag\mongolia-hncj-case-study-girl-with-goats-678x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3562350" cy="1524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305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Natural disaster and climate changes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Pasture degradation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Lack of infrastructure development in rural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Insufficient  financial support to the cooperative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Lack of  supplying and marketing chain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Aging of farmers and herders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Lack of Agricultural products logistic system</a:t>
            </a:r>
          </a:p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Limited access to Agricultural commodity exchange</a:t>
            </a:r>
          </a:p>
          <a:p>
            <a:pPr lvl="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Deficit of skilled workers  </a:t>
            </a:r>
          </a:p>
          <a:p>
            <a:pPr lvl="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Lack of social welfare</a:t>
            </a:r>
          </a:p>
          <a:p>
            <a:pPr lvl="0"/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001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issues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faced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our members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To support the cooperative management development and its financial viability </a:t>
            </a:r>
          </a:p>
          <a:p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To intermediate members with domestic and international businesses, projects  and programs</a:t>
            </a:r>
          </a:p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To organize  trainings for members</a:t>
            </a:r>
          </a:p>
          <a:p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Implement and support programs for youth in agriculture</a:t>
            </a:r>
          </a:p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Advocacy for Agricultural policies</a:t>
            </a:r>
          </a:p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Constructive engagement in policy implementation of agriculture sector</a:t>
            </a:r>
          </a:p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Support the increase market power of farmers</a:t>
            </a:r>
          </a:p>
          <a:p>
            <a:pPr lvl="0"/>
            <a:r>
              <a:rPr lang="en-US" sz="3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Approach the investments in sustainable agriculture</a:t>
            </a:r>
          </a:p>
          <a:p>
            <a:pPr lvl="0"/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0800000" flipV="1">
            <a:off x="457200" y="304800"/>
            <a:ext cx="8001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NAMAC’s participation to solve the issues</a:t>
            </a:r>
            <a:endParaRPr kumimoji="0" lang="en-US" sz="32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 descr="\\GERLEE-PC\Localhost\Altantulga\Brochure zurag\IMG_4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99548"/>
            <a:ext cx="1904999" cy="958452"/>
          </a:xfrm>
          <a:prstGeom prst="rect">
            <a:avLst/>
          </a:prstGeom>
          <a:noFill/>
        </p:spPr>
      </p:pic>
      <p:pic>
        <p:nvPicPr>
          <p:cNvPr id="4100" name="Picture 4" descr="\\GERLEE-PC\Localhost\Altantulga\Brochure zurag\IMG_6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892800"/>
            <a:ext cx="1524000" cy="965200"/>
          </a:xfrm>
          <a:prstGeom prst="rect">
            <a:avLst/>
          </a:prstGeom>
          <a:noFill/>
        </p:spPr>
      </p:pic>
      <p:pic>
        <p:nvPicPr>
          <p:cNvPr id="4101" name="Picture 5" descr="\\GERLEE-PC\Localhost\Altantulga\Brochure zurag\IMG_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867400"/>
            <a:ext cx="1638300" cy="990600"/>
          </a:xfrm>
          <a:prstGeom prst="rect">
            <a:avLst/>
          </a:prstGeom>
          <a:noFill/>
        </p:spPr>
      </p:pic>
      <p:pic>
        <p:nvPicPr>
          <p:cNvPr id="4103" name="Picture 7" descr="\\GERLEE-PC\Localhost\Altantulga\Brochure zurag\IMG_0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867400"/>
            <a:ext cx="1485900" cy="990600"/>
          </a:xfrm>
          <a:prstGeom prst="rect">
            <a:avLst/>
          </a:prstGeom>
          <a:noFill/>
        </p:spPr>
      </p:pic>
      <p:pic>
        <p:nvPicPr>
          <p:cNvPr id="4104" name="Picture 8" descr="\\GERLEE-PC\Localhost\Altantulga\Brochure zurag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867400"/>
            <a:ext cx="144329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67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sz="67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67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6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85800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COUNTRY PROFILE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467600" cy="54102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</a:t>
            </a:r>
          </a:p>
          <a:p>
            <a:pPr algn="ctr"/>
            <a:endParaRPr lang="en-US" dirty="0" smtClean="0"/>
          </a:p>
          <a:p>
            <a:pPr algn="just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Located Northern Asia, between China and Russia, landlocked Territory: 1.566.500 sq.km. (17th largest land in the world) </a:t>
            </a:r>
          </a:p>
          <a:p>
            <a:pPr algn="just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Population: 3 million (as of 2014) </a:t>
            </a:r>
          </a:p>
          <a:p>
            <a:pPr algn="just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Capital : Ulaanbaatar </a:t>
            </a:r>
          </a:p>
          <a:p>
            <a:pPr algn="just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GDP: $21.84 billion Per capita $4,096 (as of 2014)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</p:txBody>
      </p:sp>
      <p:pic>
        <p:nvPicPr>
          <p:cNvPr id="5" name="Picture 4" descr="Carta_geografica_Mongol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7150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924800" cy="838200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MONGOLIAN AGRICULTURAL SECTOR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Agricultural sector produces 20,6 % of total GDP. </a:t>
            </a:r>
          </a:p>
          <a:p>
            <a:r>
              <a:rPr lang="en-US" sz="2800" b="1" dirty="0" smtClean="0"/>
              <a:t>80% livestock and 20% crop sector. </a:t>
            </a:r>
          </a:p>
          <a:p>
            <a:r>
              <a:rPr lang="en-US" sz="2800" b="1" dirty="0" smtClean="0"/>
              <a:t>Provides job for 41 percent of entire population or 1,1 ml employees </a:t>
            </a:r>
          </a:p>
          <a:p>
            <a:r>
              <a:rPr lang="en-US" sz="2800" b="1" dirty="0" smtClean="0"/>
              <a:t>Generates 7,0 percent of export revenue </a:t>
            </a:r>
          </a:p>
          <a:p>
            <a:r>
              <a:rPr lang="en-US" sz="2800" b="1" dirty="0" smtClean="0"/>
              <a:t> Main agricultural export product: Leather, cashmere, meat, sheep and camel wool 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Components of Agriculture Mongolia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76200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8153400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 Mon" pitchFamily="18" charset="0"/>
                <a:cs typeface="Tunga" pitchFamily="34" charset="0"/>
              </a:rPr>
              <a:t>The National Association of Mongolian Agricultural Cooperatives /NAMAC/ is a non-governmental organization which was re-organized by its First General Assembly in January 1992. The Supreme Council of Agricultural Cooperatives the precursor of NAMAC was founded in 1967.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 Mon" pitchFamily="18" charset="0"/>
              <a:cs typeface="Tunga" pitchFamily="34" charset="0"/>
            </a:endParaRPr>
          </a:p>
        </p:txBody>
      </p:sp>
      <p:pic>
        <p:nvPicPr>
          <p:cNvPr id="1030" name="Picture 2" descr="C:\Documents and Settings\Ariuka\My Documents\ariuka's\namac\NAMA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0" y="304800"/>
            <a:ext cx="6400800" cy="167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National association of Mongolian agricultural cooperatives</a:t>
            </a:r>
            <a:endParaRPr lang="en-US" sz="2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G:\zurag\Historical 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95800"/>
            <a:ext cx="61722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ERLEE-PC\Localhost\Altantulga\Brochure zurag\Mongolia_aimags_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419600"/>
            <a:ext cx="4585625" cy="22525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10400" cy="685800"/>
          </a:xfrm>
          <a:solidFill>
            <a:schemeClr val="accent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 status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077200" cy="4191000"/>
          </a:xfrm>
        </p:spPr>
        <p:txBody>
          <a:bodyPr>
            <a:noAutofit/>
          </a:bodyPr>
          <a:lstStyle/>
          <a:p>
            <a:pPr indent="-18288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22 branch offices in every province and capital city</a:t>
            </a:r>
          </a:p>
          <a:p>
            <a:pPr indent="-18288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640 primary cooperatives</a:t>
            </a:r>
          </a:p>
          <a:p>
            <a:pPr indent="-18288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10 secondary cooperatives</a:t>
            </a:r>
          </a:p>
          <a:p>
            <a:pPr indent="-18288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Agricultural cooperative training center</a:t>
            </a:r>
          </a:p>
          <a:p>
            <a:pPr indent="-18288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130000 individual members and </a:t>
            </a:r>
          </a:p>
          <a:p>
            <a:pPr indent="-182880">
              <a:buNone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  over 300000 people </a:t>
            </a:r>
          </a:p>
          <a:p>
            <a:pPr indent="-182880">
              <a:buNone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  indirectly benefits from </a:t>
            </a:r>
          </a:p>
          <a:p>
            <a:pPr indent="-182880">
              <a:buNone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   our activities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Tunga" pitchFamily="34" charset="0"/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 structure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Prsesentation for Korea2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135284" cy="5370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GERLEE-PC\Localhost\Altantulga\Brochure zurag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14600"/>
            <a:ext cx="2562225" cy="1781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solidFill>
            <a:schemeClr val="accent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OF NAMAC IN COOPERATIVE DEVELOPMENT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64134"/>
            <a:ext cx="8229600" cy="569386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Play significant role in the formation and strengthening                          cooperatives and raises awareness of agricultural cooperatives at national and international level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Advocacy for the favorable legal and business </a:t>
            </a:r>
          </a:p>
          <a:p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   environment for cooperative development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Lobbying and policy advocacy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Protecting interests of cooperative members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Capacity building of cooperatives and their </a:t>
            </a:r>
          </a:p>
          <a:p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   members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Design and implement project and programs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Training and consultation service to the members and supply them with the latest information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Technical assistance 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 Mon" pitchFamily="18" charset="0"/>
                <a:cs typeface="Tunga" pitchFamily="34" charset="0"/>
              </a:rPr>
              <a:t>Development manuals and handouts for cooperatives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solidFill>
            <a:schemeClr val="accent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REPRESENTATION AT INTERNATIONAL LEVEL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1997 – member of East Asian Agricultural Organizations’ Council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1998 – member of International Cooperative Alliance Agriculture Organization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2009 – member of International Cooperative Alliance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unga" pitchFamily="34" charset="0"/>
                <a:cs typeface="Tunga" pitchFamily="34" charset="0"/>
              </a:rPr>
              <a:t>2013 – member of Asian Farmers Association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D:\NAMAC documents\zurag\OU-iin hural\O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8153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10534</TotalTime>
  <Words>589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COUNTRY PROFILE </vt:lpstr>
      <vt:lpstr>MONGOLIAN AGRICULTURAL SECTOR</vt:lpstr>
      <vt:lpstr>Main Components of Agriculture Mongolia</vt:lpstr>
      <vt:lpstr>Slide 5</vt:lpstr>
      <vt:lpstr>                                          Current status</vt:lpstr>
      <vt:lpstr>Organization structure </vt:lpstr>
      <vt:lpstr>ROLE OF NAMAC IN COOPERATIVE DEVELOPMENT</vt:lpstr>
      <vt:lpstr>REPRESENTATION AT INTERNATIONAL LEVEL</vt:lpstr>
      <vt:lpstr>NAMAC - GOBI-ALTAI</vt:lpstr>
      <vt:lpstr>NAMAC – KHOVD </vt:lpstr>
      <vt:lpstr>Slide 12</vt:lpstr>
      <vt:lpstr>        </vt:lpstr>
      <vt:lpstr> THANK YOU </vt:lpstr>
    </vt:vector>
  </TitlesOfParts>
  <Company>NAMAC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OF MONGOLIAN AGRICULTURAL COOPERATIVES</dc:title>
  <dc:creator>Aagii</dc:creator>
  <cp:lastModifiedBy>munxchimeg</cp:lastModifiedBy>
  <cp:revision>564</cp:revision>
  <dcterms:created xsi:type="dcterms:W3CDTF">2012-05-23T02:23:51Z</dcterms:created>
  <dcterms:modified xsi:type="dcterms:W3CDTF">2015-09-03T19:44:57Z</dcterms:modified>
</cp:coreProperties>
</file>