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5"/>
  </p:notesMasterIdLst>
  <p:sldIdLst>
    <p:sldId id="256" r:id="rId2"/>
    <p:sldId id="266" r:id="rId3"/>
    <p:sldId id="258" r:id="rId4"/>
    <p:sldId id="261" r:id="rId5"/>
    <p:sldId id="257" r:id="rId6"/>
    <p:sldId id="265" r:id="rId7"/>
    <p:sldId id="267" r:id="rId8"/>
    <p:sldId id="259" r:id="rId9"/>
    <p:sldId id="260" r:id="rId10"/>
    <p:sldId id="262" r:id="rId11"/>
    <p:sldId id="264" r:id="rId12"/>
    <p:sldId id="268"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343A7-4A1C-4807-948F-814017F6D19F}" type="datetimeFigureOut">
              <a:rPr lang="en-PH" smtClean="0"/>
              <a:t>9/7/2015</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86D12-7978-4453-BD65-350543881BCF}" type="slidenum">
              <a:rPr lang="en-PH" smtClean="0"/>
              <a:t>‹#›</a:t>
            </a:fld>
            <a:endParaRPr lang="en-PH"/>
          </a:p>
        </p:txBody>
      </p:sp>
    </p:spTree>
    <p:extLst>
      <p:ext uri="{BB962C8B-B14F-4D97-AF65-F5344CB8AC3E}">
        <p14:creationId xmlns:p14="http://schemas.microsoft.com/office/powerpoint/2010/main" val="1900131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F7986D12-7978-4453-BD65-350543881BCF}" type="slidenum">
              <a:rPr lang="en-PH" smtClean="0"/>
              <a:t>10</a:t>
            </a:fld>
            <a:endParaRPr lang="en-PH"/>
          </a:p>
        </p:txBody>
      </p:sp>
    </p:spTree>
    <p:extLst>
      <p:ext uri="{BB962C8B-B14F-4D97-AF65-F5344CB8AC3E}">
        <p14:creationId xmlns:p14="http://schemas.microsoft.com/office/powerpoint/2010/main" val="169389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2D781E5-593C-463D-9EB8-1D684279481E}" type="datetimeFigureOut">
              <a:rPr lang="en-PH" smtClean="0"/>
              <a:t>9/7/2015</a:t>
            </a:fld>
            <a:endParaRPr lang="en-PH"/>
          </a:p>
        </p:txBody>
      </p:sp>
      <p:sp>
        <p:nvSpPr>
          <p:cNvPr id="2" name="Footer Placeholder 1"/>
          <p:cNvSpPr>
            <a:spLocks noGrp="1"/>
          </p:cNvSpPr>
          <p:nvPr>
            <p:ph type="ftr" sz="quarter" idx="11"/>
          </p:nvPr>
        </p:nvSpPr>
        <p:spPr/>
        <p:txBody>
          <a:bodyPr/>
          <a:lstStyle/>
          <a:p>
            <a:endParaRPr lang="en-PH"/>
          </a:p>
        </p:txBody>
      </p:sp>
      <p:sp>
        <p:nvSpPr>
          <p:cNvPr id="15" name="Slide Number Placeholder 14"/>
          <p:cNvSpPr>
            <a:spLocks noGrp="1"/>
          </p:cNvSpPr>
          <p:nvPr>
            <p:ph type="sldNum" sz="quarter" idx="12"/>
          </p:nvPr>
        </p:nvSpPr>
        <p:spPr>
          <a:xfrm>
            <a:off x="8229600" y="6473952"/>
            <a:ext cx="758952" cy="246888"/>
          </a:xfrm>
        </p:spPr>
        <p:txBody>
          <a:bodyPr/>
          <a:lstStyle/>
          <a:p>
            <a:fld id="{FD427A89-9326-475D-9B48-12341F794EA4}" type="slidenum">
              <a:rPr lang="en-PH" smtClean="0"/>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D781E5-593C-463D-9EB8-1D684279481E}"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D781E5-593C-463D-9EB8-1D684279481E}"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2D781E5-593C-463D-9EB8-1D684279481E}" type="datetimeFigureOut">
              <a:rPr lang="en-PH" smtClean="0"/>
              <a:t>9/7/2015</a:t>
            </a:fld>
            <a:endParaRPr lang="en-PH"/>
          </a:p>
        </p:txBody>
      </p:sp>
      <p:sp>
        <p:nvSpPr>
          <p:cNvPr id="19" name="Footer Placeholder 18"/>
          <p:cNvSpPr>
            <a:spLocks noGrp="1"/>
          </p:cNvSpPr>
          <p:nvPr>
            <p:ph type="ftr" sz="quarter" idx="11"/>
          </p:nvPr>
        </p:nvSpPr>
        <p:spPr>
          <a:xfrm>
            <a:off x="3581400" y="76200"/>
            <a:ext cx="2895600" cy="288925"/>
          </a:xfrm>
        </p:spPr>
        <p:txBody>
          <a:bodyPr/>
          <a:lstStyle/>
          <a:p>
            <a:endParaRPr lang="en-PH"/>
          </a:p>
        </p:txBody>
      </p:sp>
      <p:sp>
        <p:nvSpPr>
          <p:cNvPr id="16" name="Slide Number Placeholder 15"/>
          <p:cNvSpPr>
            <a:spLocks noGrp="1"/>
          </p:cNvSpPr>
          <p:nvPr>
            <p:ph type="sldNum" sz="quarter" idx="12"/>
          </p:nvPr>
        </p:nvSpPr>
        <p:spPr>
          <a:xfrm>
            <a:off x="8229600" y="6473952"/>
            <a:ext cx="758952" cy="246888"/>
          </a:xfrm>
        </p:spPr>
        <p:txBody>
          <a:bodyPr/>
          <a:lstStyle/>
          <a:p>
            <a:fld id="{FD427A89-9326-475D-9B48-12341F794EA4}"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2D781E5-593C-463D-9EB8-1D684279481E}" type="datetimeFigureOut">
              <a:rPr lang="en-PH" smtClean="0"/>
              <a:t>9/7/2015</a:t>
            </a:fld>
            <a:endParaRPr lang="en-PH"/>
          </a:p>
        </p:txBody>
      </p:sp>
      <p:sp>
        <p:nvSpPr>
          <p:cNvPr id="11" name="Footer Placeholder 10"/>
          <p:cNvSpPr>
            <a:spLocks noGrp="1"/>
          </p:cNvSpPr>
          <p:nvPr>
            <p:ph type="ftr" sz="quarter" idx="11"/>
          </p:nvPr>
        </p:nvSpPr>
        <p:spPr/>
        <p:txBody>
          <a:bodyPr/>
          <a:lstStyle/>
          <a:p>
            <a:endParaRPr lang="en-PH"/>
          </a:p>
        </p:txBody>
      </p:sp>
      <p:sp>
        <p:nvSpPr>
          <p:cNvPr id="16" name="Slide Number Placeholder 15"/>
          <p:cNvSpPr>
            <a:spLocks noGrp="1"/>
          </p:cNvSpPr>
          <p:nvPr>
            <p:ph type="sldNum" sz="quarter" idx="12"/>
          </p:nvPr>
        </p:nvSpPr>
        <p:spPr/>
        <p:txBody>
          <a:bodyPr/>
          <a:lstStyle/>
          <a:p>
            <a:fld id="{FD427A89-9326-475D-9B48-12341F794EA4}" type="slidenum">
              <a:rPr lang="en-PH" smtClean="0"/>
              <a:t>‹#›</a:t>
            </a:fld>
            <a:endParaRPr lang="en-PH"/>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2D781E5-593C-463D-9EB8-1D684279481E}" type="datetimeFigureOut">
              <a:rPr lang="en-PH" smtClean="0"/>
              <a:t>9/7/2015</a:t>
            </a:fld>
            <a:endParaRPr lang="en-PH"/>
          </a:p>
        </p:txBody>
      </p:sp>
      <p:sp>
        <p:nvSpPr>
          <p:cNvPr id="10" name="Footer Placeholder 9"/>
          <p:cNvSpPr>
            <a:spLocks noGrp="1"/>
          </p:cNvSpPr>
          <p:nvPr>
            <p:ph type="ftr" sz="quarter" idx="11"/>
          </p:nvPr>
        </p:nvSpPr>
        <p:spPr/>
        <p:txBody>
          <a:bodyPr/>
          <a:lstStyle/>
          <a:p>
            <a:endParaRPr lang="en-PH"/>
          </a:p>
        </p:txBody>
      </p:sp>
      <p:sp>
        <p:nvSpPr>
          <p:cNvPr id="31" name="Slide Number Placeholder 30"/>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2D781E5-593C-463D-9EB8-1D684279481E}" type="datetimeFigureOut">
              <a:rPr lang="en-PH" smtClean="0"/>
              <a:t>9/7/2015</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a:xfrm>
            <a:off x="8229600" y="6477000"/>
            <a:ext cx="762000" cy="246888"/>
          </a:xfrm>
        </p:spPr>
        <p:txBody>
          <a:bodyPr/>
          <a:lstStyle/>
          <a:p>
            <a:fld id="{FD427A89-9326-475D-9B48-12341F794EA4}" type="slidenum">
              <a:rPr lang="en-PH" smtClean="0"/>
              <a:t>‹#›</a:t>
            </a:fld>
            <a:endParaRPr lang="en-PH"/>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2D781E5-593C-463D-9EB8-1D684279481E}" type="datetimeFigureOut">
              <a:rPr lang="en-PH" smtClean="0"/>
              <a:t>9/7/2015</a:t>
            </a:fld>
            <a:endParaRPr lang="en-PH"/>
          </a:p>
        </p:txBody>
      </p:sp>
      <p:sp>
        <p:nvSpPr>
          <p:cNvPr id="21" name="Footer Placeholder 20"/>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D781E5-593C-463D-9EB8-1D684279481E}" type="datetimeFigureOut">
              <a:rPr lang="en-PH" smtClean="0"/>
              <a:t>9/7/2015</a:t>
            </a:fld>
            <a:endParaRPr lang="en-PH"/>
          </a:p>
        </p:txBody>
      </p:sp>
      <p:sp>
        <p:nvSpPr>
          <p:cNvPr id="24" name="Footer Placeholder 23"/>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2D781E5-593C-463D-9EB8-1D684279481E}" type="datetimeFigureOut">
              <a:rPr lang="en-PH" smtClean="0"/>
              <a:t>9/7/2015</a:t>
            </a:fld>
            <a:endParaRPr lang="en-PH"/>
          </a:p>
        </p:txBody>
      </p:sp>
      <p:sp>
        <p:nvSpPr>
          <p:cNvPr id="29" name="Footer Placeholder 28"/>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D427A89-9326-475D-9B48-12341F794EA4}" type="slidenum">
              <a:rPr lang="en-PH" smtClean="0"/>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2D781E5-593C-463D-9EB8-1D684279481E}" type="datetimeFigureOut">
              <a:rPr lang="en-PH" smtClean="0"/>
              <a:t>9/7/2015</a:t>
            </a:fld>
            <a:endParaRPr lang="en-PH"/>
          </a:p>
        </p:txBody>
      </p:sp>
      <p:sp>
        <p:nvSpPr>
          <p:cNvPr id="5" name="Footer Placeholder 4"/>
          <p:cNvSpPr>
            <a:spLocks noGrp="1"/>
          </p:cNvSpPr>
          <p:nvPr>
            <p:ph type="ftr" sz="quarter" idx="11"/>
          </p:nvPr>
        </p:nvSpPr>
        <p:spPr/>
        <p:txBody>
          <a:bodyPr/>
          <a:lstStyle/>
          <a:p>
            <a:endParaRPr lang="en-PH"/>
          </a:p>
        </p:txBody>
      </p:sp>
      <p:sp>
        <p:nvSpPr>
          <p:cNvPr id="31" name="Slide Number Placeholder 30"/>
          <p:cNvSpPr>
            <a:spLocks noGrp="1"/>
          </p:cNvSpPr>
          <p:nvPr>
            <p:ph type="sldNum" sz="quarter" idx="12"/>
          </p:nvPr>
        </p:nvSpPr>
        <p:spPr/>
        <p:txBody>
          <a:bodyPr/>
          <a:lstStyle/>
          <a:p>
            <a:fld id="{FD427A89-9326-475D-9B48-12341F794EA4}" type="slidenum">
              <a:rPr lang="en-PH" smtClean="0"/>
              <a:t>‹#›</a:t>
            </a:fld>
            <a:endParaRPr lang="en-PH"/>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2D781E5-593C-463D-9EB8-1D684279481E}" type="datetimeFigureOut">
              <a:rPr lang="en-PH" smtClean="0"/>
              <a:t>9/7/2015</a:t>
            </a:fld>
            <a:endParaRPr lang="en-PH"/>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PH"/>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D427A89-9326-475D-9B48-12341F794EA4}" type="slidenum">
              <a:rPr lang="en-PH" smtClean="0"/>
              <a:t>‹#›</a:t>
            </a:fld>
            <a:endParaRPr lang="en-PH"/>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6400800" cy="2743200"/>
          </a:xfrm>
        </p:spPr>
        <p:txBody>
          <a:bodyPr>
            <a:normAutofit/>
          </a:bodyPr>
          <a:lstStyle/>
          <a:p>
            <a:pPr algn="l"/>
            <a:r>
              <a:rPr lang="en-PH" dirty="0" smtClean="0">
                <a:latin typeface="Arial Black" pitchFamily="34" charset="0"/>
                <a:cs typeface="Aharoni" pitchFamily="2" charset="-79"/>
              </a:rPr>
              <a:t>Financial Intermediation &amp;</a:t>
            </a:r>
            <a:br>
              <a:rPr lang="en-PH" dirty="0" smtClean="0">
                <a:latin typeface="Arial Black" pitchFamily="34" charset="0"/>
                <a:cs typeface="Aharoni" pitchFamily="2" charset="-79"/>
              </a:rPr>
            </a:br>
            <a:r>
              <a:rPr lang="en-PH" dirty="0" smtClean="0">
                <a:latin typeface="Arial Black" pitchFamily="34" charset="0"/>
                <a:cs typeface="Aharoni" pitchFamily="2" charset="-79"/>
              </a:rPr>
              <a:t>Other Related Services to Members</a:t>
            </a:r>
            <a:endParaRPr lang="en-PH" dirty="0">
              <a:latin typeface="Arial Black" pitchFamily="34" charset="0"/>
              <a:cs typeface="Aharoni" pitchFamily="2" charset="-79"/>
            </a:endParaRPr>
          </a:p>
        </p:txBody>
      </p:sp>
      <p:sp>
        <p:nvSpPr>
          <p:cNvPr id="3" name="Subtitle 2"/>
          <p:cNvSpPr>
            <a:spLocks noGrp="1"/>
          </p:cNvSpPr>
          <p:nvPr>
            <p:ph type="subTitle" idx="1"/>
          </p:nvPr>
        </p:nvSpPr>
        <p:spPr>
          <a:xfrm>
            <a:off x="381000" y="3200400"/>
            <a:ext cx="7848600" cy="1752600"/>
          </a:xfrm>
        </p:spPr>
        <p:txBody>
          <a:bodyPr>
            <a:normAutofit fontScale="85000" lnSpcReduction="10000"/>
          </a:bodyPr>
          <a:lstStyle/>
          <a:p>
            <a:r>
              <a:rPr lang="en-PH" sz="4100" dirty="0" smtClean="0">
                <a:solidFill>
                  <a:schemeClr val="tx1"/>
                </a:solidFill>
                <a:latin typeface="Aharoni" pitchFamily="2" charset="-79"/>
                <a:cs typeface="Aharoni" pitchFamily="2" charset="-79"/>
              </a:rPr>
              <a:t>Philippine National FO</a:t>
            </a:r>
            <a:r>
              <a:rPr lang="en-PH" sz="4100" cap="none" dirty="0" smtClean="0">
                <a:solidFill>
                  <a:schemeClr val="tx1"/>
                </a:solidFill>
                <a:latin typeface="Aharoni" pitchFamily="2" charset="-79"/>
                <a:cs typeface="Aharoni" pitchFamily="2" charset="-79"/>
              </a:rPr>
              <a:t>s’</a:t>
            </a:r>
            <a:r>
              <a:rPr lang="en-PH" sz="4100" dirty="0" smtClean="0">
                <a:solidFill>
                  <a:schemeClr val="tx1"/>
                </a:solidFill>
                <a:latin typeface="Aharoni" pitchFamily="2" charset="-79"/>
                <a:cs typeface="Aharoni" pitchFamily="2" charset="-79"/>
              </a:rPr>
              <a:t> Experience</a:t>
            </a:r>
          </a:p>
          <a:p>
            <a:endParaRPr lang="en-PH" b="1" dirty="0">
              <a:solidFill>
                <a:schemeClr val="tx1"/>
              </a:solidFill>
              <a:latin typeface="Arial" pitchFamily="34" charset="0"/>
              <a:cs typeface="Arial" pitchFamily="34" charset="0"/>
            </a:endParaRPr>
          </a:p>
          <a:p>
            <a:r>
              <a:rPr lang="en-PH" sz="3600" b="1" dirty="0" smtClean="0">
                <a:solidFill>
                  <a:schemeClr val="tx1"/>
                </a:solidFill>
                <a:latin typeface="Arial" pitchFamily="34" charset="0"/>
                <a:cs typeface="Arial" pitchFamily="34" charset="0"/>
              </a:rPr>
              <a:t>(NATCCO</a:t>
            </a:r>
            <a:r>
              <a:rPr lang="en-PH" sz="3600" b="1" dirty="0" smtClean="0">
                <a:solidFill>
                  <a:schemeClr val="tx1"/>
                </a:solidFill>
                <a:latin typeface="Arial" pitchFamily="34" charset="0"/>
                <a:cs typeface="Arial" pitchFamily="34" charset="0"/>
              </a:rPr>
              <a:t>, and SIDC)</a:t>
            </a:r>
            <a:endParaRPr lang="en-PH" sz="3600" b="1"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272485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686800" cy="609600"/>
          </a:xfrm>
        </p:spPr>
        <p:txBody>
          <a:bodyPr>
            <a:normAutofit fontScale="90000"/>
          </a:bodyPr>
          <a:lstStyle/>
          <a:p>
            <a:pPr algn="l"/>
            <a:r>
              <a:rPr lang="en-PH" dirty="0" smtClean="0"/>
              <a:t>CHALLENGES</a:t>
            </a:r>
            <a:endParaRPr lang="en-PH" dirty="0"/>
          </a:p>
        </p:txBody>
      </p:sp>
      <p:sp>
        <p:nvSpPr>
          <p:cNvPr id="2" name="Content Placeholder 1"/>
          <p:cNvSpPr>
            <a:spLocks noGrp="1"/>
          </p:cNvSpPr>
          <p:nvPr>
            <p:ph idx="1"/>
          </p:nvPr>
        </p:nvSpPr>
        <p:spPr>
          <a:xfrm>
            <a:off x="380999" y="1143000"/>
            <a:ext cx="8407893" cy="5333999"/>
          </a:xfrm>
        </p:spPr>
        <p:txBody>
          <a:bodyPr>
            <a:normAutofit lnSpcReduction="10000"/>
          </a:bodyPr>
          <a:lstStyle/>
          <a:p>
            <a:r>
              <a:rPr lang="en-PH" sz="2400" b="1" dirty="0" smtClean="0">
                <a:solidFill>
                  <a:schemeClr val="tx1"/>
                </a:solidFill>
              </a:rPr>
              <a:t>Funds will not always be enough</a:t>
            </a:r>
            <a:r>
              <a:rPr lang="en-PH" dirty="0" smtClean="0"/>
              <a:t>.</a:t>
            </a:r>
          </a:p>
          <a:p>
            <a:pPr marL="45720" indent="0">
              <a:buNone/>
            </a:pPr>
            <a:r>
              <a:rPr lang="en-PH" sz="2400" dirty="0" smtClean="0">
                <a:solidFill>
                  <a:schemeClr val="tx1"/>
                </a:solidFill>
              </a:rPr>
              <a:t>There is still need for funds for counter-parting and subsidized provision of training, technical services and other social services such as cooperative ad enterprise diagnosis, training programs, technical assistance, etc.</a:t>
            </a:r>
          </a:p>
          <a:p>
            <a:r>
              <a:rPr lang="en-PH" sz="2400" b="1" dirty="0" smtClean="0">
                <a:solidFill>
                  <a:schemeClr val="tx1"/>
                </a:solidFill>
              </a:rPr>
              <a:t>Difficulty of some members to pay back on time</a:t>
            </a:r>
          </a:p>
          <a:p>
            <a:pPr marL="45720" indent="0">
              <a:buNone/>
            </a:pPr>
            <a:r>
              <a:rPr lang="en-PH" sz="2400" dirty="0" smtClean="0">
                <a:solidFill>
                  <a:schemeClr val="tx1"/>
                </a:solidFill>
              </a:rPr>
              <a:t>Savings, collaterals, and insurances are mandated as per policy of the FOs.  </a:t>
            </a:r>
          </a:p>
          <a:p>
            <a:r>
              <a:rPr lang="en-PH" sz="2400" b="1" dirty="0" smtClean="0">
                <a:solidFill>
                  <a:schemeClr val="tx1"/>
                </a:solidFill>
              </a:rPr>
              <a:t>The appropriate balance for social and economic fund </a:t>
            </a:r>
            <a:r>
              <a:rPr lang="en-PH" sz="2400" b="1" dirty="0" smtClean="0">
                <a:solidFill>
                  <a:schemeClr val="tx1"/>
                </a:solidFill>
              </a:rPr>
              <a:t>allocation</a:t>
            </a:r>
          </a:p>
          <a:p>
            <a:pPr marL="0" indent="0">
              <a:buNone/>
            </a:pPr>
            <a:r>
              <a:rPr lang="en-PH" sz="2400" dirty="0" smtClean="0">
                <a:solidFill>
                  <a:schemeClr val="tx1"/>
                </a:solidFill>
              </a:rPr>
              <a:t>While profitability is important, social services for members should not be forgotten.  All the needs of members must be considered because they are the main reason for cooperative’s establishment.</a:t>
            </a:r>
            <a:endParaRPr lang="en-PH" sz="2400" dirty="0">
              <a:solidFill>
                <a:schemeClr val="tx1"/>
              </a:solidFill>
            </a:endParaRPr>
          </a:p>
        </p:txBody>
      </p:sp>
    </p:spTree>
    <p:extLst>
      <p:ext uri="{BB962C8B-B14F-4D97-AF65-F5344CB8AC3E}">
        <p14:creationId xmlns:p14="http://schemas.microsoft.com/office/powerpoint/2010/main" val="350608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686800" cy="838200"/>
          </a:xfrm>
        </p:spPr>
        <p:txBody>
          <a:bodyPr/>
          <a:lstStyle/>
          <a:p>
            <a:pPr algn="l"/>
            <a:r>
              <a:rPr lang="en-PH" dirty="0" smtClean="0"/>
              <a:t>Learning </a:t>
            </a:r>
            <a:endParaRPr lang="en-PH" dirty="0"/>
          </a:p>
        </p:txBody>
      </p:sp>
      <p:sp>
        <p:nvSpPr>
          <p:cNvPr id="2" name="Content Placeholder 1"/>
          <p:cNvSpPr>
            <a:spLocks noGrp="1"/>
          </p:cNvSpPr>
          <p:nvPr>
            <p:ph idx="1"/>
          </p:nvPr>
        </p:nvSpPr>
        <p:spPr>
          <a:xfrm>
            <a:off x="304800" y="1295400"/>
            <a:ext cx="8686800" cy="4784725"/>
          </a:xfrm>
        </p:spPr>
        <p:txBody>
          <a:bodyPr/>
          <a:lstStyle/>
          <a:p>
            <a:r>
              <a:rPr lang="en-PH" dirty="0" smtClean="0"/>
              <a:t>The important role of FOs in stimulating business enterprises.  FOs should try to invest in business enterprises that can generate income as  well as employment</a:t>
            </a:r>
          </a:p>
          <a:p>
            <a:r>
              <a:rPr lang="en-PH" dirty="0" smtClean="0"/>
              <a:t>Financial services should be provided not only for business enterprises but also for social programs such as education, health, etc.  If this will not be done, capital for enterprises maybe channelled to basic family needs.</a:t>
            </a:r>
            <a:endParaRPr lang="en-PH" dirty="0"/>
          </a:p>
        </p:txBody>
      </p:sp>
    </p:spTree>
    <p:extLst>
      <p:ext uri="{BB962C8B-B14F-4D97-AF65-F5344CB8AC3E}">
        <p14:creationId xmlns:p14="http://schemas.microsoft.com/office/powerpoint/2010/main" val="629622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Learning</a:t>
            </a:r>
            <a:endParaRPr lang="en-PH" dirty="0"/>
          </a:p>
        </p:txBody>
      </p:sp>
      <p:sp>
        <p:nvSpPr>
          <p:cNvPr id="3" name="Content Placeholder 2"/>
          <p:cNvSpPr>
            <a:spLocks noGrp="1"/>
          </p:cNvSpPr>
          <p:nvPr>
            <p:ph idx="1"/>
          </p:nvPr>
        </p:nvSpPr>
        <p:spPr/>
        <p:txBody>
          <a:bodyPr/>
          <a:lstStyle/>
          <a:p>
            <a:r>
              <a:rPr lang="en-PH" dirty="0" smtClean="0"/>
              <a:t>Loans are not only in the form of cash money.  It can also be commodity</a:t>
            </a:r>
          </a:p>
          <a:p>
            <a:r>
              <a:rPr lang="en-PH" dirty="0" smtClean="0"/>
              <a:t>Savings and loans should always be partners</a:t>
            </a:r>
          </a:p>
          <a:p>
            <a:r>
              <a:rPr lang="en-PH" dirty="0" smtClean="0"/>
              <a:t>Farmers must be helped also to pay their loans</a:t>
            </a:r>
            <a:endParaRPr lang="en-PH" dirty="0"/>
          </a:p>
        </p:txBody>
      </p:sp>
    </p:spTree>
    <p:extLst>
      <p:ext uri="{BB962C8B-B14F-4D97-AF65-F5344CB8AC3E}">
        <p14:creationId xmlns:p14="http://schemas.microsoft.com/office/powerpoint/2010/main" val="586348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763000" cy="762000"/>
          </a:xfrm>
        </p:spPr>
        <p:txBody>
          <a:bodyPr>
            <a:normAutofit fontScale="90000"/>
          </a:bodyPr>
          <a:lstStyle/>
          <a:p>
            <a:r>
              <a:rPr lang="en-PH" dirty="0" smtClean="0"/>
              <a:t>Some Basic Terminologies </a:t>
            </a:r>
            <a:r>
              <a:rPr lang="en-PH" dirty="0" smtClean="0"/>
              <a:t>for financial services </a:t>
            </a:r>
            <a:endParaRPr lang="en-PH"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2994858"/>
              </p:ext>
            </p:extLst>
          </p:nvPr>
        </p:nvGraphicFramePr>
        <p:xfrm>
          <a:off x="228600" y="1295400"/>
          <a:ext cx="8686803" cy="4511040"/>
        </p:xfrm>
        <a:graphic>
          <a:graphicData uri="http://schemas.openxmlformats.org/drawingml/2006/table">
            <a:tbl>
              <a:tblPr firstRow="1" bandRow="1">
                <a:tableStyleId>{5C22544A-7EE6-4342-B048-85BDC9FD1C3A}</a:tableStyleId>
              </a:tblPr>
              <a:tblGrid>
                <a:gridCol w="2895601"/>
                <a:gridCol w="2895601"/>
                <a:gridCol w="2895601"/>
              </a:tblGrid>
              <a:tr h="370840">
                <a:tc>
                  <a:txBody>
                    <a:bodyPr/>
                    <a:lstStyle/>
                    <a:p>
                      <a:endParaRPr lang="en-PH" sz="2800" dirty="0"/>
                    </a:p>
                  </a:txBody>
                  <a:tcPr marL="94477" marR="94477"/>
                </a:tc>
                <a:tc>
                  <a:txBody>
                    <a:bodyPr/>
                    <a:lstStyle/>
                    <a:p>
                      <a:endParaRPr lang="en-PH" sz="2800" dirty="0"/>
                    </a:p>
                  </a:txBody>
                  <a:tcPr marL="94477" marR="94477"/>
                </a:tc>
                <a:tc>
                  <a:txBody>
                    <a:bodyPr/>
                    <a:lstStyle/>
                    <a:p>
                      <a:endParaRPr lang="en-PH"/>
                    </a:p>
                  </a:txBody>
                  <a:tcPr marL="94477" marR="94477"/>
                </a:tc>
              </a:tr>
              <a:tr h="370840">
                <a:tc>
                  <a:txBody>
                    <a:bodyPr/>
                    <a:lstStyle/>
                    <a:p>
                      <a:r>
                        <a:rPr lang="en-PH" sz="2800" dirty="0" smtClean="0"/>
                        <a:t>Capital Share</a:t>
                      </a:r>
                      <a:endParaRPr lang="en-PH" sz="2800" dirty="0"/>
                    </a:p>
                  </a:txBody>
                  <a:tcPr marL="94477" marR="94477"/>
                </a:tc>
                <a:tc>
                  <a:txBody>
                    <a:bodyPr/>
                    <a:lstStyle/>
                    <a:p>
                      <a:pPr algn="ctr"/>
                      <a:r>
                        <a:rPr lang="en-PH" sz="2800" dirty="0" smtClean="0"/>
                        <a:t>Investments</a:t>
                      </a:r>
                      <a:endParaRPr lang="en-PH" sz="2800" dirty="0"/>
                    </a:p>
                  </a:txBody>
                  <a:tcPr marL="94477" marR="94477"/>
                </a:tc>
                <a:tc>
                  <a:txBody>
                    <a:bodyPr/>
                    <a:lstStyle/>
                    <a:p>
                      <a:r>
                        <a:rPr lang="en-PH" sz="2800" dirty="0" smtClean="0"/>
                        <a:t>Income</a:t>
                      </a:r>
                      <a:endParaRPr lang="en-PH" sz="2800" dirty="0"/>
                    </a:p>
                  </a:txBody>
                  <a:tcPr marL="94477" marR="94477"/>
                </a:tc>
              </a:tr>
              <a:tr h="370840">
                <a:tc>
                  <a:txBody>
                    <a:bodyPr/>
                    <a:lstStyle/>
                    <a:p>
                      <a:endParaRPr lang="en-PH" sz="2800" dirty="0" smtClean="0"/>
                    </a:p>
                    <a:p>
                      <a:r>
                        <a:rPr lang="en-PH" sz="2800" dirty="0" smtClean="0"/>
                        <a:t>Savings</a:t>
                      </a:r>
                      <a:endParaRPr lang="en-PH" sz="2800" dirty="0"/>
                    </a:p>
                  </a:txBody>
                  <a:tcPr marL="94477" marR="94477"/>
                </a:tc>
                <a:tc>
                  <a:txBody>
                    <a:bodyPr/>
                    <a:lstStyle/>
                    <a:p>
                      <a:pPr algn="ctr"/>
                      <a:endParaRPr lang="en-PH" sz="2800" dirty="0" smtClean="0"/>
                    </a:p>
                    <a:p>
                      <a:pPr algn="ctr"/>
                      <a:r>
                        <a:rPr lang="en-PH" sz="2800" dirty="0" smtClean="0"/>
                        <a:t>Loans</a:t>
                      </a:r>
                      <a:endParaRPr lang="en-PH" sz="2800" dirty="0"/>
                    </a:p>
                  </a:txBody>
                  <a:tcPr marL="94477" marR="94477"/>
                </a:tc>
                <a:tc>
                  <a:txBody>
                    <a:bodyPr/>
                    <a:lstStyle/>
                    <a:p>
                      <a:endParaRPr lang="en-PH" dirty="0" smtClean="0"/>
                    </a:p>
                    <a:p>
                      <a:endParaRPr lang="en-P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PH" sz="2800" dirty="0" smtClean="0"/>
                        <a:t>Collaterals</a:t>
                      </a:r>
                    </a:p>
                  </a:txBody>
                  <a:tcPr marL="94477" marR="94477"/>
                </a:tc>
              </a:tr>
              <a:tr h="370840">
                <a:tc>
                  <a:txBody>
                    <a:bodyPr/>
                    <a:lstStyle/>
                    <a:p>
                      <a:endParaRPr lang="en-PH" sz="2800" dirty="0" smtClean="0"/>
                    </a:p>
                    <a:p>
                      <a:r>
                        <a:rPr lang="en-PH" sz="2800" dirty="0" smtClean="0"/>
                        <a:t>Patronage Refund</a:t>
                      </a:r>
                    </a:p>
                    <a:p>
                      <a:endParaRPr lang="en-PH" sz="2800" dirty="0"/>
                    </a:p>
                  </a:txBody>
                  <a:tcPr marL="94477" marR="94477"/>
                </a:tc>
                <a:tc>
                  <a:txBody>
                    <a:bodyPr/>
                    <a:lstStyle/>
                    <a:p>
                      <a:pPr algn="ctr"/>
                      <a:endParaRPr lang="en-PH" sz="2800" dirty="0" smtClean="0"/>
                    </a:p>
                    <a:p>
                      <a:pPr algn="ctr"/>
                      <a:r>
                        <a:rPr lang="en-PH" sz="2800" dirty="0" smtClean="0"/>
                        <a:t>Payments </a:t>
                      </a:r>
                      <a:endParaRPr lang="en-PH" sz="2800" dirty="0"/>
                    </a:p>
                  </a:txBody>
                  <a:tcPr marL="94477" marR="94477"/>
                </a:tc>
                <a:tc>
                  <a:txBody>
                    <a:bodyPr/>
                    <a:lstStyle/>
                    <a:p>
                      <a:endParaRPr lang="en-PH" sz="2800" dirty="0" smtClean="0"/>
                    </a:p>
                    <a:p>
                      <a:r>
                        <a:rPr lang="en-PH" sz="2800" dirty="0" smtClean="0"/>
                        <a:t>Mortgages</a:t>
                      </a:r>
                      <a:endParaRPr lang="en-PH" sz="2800" dirty="0"/>
                    </a:p>
                  </a:txBody>
                  <a:tcPr marL="94477" marR="94477"/>
                </a:tc>
              </a:tr>
              <a:tr h="370840">
                <a:tc>
                  <a:txBody>
                    <a:bodyPr/>
                    <a:lstStyle/>
                    <a:p>
                      <a:r>
                        <a:rPr lang="en-PH" sz="2800" dirty="0" smtClean="0"/>
                        <a:t>Profit</a:t>
                      </a:r>
                      <a:r>
                        <a:rPr lang="en-PH" sz="2800" baseline="0" dirty="0" smtClean="0"/>
                        <a:t> Share</a:t>
                      </a:r>
                      <a:endParaRPr lang="en-PH" sz="2800" dirty="0"/>
                    </a:p>
                  </a:txBody>
                  <a:tcPr marL="94477" marR="94477"/>
                </a:tc>
                <a:tc>
                  <a:txBody>
                    <a:bodyPr/>
                    <a:lstStyle/>
                    <a:p>
                      <a:pPr algn="ctr"/>
                      <a:r>
                        <a:rPr lang="en-PH" sz="2800" dirty="0" smtClean="0"/>
                        <a:t>Interest </a:t>
                      </a:r>
                      <a:endParaRPr lang="en-PH" sz="2800" dirty="0"/>
                    </a:p>
                  </a:txBody>
                  <a:tcPr marL="94477" marR="94477"/>
                </a:tc>
                <a:tc>
                  <a:txBody>
                    <a:bodyPr/>
                    <a:lstStyle/>
                    <a:p>
                      <a:r>
                        <a:rPr lang="en-PH" sz="2800" dirty="0" smtClean="0"/>
                        <a:t>Fines</a:t>
                      </a:r>
                      <a:endParaRPr lang="en-PH" sz="2800" dirty="0"/>
                    </a:p>
                  </a:txBody>
                  <a:tcPr marL="94477" marR="94477"/>
                </a:tc>
              </a:tr>
              <a:tr h="370840">
                <a:tc>
                  <a:txBody>
                    <a:bodyPr/>
                    <a:lstStyle/>
                    <a:p>
                      <a:endParaRPr lang="en-PH" sz="2800" dirty="0"/>
                    </a:p>
                  </a:txBody>
                  <a:tcPr marL="94477" marR="94477"/>
                </a:tc>
                <a:tc>
                  <a:txBody>
                    <a:bodyPr/>
                    <a:lstStyle/>
                    <a:p>
                      <a:endParaRPr lang="en-PH" sz="2800"/>
                    </a:p>
                  </a:txBody>
                  <a:tcPr marL="94477" marR="94477"/>
                </a:tc>
                <a:tc>
                  <a:txBody>
                    <a:bodyPr/>
                    <a:lstStyle/>
                    <a:p>
                      <a:endParaRPr lang="en-PH" sz="2800" dirty="0"/>
                    </a:p>
                  </a:txBody>
                  <a:tcPr marL="94477" marR="94477"/>
                </a:tc>
              </a:tr>
            </a:tbl>
          </a:graphicData>
        </a:graphic>
      </p:graphicFrame>
    </p:spTree>
    <p:extLst>
      <p:ext uri="{BB962C8B-B14F-4D97-AF65-F5344CB8AC3E}">
        <p14:creationId xmlns:p14="http://schemas.microsoft.com/office/powerpoint/2010/main" val="499254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NATCCo</a:t>
            </a:r>
            <a:endParaRPr lang="en-PH" dirty="0"/>
          </a:p>
        </p:txBody>
      </p:sp>
      <p:sp>
        <p:nvSpPr>
          <p:cNvPr id="3" name="Content Placeholder 2"/>
          <p:cNvSpPr>
            <a:spLocks noGrp="1"/>
          </p:cNvSpPr>
          <p:nvPr>
            <p:ph idx="1"/>
          </p:nvPr>
        </p:nvSpPr>
        <p:spPr/>
        <p:txBody>
          <a:bodyPr>
            <a:normAutofit fontScale="92500" lnSpcReduction="10000"/>
          </a:bodyPr>
          <a:lstStyle/>
          <a:p>
            <a:r>
              <a:rPr lang="en-PH" dirty="0" smtClean="0"/>
              <a:t>The flagship service for its member-cooperatives is financial intermediation which is currently called NATCCO Central, the central bank of its member-coops.  </a:t>
            </a:r>
          </a:p>
          <a:p>
            <a:r>
              <a:rPr lang="en-PH" dirty="0" smtClean="0"/>
              <a:t>It focuses on savings and credit operations for their coop members.  The individual members bank at the primary cooperatives and these primary cooperatives bank at NATCCO.  It started with P16 million in asset in 2001 and this has grown to more than P2 billion now.</a:t>
            </a:r>
            <a:endParaRPr lang="en-PH" dirty="0"/>
          </a:p>
        </p:txBody>
      </p:sp>
    </p:spTree>
    <p:extLst>
      <p:ext uri="{BB962C8B-B14F-4D97-AF65-F5344CB8AC3E}">
        <p14:creationId xmlns:p14="http://schemas.microsoft.com/office/powerpoint/2010/main" val="3604024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81260" cy="685800"/>
          </a:xfrm>
        </p:spPr>
        <p:txBody>
          <a:bodyPr>
            <a:normAutofit/>
          </a:bodyPr>
          <a:lstStyle/>
          <a:p>
            <a:pPr algn="l"/>
            <a:r>
              <a:rPr lang="en-PH" dirty="0" err="1" smtClean="0"/>
              <a:t>natcco</a:t>
            </a:r>
            <a:endParaRPr lang="en-PH" dirty="0"/>
          </a:p>
        </p:txBody>
      </p:sp>
      <p:sp>
        <p:nvSpPr>
          <p:cNvPr id="2" name="Content Placeholder 1"/>
          <p:cNvSpPr>
            <a:spLocks noGrp="1"/>
          </p:cNvSpPr>
          <p:nvPr>
            <p:ph idx="1"/>
          </p:nvPr>
        </p:nvSpPr>
        <p:spPr>
          <a:xfrm>
            <a:off x="228600" y="1295400"/>
            <a:ext cx="8610600" cy="4648200"/>
          </a:xfrm>
        </p:spPr>
        <p:txBody>
          <a:bodyPr>
            <a:normAutofit/>
          </a:bodyPr>
          <a:lstStyle/>
          <a:p>
            <a:pPr marL="45720" indent="0">
              <a:buNone/>
            </a:pPr>
            <a:r>
              <a:rPr lang="en-US" sz="3000" b="1" dirty="0" smtClean="0">
                <a:solidFill>
                  <a:schemeClr val="tx1"/>
                </a:solidFill>
              </a:rPr>
              <a:t>Treasury </a:t>
            </a:r>
            <a:r>
              <a:rPr lang="en-US" sz="3000" b="1" dirty="0">
                <a:solidFill>
                  <a:schemeClr val="tx1"/>
                </a:solidFill>
              </a:rPr>
              <a:t>and </a:t>
            </a:r>
            <a:r>
              <a:rPr lang="en-US" sz="3000" b="1" dirty="0" smtClean="0">
                <a:solidFill>
                  <a:schemeClr val="tx1"/>
                </a:solidFill>
              </a:rPr>
              <a:t>Credit for Member- Cooperatives</a:t>
            </a:r>
            <a:endParaRPr lang="en-US" sz="3000" dirty="0">
              <a:solidFill>
                <a:schemeClr val="tx1"/>
              </a:solidFill>
            </a:endParaRPr>
          </a:p>
          <a:p>
            <a:r>
              <a:rPr lang="en-US" sz="2800" dirty="0">
                <a:solidFill>
                  <a:schemeClr val="tx1"/>
                </a:solidFill>
              </a:rPr>
              <a:t>established on September 2002 </a:t>
            </a:r>
          </a:p>
          <a:p>
            <a:r>
              <a:rPr lang="en-US" sz="2800" dirty="0">
                <a:solidFill>
                  <a:schemeClr val="tx1"/>
                </a:solidFill>
              </a:rPr>
              <a:t>P</a:t>
            </a:r>
            <a:r>
              <a:rPr lang="en-US" sz="2800" dirty="0" smtClean="0">
                <a:solidFill>
                  <a:schemeClr val="tx1"/>
                </a:solidFill>
              </a:rPr>
              <a:t>rovide </a:t>
            </a:r>
            <a:r>
              <a:rPr lang="en-US" sz="2800" dirty="0">
                <a:solidFill>
                  <a:schemeClr val="tx1"/>
                </a:solidFill>
              </a:rPr>
              <a:t>deposit-taking </a:t>
            </a:r>
          </a:p>
          <a:p>
            <a:pPr marL="0" indent="0">
              <a:buNone/>
            </a:pPr>
            <a:r>
              <a:rPr lang="en-US" sz="2800" dirty="0" smtClean="0">
                <a:solidFill>
                  <a:schemeClr val="tx1"/>
                </a:solidFill>
              </a:rPr>
              <a:t>    place </a:t>
            </a:r>
            <a:r>
              <a:rPr lang="en-US" sz="2800" dirty="0">
                <a:solidFill>
                  <a:schemeClr val="tx1"/>
                </a:solidFill>
              </a:rPr>
              <a:t>deposit in sound </a:t>
            </a:r>
            <a:r>
              <a:rPr lang="en-US" sz="2800" dirty="0" smtClean="0">
                <a:solidFill>
                  <a:schemeClr val="tx1"/>
                </a:solidFill>
              </a:rPr>
              <a:t>investments outlets</a:t>
            </a:r>
          </a:p>
          <a:p>
            <a:pPr marL="0" indent="0">
              <a:buNone/>
            </a:pPr>
            <a:r>
              <a:rPr lang="en-US" sz="2800" dirty="0" smtClean="0">
                <a:solidFill>
                  <a:schemeClr val="tx1"/>
                </a:solidFill>
              </a:rPr>
              <a:t>    like government </a:t>
            </a:r>
            <a:r>
              <a:rPr lang="en-US" sz="2800" dirty="0">
                <a:solidFill>
                  <a:schemeClr val="tx1"/>
                </a:solidFill>
              </a:rPr>
              <a:t>securities, loans to </a:t>
            </a:r>
            <a:endParaRPr lang="en-US" sz="2800" dirty="0" smtClean="0">
              <a:solidFill>
                <a:schemeClr val="tx1"/>
              </a:solidFill>
            </a:endParaRPr>
          </a:p>
          <a:p>
            <a:pPr marL="0" indent="0">
              <a:buNone/>
            </a:pPr>
            <a:r>
              <a:rPr lang="en-US" sz="2800" dirty="0" smtClean="0">
                <a:solidFill>
                  <a:schemeClr val="tx1"/>
                </a:solidFill>
              </a:rPr>
              <a:t>    cooperatives</a:t>
            </a:r>
            <a:r>
              <a:rPr lang="en-US" sz="2800" dirty="0">
                <a:solidFill>
                  <a:schemeClr val="tx1"/>
                </a:solidFill>
              </a:rPr>
              <a:t> </a:t>
            </a:r>
            <a:r>
              <a:rPr lang="en-US" sz="2800" dirty="0" smtClean="0">
                <a:solidFill>
                  <a:schemeClr val="tx1"/>
                </a:solidFill>
              </a:rPr>
              <a:t>and business enterprises</a:t>
            </a:r>
            <a:r>
              <a:rPr lang="en-US" sz="2800" dirty="0">
                <a:solidFill>
                  <a:schemeClr val="tx1"/>
                </a:solidFill>
              </a:rPr>
              <a:t>.</a:t>
            </a:r>
          </a:p>
          <a:p>
            <a:r>
              <a:rPr lang="en-US" sz="2800" dirty="0">
                <a:solidFill>
                  <a:schemeClr val="tx1"/>
                </a:solidFill>
              </a:rPr>
              <a:t>C</a:t>
            </a:r>
            <a:r>
              <a:rPr lang="en-US" sz="2800" dirty="0" smtClean="0">
                <a:solidFill>
                  <a:schemeClr val="tx1"/>
                </a:solidFill>
              </a:rPr>
              <a:t>redit-granting </a:t>
            </a:r>
            <a:r>
              <a:rPr lang="en-US" sz="2800" dirty="0">
                <a:solidFill>
                  <a:schemeClr val="tx1"/>
                </a:solidFill>
              </a:rPr>
              <a:t>services to affiliates and members of the network</a:t>
            </a:r>
          </a:p>
          <a:p>
            <a:pPr marL="45720" indent="0">
              <a:buNone/>
            </a:pPr>
            <a:endParaRPr lang="en-PH" sz="2400" dirty="0"/>
          </a:p>
        </p:txBody>
      </p:sp>
    </p:spTree>
    <p:extLst>
      <p:ext uri="{BB962C8B-B14F-4D97-AF65-F5344CB8AC3E}">
        <p14:creationId xmlns:p14="http://schemas.microsoft.com/office/powerpoint/2010/main" val="4120027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1000"/>
            <a:ext cx="8381260" cy="609600"/>
          </a:xfrm>
        </p:spPr>
        <p:txBody>
          <a:bodyPr>
            <a:normAutofit fontScale="90000"/>
          </a:bodyPr>
          <a:lstStyle/>
          <a:p>
            <a:pPr algn="l"/>
            <a:r>
              <a:rPr lang="en-PH" dirty="0" err="1"/>
              <a:t>natcco</a:t>
            </a:r>
            <a:endParaRPr lang="en-PH" dirty="0"/>
          </a:p>
        </p:txBody>
      </p:sp>
      <p:sp>
        <p:nvSpPr>
          <p:cNvPr id="2" name="Content Placeholder 1"/>
          <p:cNvSpPr>
            <a:spLocks noGrp="1"/>
          </p:cNvSpPr>
          <p:nvPr>
            <p:ph idx="1"/>
          </p:nvPr>
        </p:nvSpPr>
        <p:spPr>
          <a:xfrm>
            <a:off x="228600" y="1524000"/>
            <a:ext cx="8560292" cy="4602479"/>
          </a:xfrm>
        </p:spPr>
        <p:txBody>
          <a:bodyPr>
            <a:normAutofit fontScale="92500" lnSpcReduction="20000"/>
          </a:bodyPr>
          <a:lstStyle/>
          <a:p>
            <a:pPr marL="45720" indent="0">
              <a:buNone/>
            </a:pPr>
            <a:r>
              <a:rPr lang="en-US" sz="3000" b="1" dirty="0">
                <a:solidFill>
                  <a:schemeClr val="tx1"/>
                </a:solidFill>
              </a:rPr>
              <a:t>Product &amp; </a:t>
            </a:r>
            <a:r>
              <a:rPr lang="en-US" sz="3000" b="1" dirty="0" smtClean="0">
                <a:solidFill>
                  <a:schemeClr val="tx1"/>
                </a:solidFill>
              </a:rPr>
              <a:t>Services</a:t>
            </a:r>
          </a:p>
          <a:p>
            <a:pPr>
              <a:buNone/>
            </a:pPr>
            <a:r>
              <a:rPr lang="en-US" sz="3000" dirty="0">
                <a:solidFill>
                  <a:srgbClr val="FF0000"/>
                </a:solidFill>
              </a:rPr>
              <a:t>Deposit</a:t>
            </a:r>
          </a:p>
          <a:p>
            <a:r>
              <a:rPr lang="en-US" sz="3000" dirty="0">
                <a:solidFill>
                  <a:schemeClr val="tx1"/>
                </a:solidFill>
              </a:rPr>
              <a:t>Liquidity fund (short term)</a:t>
            </a:r>
          </a:p>
          <a:p>
            <a:r>
              <a:rPr lang="en-US" sz="3000" dirty="0">
                <a:solidFill>
                  <a:schemeClr val="tx1"/>
                </a:solidFill>
              </a:rPr>
              <a:t>Loan Fund (long term)</a:t>
            </a:r>
          </a:p>
          <a:p>
            <a:pPr>
              <a:buNone/>
            </a:pPr>
            <a:r>
              <a:rPr lang="en-US" sz="3000" dirty="0">
                <a:solidFill>
                  <a:srgbClr val="FF0000"/>
                </a:solidFill>
              </a:rPr>
              <a:t>Loans</a:t>
            </a:r>
          </a:p>
          <a:p>
            <a:pPr>
              <a:buNone/>
            </a:pPr>
            <a:r>
              <a:rPr lang="en-US" sz="3000" dirty="0">
                <a:solidFill>
                  <a:schemeClr val="tx1"/>
                </a:solidFill>
              </a:rPr>
              <a:t>Loan Products </a:t>
            </a:r>
          </a:p>
          <a:p>
            <a:pPr>
              <a:buFont typeface="Wingdings" pitchFamily="2" charset="2"/>
              <a:buChar char="Ø"/>
            </a:pPr>
            <a:r>
              <a:rPr lang="en-US" sz="3000" dirty="0">
                <a:solidFill>
                  <a:schemeClr val="tx1"/>
                </a:solidFill>
              </a:rPr>
              <a:t>Credit Line – renewable yearly</a:t>
            </a:r>
          </a:p>
          <a:p>
            <a:pPr>
              <a:buFont typeface="Wingdings" pitchFamily="2" charset="2"/>
              <a:buChar char="Ø"/>
            </a:pPr>
            <a:r>
              <a:rPr lang="en-US" sz="3000" dirty="0">
                <a:solidFill>
                  <a:schemeClr val="tx1"/>
                </a:solidFill>
              </a:rPr>
              <a:t>Term Loan  - short term (1 year  )</a:t>
            </a:r>
          </a:p>
          <a:p>
            <a:pPr>
              <a:buNone/>
            </a:pPr>
            <a:r>
              <a:rPr lang="en-US" sz="3000" dirty="0">
                <a:solidFill>
                  <a:schemeClr val="tx1"/>
                </a:solidFill>
              </a:rPr>
              <a:t>                       </a:t>
            </a:r>
            <a:r>
              <a:rPr lang="en-US" sz="3000" dirty="0" smtClean="0">
                <a:solidFill>
                  <a:schemeClr val="tx1"/>
                </a:solidFill>
              </a:rPr>
              <a:t>long </a:t>
            </a:r>
            <a:r>
              <a:rPr lang="en-US" sz="3000" dirty="0">
                <a:solidFill>
                  <a:schemeClr val="tx1"/>
                </a:solidFill>
              </a:rPr>
              <a:t>term   (3 years)</a:t>
            </a:r>
          </a:p>
          <a:p>
            <a:pPr>
              <a:buFont typeface="Wingdings" pitchFamily="2" charset="2"/>
              <a:buChar char="Ø"/>
            </a:pPr>
            <a:r>
              <a:rPr lang="en-US" sz="3000" dirty="0">
                <a:solidFill>
                  <a:schemeClr val="tx1"/>
                </a:solidFill>
              </a:rPr>
              <a:t>Back to Back – against deposit</a:t>
            </a:r>
          </a:p>
          <a:p>
            <a:endParaRPr lang="en-US" sz="1800" dirty="0">
              <a:solidFill>
                <a:srgbClr val="FF0000"/>
              </a:solidFill>
            </a:endParaRPr>
          </a:p>
          <a:p>
            <a:endParaRPr lang="en-PH" dirty="0"/>
          </a:p>
        </p:txBody>
      </p:sp>
    </p:spTree>
    <p:extLst>
      <p:ext uri="{BB962C8B-B14F-4D97-AF65-F5344CB8AC3E}">
        <p14:creationId xmlns:p14="http://schemas.microsoft.com/office/powerpoint/2010/main" val="299429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686800" cy="533400"/>
          </a:xfrm>
        </p:spPr>
        <p:txBody>
          <a:bodyPr>
            <a:normAutofit fontScale="90000"/>
          </a:bodyPr>
          <a:lstStyle/>
          <a:p>
            <a:pPr algn="l"/>
            <a:r>
              <a:rPr lang="en-PH" dirty="0" smtClean="0"/>
              <a:t>NATCCO</a:t>
            </a:r>
            <a:endParaRPr lang="en-PH" dirty="0"/>
          </a:p>
        </p:txBody>
      </p:sp>
      <p:sp>
        <p:nvSpPr>
          <p:cNvPr id="2" name="Content Placeholder 1"/>
          <p:cNvSpPr>
            <a:spLocks noGrp="1"/>
          </p:cNvSpPr>
          <p:nvPr>
            <p:ph idx="1"/>
          </p:nvPr>
        </p:nvSpPr>
        <p:spPr>
          <a:xfrm>
            <a:off x="304800" y="1295400"/>
            <a:ext cx="8610600" cy="4784725"/>
          </a:xfrm>
        </p:spPr>
        <p:txBody>
          <a:bodyPr>
            <a:normAutofit/>
          </a:bodyPr>
          <a:lstStyle/>
          <a:p>
            <a:pPr>
              <a:buNone/>
            </a:pPr>
            <a:r>
              <a:rPr lang="en-US" sz="3600" b="1" dirty="0">
                <a:solidFill>
                  <a:srgbClr val="C00000"/>
                </a:solidFill>
              </a:rPr>
              <a:t>MICOOP</a:t>
            </a:r>
          </a:p>
          <a:p>
            <a:pPr marL="0" lvl="0" indent="0" fontAlgn="base">
              <a:spcBef>
                <a:spcPct val="0"/>
              </a:spcBef>
              <a:spcAft>
                <a:spcPct val="0"/>
              </a:spcAft>
              <a:buNone/>
            </a:pPr>
            <a:r>
              <a:rPr lang="en-US" sz="2800" dirty="0">
                <a:solidFill>
                  <a:prstClr val="black"/>
                </a:solidFill>
                <a:cs typeface="Arial" pitchFamily="34" charset="0"/>
              </a:rPr>
              <a:t>Micro-Finance Innovations in </a:t>
            </a:r>
            <a:r>
              <a:rPr lang="en-US" sz="2800" dirty="0" smtClean="0">
                <a:solidFill>
                  <a:prstClr val="black"/>
                </a:solidFill>
                <a:cs typeface="Arial" pitchFamily="34" charset="0"/>
              </a:rPr>
              <a:t>Cooperative</a:t>
            </a:r>
          </a:p>
          <a:p>
            <a:pPr marL="0" lvl="0" indent="0" fontAlgn="base">
              <a:spcBef>
                <a:spcPct val="0"/>
              </a:spcBef>
              <a:spcAft>
                <a:spcPct val="0"/>
              </a:spcAft>
              <a:buNone/>
            </a:pPr>
            <a:endParaRPr lang="en-US" dirty="0">
              <a:solidFill>
                <a:prstClr val="black"/>
              </a:solidFill>
              <a:cs typeface="Arial" pitchFamily="34" charset="0"/>
            </a:endParaRPr>
          </a:p>
          <a:p>
            <a:pPr marL="0" lvl="0" indent="0" fontAlgn="base">
              <a:spcBef>
                <a:spcPct val="0"/>
              </a:spcBef>
              <a:spcAft>
                <a:spcPct val="0"/>
              </a:spcAft>
              <a:buNone/>
            </a:pPr>
            <a:r>
              <a:rPr lang="en-US" sz="2800" dirty="0">
                <a:solidFill>
                  <a:schemeClr val="tx1"/>
                </a:solidFill>
              </a:rPr>
              <a:t>NATCCO </a:t>
            </a:r>
            <a:r>
              <a:rPr lang="en-US" sz="2800" dirty="0" smtClean="0">
                <a:solidFill>
                  <a:schemeClr val="tx1"/>
                </a:solidFill>
              </a:rPr>
              <a:t>extends </a:t>
            </a:r>
            <a:r>
              <a:rPr lang="en-US" sz="2800" dirty="0">
                <a:solidFill>
                  <a:schemeClr val="tx1"/>
                </a:solidFill>
              </a:rPr>
              <a:t>the reach of its co-op microfinance services to the enterprising poor  who desire to engage in microenterprises  but have no access to formal lending institutions and/or are dependent on informal lenders who charge usurious loan rates</a:t>
            </a:r>
            <a:endParaRPr lang="en-US" sz="2800" dirty="0">
              <a:solidFill>
                <a:schemeClr val="tx1"/>
              </a:solidFill>
              <a:cs typeface="Arial" pitchFamily="34" charset="0"/>
            </a:endParaRPr>
          </a:p>
        </p:txBody>
      </p:sp>
    </p:spTree>
    <p:extLst>
      <p:ext uri="{BB962C8B-B14F-4D97-AF65-F5344CB8AC3E}">
        <p14:creationId xmlns:p14="http://schemas.microsoft.com/office/powerpoint/2010/main" val="276326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66800"/>
            <a:ext cx="7391400" cy="5262979"/>
          </a:xfrm>
          <a:prstGeom prst="rect">
            <a:avLst/>
          </a:prstGeom>
        </p:spPr>
        <p:txBody>
          <a:bodyPr wrap="square">
            <a:spAutoFit/>
          </a:bodyPr>
          <a:lstStyle/>
          <a:p>
            <a:pPr marL="457200" indent="-457200">
              <a:buFont typeface="Arial" pitchFamily="34" charset="0"/>
              <a:buChar char="•"/>
            </a:pPr>
            <a:r>
              <a:rPr lang="en-PH" sz="2400" b="1" dirty="0">
                <a:cs typeface="Aharoni" pitchFamily="2" charset="-79"/>
              </a:rPr>
              <a:t>NATCCO partners with member-coops in setting up microfinance operations branch using BOAT approach (Build, Operate, Adopt, and Transfer).  It plans with member-cooperative where to set up a branch</a:t>
            </a:r>
            <a:r>
              <a:rPr lang="en-PH" sz="2400" b="1" dirty="0" smtClean="0">
                <a:cs typeface="Aharoni" pitchFamily="2" charset="-79"/>
              </a:rPr>
              <a:t>.</a:t>
            </a:r>
          </a:p>
          <a:p>
            <a:endParaRPr lang="en-PH" sz="1200" b="1" dirty="0">
              <a:cs typeface="Aharoni" pitchFamily="2" charset="-79"/>
            </a:endParaRPr>
          </a:p>
          <a:p>
            <a:pPr marL="457200" indent="-457200">
              <a:buFont typeface="Arial" pitchFamily="34" charset="0"/>
              <a:buChar char="•"/>
            </a:pPr>
            <a:r>
              <a:rPr lang="en-PH" sz="2400" b="1" dirty="0">
                <a:cs typeface="Aharoni" pitchFamily="2" charset="-79"/>
              </a:rPr>
              <a:t>NATCCO spends for everything  - office refurbishing, necessary signage, manpower, etc.  NATCCO operates  the branch within 3 to 6 years, train on-the job the staff, and provide the needed financing.  As soon as the branch registers income, NATCCO lets the member-cooperative buy the branch.  The branch operates independently with its own management committee. </a:t>
            </a:r>
            <a:endParaRPr lang="en-PH" sz="2400" dirty="0"/>
          </a:p>
        </p:txBody>
      </p:sp>
    </p:spTree>
    <p:extLst>
      <p:ext uri="{BB962C8B-B14F-4D97-AF65-F5344CB8AC3E}">
        <p14:creationId xmlns:p14="http://schemas.microsoft.com/office/powerpoint/2010/main" val="1227171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638800"/>
          </a:xfrm>
        </p:spPr>
        <p:txBody>
          <a:bodyPr/>
          <a:lstStyle/>
          <a:p>
            <a:r>
              <a:rPr lang="en-PH" b="1" dirty="0" smtClean="0"/>
              <a:t>120 MICOOPs have been established by NATCCO nationwide, 50 were already bought out by their member-coops</a:t>
            </a:r>
          </a:p>
          <a:p>
            <a:r>
              <a:rPr lang="en-PH" b="1" dirty="0" smtClean="0"/>
              <a:t>MICOOP is considered as a loan by the member cooperative.  NATCCO spends about P10 to P20 million per 1 MICOOP.  The start-up budget is P1M, P500,000 to P800,000 are spent to  refurbish building.  A branch should have a loan portfolio of about 10 million.  It should be set up in areas that have no bank.</a:t>
            </a:r>
            <a:endParaRPr lang="en-PH" b="1" dirty="0"/>
          </a:p>
        </p:txBody>
      </p:sp>
    </p:spTree>
    <p:extLst>
      <p:ext uri="{BB962C8B-B14F-4D97-AF65-F5344CB8AC3E}">
        <p14:creationId xmlns:p14="http://schemas.microsoft.com/office/powerpoint/2010/main" val="2964485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PH" dirty="0" smtClean="0"/>
              <a:t>NATCCO</a:t>
            </a:r>
            <a:endParaRPr lang="en-PH" dirty="0"/>
          </a:p>
        </p:txBody>
      </p:sp>
      <p:sp>
        <p:nvSpPr>
          <p:cNvPr id="2" name="Content Placeholder 1"/>
          <p:cNvSpPr>
            <a:spLocks noGrp="1"/>
          </p:cNvSpPr>
          <p:nvPr>
            <p:ph idx="1"/>
          </p:nvPr>
        </p:nvSpPr>
        <p:spPr>
          <a:xfrm>
            <a:off x="304800" y="1219200"/>
            <a:ext cx="8686800" cy="4860925"/>
          </a:xfrm>
        </p:spPr>
        <p:txBody>
          <a:bodyPr>
            <a:normAutofit/>
          </a:bodyPr>
          <a:lstStyle/>
          <a:p>
            <a:endParaRPr lang="en-PH" dirty="0" smtClean="0"/>
          </a:p>
          <a:p>
            <a:endParaRPr lang="en-PH" dirty="0"/>
          </a:p>
          <a:p>
            <a:pPr marL="339725" indent="-339725">
              <a:lnSpc>
                <a:spcPct val="9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800" dirty="0" smtClean="0">
                <a:solidFill>
                  <a:schemeClr val="tx1"/>
                </a:solidFill>
                <a:cs typeface="Lucida Sans Unicode" pitchFamily="34" charset="0"/>
              </a:rPr>
              <a:t>“Solidarity fund” - co-ops contributing to it help one another.  </a:t>
            </a:r>
          </a:p>
          <a:p>
            <a:pPr marL="339725" indent="-339725">
              <a:lnSpc>
                <a:spcPct val="9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800" dirty="0" smtClean="0">
                <a:solidFill>
                  <a:schemeClr val="tx1"/>
                </a:solidFill>
                <a:cs typeface="Lucida Sans Unicode" pitchFamily="34" charset="0"/>
              </a:rPr>
              <a:t>Fund shall be the primary source of financing to cooperatives in financial distress.</a:t>
            </a:r>
          </a:p>
          <a:p>
            <a:pPr marL="339725" indent="-339725">
              <a:lnSpc>
                <a:spcPct val="9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800" dirty="0" smtClean="0">
                <a:solidFill>
                  <a:schemeClr val="tx1"/>
                </a:solidFill>
                <a:cs typeface="Lucida Sans Unicode" pitchFamily="34" charset="0"/>
              </a:rPr>
              <a:t>Technical supervision provided</a:t>
            </a:r>
          </a:p>
          <a:p>
            <a:pPr marL="339725" indent="-339725">
              <a:lnSpc>
                <a:spcPct val="90000"/>
              </a:lnSpc>
              <a:spcBef>
                <a:spcPts val="7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800" dirty="0" smtClean="0">
                <a:solidFill>
                  <a:schemeClr val="tx1"/>
                </a:solidFill>
                <a:cs typeface="Lucida Sans Unicode" pitchFamily="34" charset="0"/>
              </a:rPr>
              <a:t>Member co-ops entitled to quarterly analysis of ratios and yearly visits.</a:t>
            </a:r>
          </a:p>
          <a:p>
            <a:endParaRPr lang="en-PH" sz="2400" dirty="0"/>
          </a:p>
        </p:txBody>
      </p:sp>
      <p:sp>
        <p:nvSpPr>
          <p:cNvPr id="4" name="Rectangle 3"/>
          <p:cNvSpPr/>
          <p:nvPr/>
        </p:nvSpPr>
        <p:spPr>
          <a:xfrm>
            <a:off x="468664" y="1143000"/>
            <a:ext cx="5017736" cy="830997"/>
          </a:xfrm>
          <a:prstGeom prst="rect">
            <a:avLst/>
          </a:prstGeom>
        </p:spPr>
        <p:txBody>
          <a:bodyPr wrap="square">
            <a:spAutoFit/>
          </a:bodyPr>
          <a:lstStyle/>
          <a:p>
            <a:r>
              <a:rPr lang="en-US" dirty="0" smtClean="0"/>
              <a:t>   </a:t>
            </a:r>
          </a:p>
          <a:p>
            <a:r>
              <a:rPr lang="en-US" sz="3000" b="1" dirty="0" smtClean="0">
                <a:solidFill>
                  <a:srgbClr val="C00000"/>
                </a:solidFill>
              </a:rPr>
              <a:t>Stabilization </a:t>
            </a:r>
            <a:r>
              <a:rPr lang="en-US" sz="3000" b="1" dirty="0">
                <a:solidFill>
                  <a:srgbClr val="C00000"/>
                </a:solidFill>
              </a:rPr>
              <a:t>Fund </a:t>
            </a:r>
            <a:r>
              <a:rPr lang="en-US" sz="3000" b="1" dirty="0" smtClean="0">
                <a:solidFill>
                  <a:srgbClr val="C00000"/>
                </a:solidFill>
              </a:rPr>
              <a:t>System</a:t>
            </a:r>
            <a:endParaRPr lang="en-US" sz="3000" b="1" dirty="0" smtClean="0">
              <a:solidFill>
                <a:srgbClr val="C00000"/>
              </a:solidFill>
            </a:endParaRPr>
          </a:p>
        </p:txBody>
      </p:sp>
    </p:spTree>
    <p:extLst>
      <p:ext uri="{BB962C8B-B14F-4D97-AF65-F5344CB8AC3E}">
        <p14:creationId xmlns:p14="http://schemas.microsoft.com/office/powerpoint/2010/main" val="1445981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55847"/>
            <a:ext cx="8381260" cy="634753"/>
          </a:xfrm>
        </p:spPr>
        <p:txBody>
          <a:bodyPr>
            <a:normAutofit fontScale="90000"/>
          </a:bodyPr>
          <a:lstStyle/>
          <a:p>
            <a:pPr algn="l"/>
            <a:r>
              <a:rPr lang="en-PH" dirty="0" smtClean="0"/>
              <a:t>SIDC</a:t>
            </a:r>
            <a:endParaRPr lang="en-PH" dirty="0"/>
          </a:p>
        </p:txBody>
      </p:sp>
      <p:sp>
        <p:nvSpPr>
          <p:cNvPr id="2" name="Content Placeholder 1"/>
          <p:cNvSpPr>
            <a:spLocks noGrp="1"/>
          </p:cNvSpPr>
          <p:nvPr>
            <p:ph idx="1"/>
          </p:nvPr>
        </p:nvSpPr>
        <p:spPr>
          <a:xfrm>
            <a:off x="381000" y="1143000"/>
            <a:ext cx="8534400" cy="6400800"/>
          </a:xfrm>
        </p:spPr>
        <p:txBody>
          <a:bodyPr>
            <a:noAutofit/>
          </a:bodyPr>
          <a:lstStyle/>
          <a:p>
            <a:pPr>
              <a:buFont typeface="Courier New" pitchFamily="49" charset="0"/>
              <a:buChar char="o"/>
            </a:pPr>
            <a:r>
              <a:rPr lang="en-US" sz="2200" b="1" u="sng" dirty="0" smtClean="0">
                <a:solidFill>
                  <a:schemeClr val="tx1"/>
                </a:solidFill>
                <a:latin typeface="Franklin Gothic Medium" pitchFamily="34" charset="0"/>
              </a:rPr>
              <a:t>Deposits</a:t>
            </a:r>
            <a:endParaRPr lang="en-US" sz="2200" b="1" u="sng" dirty="0">
              <a:solidFill>
                <a:schemeClr val="tx1"/>
              </a:solidFill>
              <a:latin typeface="Franklin Gothic Medium" pitchFamily="34" charset="0"/>
            </a:endParaRPr>
          </a:p>
          <a:p>
            <a:pPr marL="0" indent="0">
              <a:buNone/>
            </a:pPr>
            <a:r>
              <a:rPr lang="en-US" sz="2200" b="1" dirty="0" smtClean="0">
                <a:solidFill>
                  <a:schemeClr val="tx1"/>
                </a:solidFill>
                <a:latin typeface="Franklin Gothic Medium" pitchFamily="34" charset="0"/>
              </a:rPr>
              <a:t>	Accepting </a:t>
            </a:r>
            <a:r>
              <a:rPr lang="en-US" sz="2200" b="1" dirty="0">
                <a:solidFill>
                  <a:schemeClr val="tx1"/>
                </a:solidFill>
                <a:latin typeface="Franklin Gothic Medium" pitchFamily="34" charset="0"/>
              </a:rPr>
              <a:t>deposits from members</a:t>
            </a:r>
          </a:p>
          <a:p>
            <a:pPr marL="342900" indent="-342900"/>
            <a:r>
              <a:rPr lang="en-US" sz="2200" b="1" u="sng" dirty="0">
                <a:solidFill>
                  <a:schemeClr val="tx1"/>
                </a:solidFill>
                <a:latin typeface="Franklin Gothic Medium" pitchFamily="34" charset="0"/>
              </a:rPr>
              <a:t>Loans</a:t>
            </a:r>
          </a:p>
          <a:p>
            <a:pPr marL="0" indent="0">
              <a:buNone/>
            </a:pPr>
            <a:r>
              <a:rPr lang="en-US" sz="2200" b="1" dirty="0" smtClean="0">
                <a:solidFill>
                  <a:schemeClr val="tx1"/>
                </a:solidFill>
                <a:latin typeface="Franklin Gothic Medium" pitchFamily="34" charset="0"/>
              </a:rPr>
              <a:t>	Cash </a:t>
            </a:r>
            <a:r>
              <a:rPr lang="en-US" sz="2200" b="1" dirty="0">
                <a:solidFill>
                  <a:schemeClr val="tx1"/>
                </a:solidFill>
                <a:latin typeface="Franklin Gothic Medium" pitchFamily="34" charset="0"/>
              </a:rPr>
              <a:t>Loan (STL, MTL, LTL)</a:t>
            </a:r>
          </a:p>
          <a:p>
            <a:pPr marL="0" indent="0">
              <a:buNone/>
            </a:pPr>
            <a:r>
              <a:rPr lang="en-US" sz="2200" b="1" dirty="0" smtClean="0">
                <a:solidFill>
                  <a:schemeClr val="tx1"/>
                </a:solidFill>
                <a:latin typeface="Franklin Gothic Medium" pitchFamily="34" charset="0"/>
              </a:rPr>
              <a:t>	Hog </a:t>
            </a:r>
            <a:r>
              <a:rPr lang="en-US" sz="2200" b="1" dirty="0">
                <a:solidFill>
                  <a:schemeClr val="tx1"/>
                </a:solidFill>
                <a:latin typeface="Franklin Gothic Medium" pitchFamily="34" charset="0"/>
              </a:rPr>
              <a:t>Fattening </a:t>
            </a:r>
            <a:r>
              <a:rPr lang="en-US" sz="2200" b="1" dirty="0" smtClean="0">
                <a:solidFill>
                  <a:schemeClr val="tx1"/>
                </a:solidFill>
                <a:latin typeface="Franklin Gothic Medium" pitchFamily="34" charset="0"/>
              </a:rPr>
              <a:t>Program (commodity loan)</a:t>
            </a:r>
            <a:endParaRPr lang="en-US" sz="2200" b="1" dirty="0">
              <a:solidFill>
                <a:schemeClr val="tx1"/>
              </a:solidFill>
              <a:latin typeface="Franklin Gothic Medium" pitchFamily="34" charset="0"/>
            </a:endParaRPr>
          </a:p>
          <a:p>
            <a:pPr marL="0" indent="0">
              <a:buNone/>
            </a:pPr>
            <a:r>
              <a:rPr lang="en-US" sz="2200" b="1" dirty="0" smtClean="0">
                <a:solidFill>
                  <a:schemeClr val="tx1"/>
                </a:solidFill>
                <a:latin typeface="Franklin Gothic Medium" pitchFamily="34" charset="0"/>
              </a:rPr>
              <a:t>	Hog </a:t>
            </a:r>
            <a:r>
              <a:rPr lang="en-US" sz="2200" b="1" dirty="0">
                <a:solidFill>
                  <a:schemeClr val="tx1"/>
                </a:solidFill>
                <a:latin typeface="Franklin Gothic Medium" pitchFamily="34" charset="0"/>
              </a:rPr>
              <a:t>Breeding </a:t>
            </a:r>
            <a:r>
              <a:rPr lang="en-US" sz="2200" b="1" dirty="0" smtClean="0">
                <a:solidFill>
                  <a:schemeClr val="tx1"/>
                </a:solidFill>
                <a:latin typeface="Franklin Gothic Medium" pitchFamily="34" charset="0"/>
              </a:rPr>
              <a:t>Program </a:t>
            </a:r>
            <a:endParaRPr lang="en-US" sz="2200" b="1" dirty="0">
              <a:solidFill>
                <a:schemeClr val="tx1"/>
              </a:solidFill>
              <a:latin typeface="Franklin Gothic Medium" pitchFamily="34" charset="0"/>
            </a:endParaRPr>
          </a:p>
          <a:p>
            <a:pPr marL="0" indent="0">
              <a:buNone/>
            </a:pPr>
            <a:r>
              <a:rPr lang="en-US" sz="2200" b="1" dirty="0" smtClean="0">
                <a:solidFill>
                  <a:schemeClr val="tx1"/>
                </a:solidFill>
                <a:latin typeface="Franklin Gothic Medium" pitchFamily="34" charset="0"/>
              </a:rPr>
              <a:t>	Agricultural </a:t>
            </a:r>
            <a:r>
              <a:rPr lang="en-US" sz="2200" b="1" dirty="0">
                <a:solidFill>
                  <a:schemeClr val="tx1"/>
                </a:solidFill>
                <a:latin typeface="Franklin Gothic Medium" pitchFamily="34" charset="0"/>
              </a:rPr>
              <a:t>Production Loan</a:t>
            </a:r>
            <a:endParaRPr lang="en-US" sz="2200" dirty="0">
              <a:solidFill>
                <a:schemeClr val="tx1"/>
              </a:solidFill>
              <a:latin typeface="Franklin Gothic Medium" pitchFamily="34" charset="0"/>
            </a:endParaRPr>
          </a:p>
          <a:p>
            <a:pPr marL="0" indent="0">
              <a:buNone/>
            </a:pPr>
            <a:r>
              <a:rPr lang="en-US" sz="2200" b="1" dirty="0" smtClean="0">
                <a:solidFill>
                  <a:schemeClr val="tx1"/>
                </a:solidFill>
                <a:latin typeface="Franklin Gothic Medium" pitchFamily="34" charset="0"/>
              </a:rPr>
              <a:t>	Housing </a:t>
            </a:r>
            <a:r>
              <a:rPr lang="en-US" sz="2200" b="1" dirty="0">
                <a:solidFill>
                  <a:schemeClr val="tx1"/>
                </a:solidFill>
                <a:latin typeface="Franklin Gothic Medium" pitchFamily="34" charset="0"/>
              </a:rPr>
              <a:t>Loan</a:t>
            </a:r>
          </a:p>
          <a:p>
            <a:pPr marL="0" indent="0">
              <a:buNone/>
            </a:pPr>
            <a:r>
              <a:rPr lang="en-US" sz="2200" b="1" dirty="0" smtClean="0">
                <a:solidFill>
                  <a:schemeClr val="tx1"/>
                </a:solidFill>
                <a:latin typeface="Franklin Gothic Medium" pitchFamily="34" charset="0"/>
              </a:rPr>
              <a:t>	Car </a:t>
            </a:r>
            <a:r>
              <a:rPr lang="en-US" sz="2200" b="1" dirty="0">
                <a:solidFill>
                  <a:schemeClr val="tx1"/>
                </a:solidFill>
                <a:latin typeface="Franklin Gothic Medium" pitchFamily="34" charset="0"/>
              </a:rPr>
              <a:t>Loan Program</a:t>
            </a:r>
          </a:p>
          <a:p>
            <a:pPr marL="0" indent="0">
              <a:buNone/>
            </a:pPr>
            <a:r>
              <a:rPr lang="en-US" sz="2200" b="1" dirty="0" smtClean="0">
                <a:solidFill>
                  <a:schemeClr val="tx1"/>
                </a:solidFill>
                <a:latin typeface="Franklin Gothic Medium" pitchFamily="34" charset="0"/>
              </a:rPr>
              <a:t>	Environmental </a:t>
            </a:r>
            <a:r>
              <a:rPr lang="en-US" sz="2200" b="1" dirty="0">
                <a:solidFill>
                  <a:schemeClr val="tx1"/>
                </a:solidFill>
                <a:latin typeface="Franklin Gothic Medium" pitchFamily="34" charset="0"/>
              </a:rPr>
              <a:t>Loan</a:t>
            </a:r>
          </a:p>
          <a:p>
            <a:pPr marL="0" indent="0">
              <a:buNone/>
            </a:pPr>
            <a:r>
              <a:rPr lang="en-US" sz="2200" b="1" dirty="0" smtClean="0">
                <a:solidFill>
                  <a:schemeClr val="tx1"/>
                </a:solidFill>
                <a:latin typeface="Franklin Gothic Medium" pitchFamily="34" charset="0"/>
              </a:rPr>
              <a:t>	Mortuary </a:t>
            </a:r>
            <a:r>
              <a:rPr lang="en-US" sz="2200" b="1" dirty="0">
                <a:solidFill>
                  <a:schemeClr val="tx1"/>
                </a:solidFill>
                <a:latin typeface="Franklin Gothic Medium" pitchFamily="34" charset="0"/>
              </a:rPr>
              <a:t>Loan</a:t>
            </a:r>
          </a:p>
          <a:p>
            <a:pPr marL="0" indent="0">
              <a:buNone/>
            </a:pPr>
            <a:r>
              <a:rPr lang="en-US" sz="2200" b="1" dirty="0" smtClean="0">
                <a:solidFill>
                  <a:schemeClr val="tx1"/>
                </a:solidFill>
                <a:latin typeface="Franklin Gothic Medium" pitchFamily="34" charset="0"/>
              </a:rPr>
              <a:t>	Investment</a:t>
            </a:r>
            <a:endParaRPr lang="en-US" sz="2200" b="1" dirty="0">
              <a:solidFill>
                <a:schemeClr val="tx1"/>
              </a:solidFill>
              <a:latin typeface="Franklin Gothic Medium" pitchFamily="34" charset="0"/>
            </a:endParaRPr>
          </a:p>
          <a:p>
            <a:pPr marL="0" indent="0">
              <a:buNone/>
            </a:pPr>
            <a:r>
              <a:rPr lang="en-US" sz="2200" b="1" dirty="0" smtClean="0">
                <a:solidFill>
                  <a:schemeClr val="tx1"/>
                </a:solidFill>
                <a:latin typeface="Franklin Gothic Medium" pitchFamily="34" charset="0"/>
              </a:rPr>
              <a:t>	Accepting </a:t>
            </a:r>
            <a:r>
              <a:rPr lang="en-US" sz="2200" b="1" dirty="0">
                <a:solidFill>
                  <a:schemeClr val="tx1"/>
                </a:solidFill>
                <a:latin typeface="Franklin Gothic Medium" pitchFamily="34" charset="0"/>
              </a:rPr>
              <a:t>investment from OFW and other members </a:t>
            </a:r>
          </a:p>
          <a:p>
            <a:endParaRPr lang="en-PH" sz="2400" dirty="0">
              <a:solidFill>
                <a:schemeClr val="tx1"/>
              </a:solidFill>
            </a:endParaRPr>
          </a:p>
        </p:txBody>
      </p:sp>
    </p:spTree>
    <p:extLst>
      <p:ext uri="{BB962C8B-B14F-4D97-AF65-F5344CB8AC3E}">
        <p14:creationId xmlns:p14="http://schemas.microsoft.com/office/powerpoint/2010/main" val="3687666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425</TotalTime>
  <Words>673</Words>
  <Application>Microsoft Office PowerPoint</Application>
  <PresentationFormat>On-screen Show (4:3)</PresentationFormat>
  <Paragraphs>94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Financial Intermediation &amp; Other Related Services to Members</vt:lpstr>
      <vt:lpstr>NATCCo</vt:lpstr>
      <vt:lpstr>natcco</vt:lpstr>
      <vt:lpstr>natcco</vt:lpstr>
      <vt:lpstr>NATCCO</vt:lpstr>
      <vt:lpstr>PowerPoint Presentation</vt:lpstr>
      <vt:lpstr>PowerPoint Presentation</vt:lpstr>
      <vt:lpstr>NATCCO</vt:lpstr>
      <vt:lpstr>SIDC</vt:lpstr>
      <vt:lpstr>CHALLENGES</vt:lpstr>
      <vt:lpstr>Learning </vt:lpstr>
      <vt:lpstr>Learning</vt:lpstr>
      <vt:lpstr>Some Basic Terminologies for financial services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Intermediation and Other Related Services to Members</dc:title>
  <dc:creator>Windows User</dc:creator>
  <cp:lastModifiedBy>Windows User</cp:lastModifiedBy>
  <cp:revision>31</cp:revision>
  <dcterms:created xsi:type="dcterms:W3CDTF">2015-09-06T12:39:30Z</dcterms:created>
  <dcterms:modified xsi:type="dcterms:W3CDTF">2015-09-07T08:14:12Z</dcterms:modified>
</cp:coreProperties>
</file>