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4" r:id="rId6"/>
    <p:sldId id="263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1A037-624C-42A4-BA38-C53043EA379B}" type="datetimeFigureOut">
              <a:rPr lang="en-PH" smtClean="0"/>
              <a:t>9/7/2015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E3489-EE5C-4374-AA5A-C0A0258C114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92720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E3489-EE5C-4374-AA5A-C0A0258C114A}" type="slidenum">
              <a:rPr lang="en-PH" smtClean="0"/>
              <a:t>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39366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77CA00E-78CD-4963-9A30-81DFDF15F526}" type="datetimeFigureOut">
              <a:rPr lang="en-PH" smtClean="0"/>
              <a:t>9/7/2015</a:t>
            </a:fld>
            <a:endParaRPr lang="en-P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PH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B98C4C-CE4B-4776-B4EE-473D188D49DE}" type="slidenum">
              <a:rPr lang="en-PH" smtClean="0"/>
              <a:t>‹#›</a:t>
            </a:fld>
            <a:endParaRPr lang="en-P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A00E-78CD-4963-9A30-81DFDF15F526}" type="datetimeFigureOut">
              <a:rPr lang="en-PH" smtClean="0"/>
              <a:t>9/7/2015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8C4C-CE4B-4776-B4EE-473D188D49DE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A00E-78CD-4963-9A30-81DFDF15F526}" type="datetimeFigureOut">
              <a:rPr lang="en-PH" smtClean="0"/>
              <a:t>9/7/2015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8C4C-CE4B-4776-B4EE-473D188D49DE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77CA00E-78CD-4963-9A30-81DFDF15F526}" type="datetimeFigureOut">
              <a:rPr lang="en-PH" smtClean="0"/>
              <a:t>9/7/2015</a:t>
            </a:fld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B98C4C-CE4B-4776-B4EE-473D188D49DE}" type="slidenum">
              <a:rPr lang="en-PH" smtClean="0"/>
              <a:t>‹#›</a:t>
            </a:fld>
            <a:endParaRPr lang="en-P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P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77CA00E-78CD-4963-9A30-81DFDF15F526}" type="datetimeFigureOut">
              <a:rPr lang="en-PH" smtClean="0"/>
              <a:t>9/7/2015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PH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B98C4C-CE4B-4776-B4EE-473D188D49DE}" type="slidenum">
              <a:rPr lang="en-PH" smtClean="0"/>
              <a:t>‹#›</a:t>
            </a:fld>
            <a:endParaRPr lang="en-P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A00E-78CD-4963-9A30-81DFDF15F526}" type="datetimeFigureOut">
              <a:rPr lang="en-PH" smtClean="0"/>
              <a:t>9/7/2015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8C4C-CE4B-4776-B4EE-473D188D49DE}" type="slidenum">
              <a:rPr lang="en-PH" smtClean="0"/>
              <a:t>‹#›</a:t>
            </a:fld>
            <a:endParaRPr lang="en-P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A00E-78CD-4963-9A30-81DFDF15F526}" type="datetimeFigureOut">
              <a:rPr lang="en-PH" smtClean="0"/>
              <a:t>9/7/2015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8C4C-CE4B-4776-B4EE-473D188D49DE}" type="slidenum">
              <a:rPr lang="en-PH" smtClean="0"/>
              <a:t>‹#›</a:t>
            </a:fld>
            <a:endParaRPr lang="en-P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7CA00E-78CD-4963-9A30-81DFDF15F526}" type="datetimeFigureOut">
              <a:rPr lang="en-PH" smtClean="0"/>
              <a:t>9/7/2015</a:t>
            </a:fld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B98C4C-CE4B-4776-B4EE-473D188D49DE}" type="slidenum">
              <a:rPr lang="en-PH" smtClean="0"/>
              <a:t>‹#›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P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A00E-78CD-4963-9A30-81DFDF15F526}" type="datetimeFigureOut">
              <a:rPr lang="en-PH" smtClean="0"/>
              <a:t>9/7/2015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8C4C-CE4B-4776-B4EE-473D188D49DE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77CA00E-78CD-4963-9A30-81DFDF15F526}" type="datetimeFigureOut">
              <a:rPr lang="en-PH" smtClean="0"/>
              <a:t>9/7/2015</a:t>
            </a:fld>
            <a:endParaRPr lang="en-PH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B98C4C-CE4B-4776-B4EE-473D188D49DE}" type="slidenum">
              <a:rPr lang="en-PH" smtClean="0"/>
              <a:t>‹#›</a:t>
            </a:fld>
            <a:endParaRPr lang="en-PH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P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7CA00E-78CD-4963-9A30-81DFDF15F526}" type="datetimeFigureOut">
              <a:rPr lang="en-PH" smtClean="0"/>
              <a:t>9/7/2015</a:t>
            </a:fld>
            <a:endParaRPr lang="en-P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B98C4C-CE4B-4776-B4EE-473D188D49DE}" type="slidenum">
              <a:rPr lang="en-PH" smtClean="0"/>
              <a:t>‹#›</a:t>
            </a:fld>
            <a:endParaRPr lang="en-PH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P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77CA00E-78CD-4963-9A30-81DFDF15F526}" type="datetimeFigureOut">
              <a:rPr lang="en-PH" smtClean="0"/>
              <a:t>9/7/2015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PH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B98C4C-CE4B-4776-B4EE-473D188D49DE}" type="slidenum">
              <a:rPr lang="en-PH" smtClean="0"/>
              <a:t>‹#›</a:t>
            </a:fld>
            <a:endParaRPr lang="en-P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Autofit/>
          </a:bodyPr>
          <a:lstStyle/>
          <a:p>
            <a:r>
              <a:rPr lang="en-PH" sz="4000" dirty="0" smtClean="0">
                <a:latin typeface="Aharoni" pitchFamily="2" charset="-79"/>
                <a:cs typeface="Aharoni" pitchFamily="2" charset="-79"/>
              </a:rPr>
              <a:t>Introduction to the Presentation of Priority Themes</a:t>
            </a:r>
            <a:endParaRPr lang="en-PH" sz="4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981200"/>
          </a:xfrm>
        </p:spPr>
        <p:txBody>
          <a:bodyPr>
            <a:normAutofit/>
          </a:bodyPr>
          <a:lstStyle/>
          <a:p>
            <a:r>
              <a:rPr lang="en-PH" sz="2800" dirty="0" smtClean="0">
                <a:latin typeface="Berlin Sans FB" pitchFamily="34" charset="0"/>
                <a:cs typeface="Aharoni" pitchFamily="2" charset="-79"/>
              </a:rPr>
              <a:t>COMPARATIVE  BACKGROUND OF THE </a:t>
            </a:r>
            <a:r>
              <a:rPr lang="en-PH" sz="3200" dirty="0" smtClean="0">
                <a:latin typeface="Berlin Sans FB" pitchFamily="34" charset="0"/>
                <a:cs typeface="Aharoni" pitchFamily="2" charset="-79"/>
              </a:rPr>
              <a:t>3</a:t>
            </a:r>
            <a:r>
              <a:rPr lang="en-PH" sz="2800" dirty="0" smtClean="0">
                <a:latin typeface="Berlin Sans FB" pitchFamily="34" charset="0"/>
                <a:cs typeface="Aharoni" pitchFamily="2" charset="-79"/>
              </a:rPr>
              <a:t>  PHILIPPINE NATIONAL FARMERS’ ORGANIZATIONS (FOs):</a:t>
            </a:r>
          </a:p>
          <a:p>
            <a:r>
              <a:rPr lang="en-PH" sz="2800" dirty="0" err="1" smtClean="0">
                <a:solidFill>
                  <a:srgbClr val="002060"/>
                </a:solidFill>
                <a:latin typeface="Berlin Sans FB" pitchFamily="34" charset="0"/>
                <a:cs typeface="Aharoni" pitchFamily="2" charset="-79"/>
              </a:rPr>
              <a:t>GlowCorp</a:t>
            </a:r>
            <a:r>
              <a:rPr lang="en-PH" sz="2800" dirty="0" smtClean="0">
                <a:solidFill>
                  <a:srgbClr val="002060"/>
                </a:solidFill>
                <a:latin typeface="Berlin Sans FB" pitchFamily="34" charset="0"/>
                <a:cs typeface="Aharoni" pitchFamily="2" charset="-79"/>
              </a:rPr>
              <a:t>, NATCCO, &amp; SIDC</a:t>
            </a:r>
            <a:endParaRPr lang="en-PH" sz="2800" dirty="0">
              <a:solidFill>
                <a:srgbClr val="002060"/>
              </a:solidFill>
              <a:latin typeface="Berlin Sans FB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3700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497"/>
            <a:ext cx="7467600" cy="503903"/>
          </a:xfrm>
        </p:spPr>
        <p:txBody>
          <a:bodyPr>
            <a:normAutofit fontScale="90000"/>
          </a:bodyPr>
          <a:lstStyle/>
          <a:p>
            <a:r>
              <a:rPr lang="en-PH" sz="2800" b="1" dirty="0" smtClean="0"/>
              <a:t>Comparative presentation</a:t>
            </a:r>
            <a:endParaRPr lang="en-PH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37518440"/>
              </p:ext>
            </p:extLst>
          </p:nvPr>
        </p:nvGraphicFramePr>
        <p:xfrm>
          <a:off x="228600" y="457200"/>
          <a:ext cx="8762999" cy="7300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6810"/>
                <a:gridCol w="2210487"/>
                <a:gridCol w="2334144"/>
                <a:gridCol w="2481558"/>
              </a:tblGrid>
              <a:tr h="1796197">
                <a:tc>
                  <a:txBody>
                    <a:bodyPr/>
                    <a:lstStyle/>
                    <a:p>
                      <a:pPr algn="ctr"/>
                      <a:r>
                        <a:rPr lang="en-PH" sz="2200" dirty="0" smtClean="0"/>
                        <a:t>Areas</a:t>
                      </a:r>
                      <a:endParaRPr lang="en-PH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200" dirty="0" err="1" smtClean="0"/>
                        <a:t>GlowCorp</a:t>
                      </a:r>
                      <a:endParaRPr lang="en-PH" sz="2200" dirty="0" smtClean="0"/>
                    </a:p>
                    <a:p>
                      <a:pPr algn="ctr"/>
                      <a:r>
                        <a:rPr lang="en-PH" sz="2000" dirty="0" smtClean="0"/>
                        <a:t>(Global</a:t>
                      </a:r>
                      <a:r>
                        <a:rPr lang="en-PH" sz="2000" baseline="0" dirty="0" smtClean="0"/>
                        <a:t> Organic and Wellness Corporation)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200" dirty="0" smtClean="0"/>
                        <a:t>NATCCO</a:t>
                      </a:r>
                    </a:p>
                    <a:p>
                      <a:pPr algn="ctr"/>
                      <a:r>
                        <a:rPr lang="en-PH" sz="2000" dirty="0" smtClean="0"/>
                        <a:t>(National Confederation</a:t>
                      </a:r>
                      <a:r>
                        <a:rPr lang="en-PH" sz="2000" baseline="0" dirty="0" smtClean="0"/>
                        <a:t> of Cooperatives)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200" dirty="0" smtClean="0"/>
                        <a:t>SIDC</a:t>
                      </a:r>
                    </a:p>
                    <a:p>
                      <a:pPr algn="ctr"/>
                      <a:r>
                        <a:rPr lang="en-PH" sz="2000" dirty="0" smtClean="0"/>
                        <a:t>(</a:t>
                      </a:r>
                      <a:r>
                        <a:rPr lang="en-PH" sz="2000" dirty="0" err="1" smtClean="0"/>
                        <a:t>Soro-soro</a:t>
                      </a:r>
                      <a:r>
                        <a:rPr lang="en-PH" sz="2000" dirty="0" smtClean="0"/>
                        <a:t> </a:t>
                      </a:r>
                      <a:r>
                        <a:rPr lang="en-PH" sz="2000" dirty="0" err="1" smtClean="0"/>
                        <a:t>Ibaba</a:t>
                      </a:r>
                      <a:r>
                        <a:rPr lang="en-PH" sz="2000" dirty="0" smtClean="0"/>
                        <a:t> Development Cooperative)</a:t>
                      </a:r>
                      <a:endParaRPr lang="en-PH" sz="2000" dirty="0"/>
                    </a:p>
                  </a:txBody>
                  <a:tcPr/>
                </a:tc>
              </a:tr>
              <a:tr h="1861403">
                <a:tc>
                  <a:txBody>
                    <a:bodyPr/>
                    <a:lstStyle/>
                    <a:p>
                      <a:r>
                        <a:rPr lang="en-PH" sz="2000" dirty="0" smtClean="0"/>
                        <a:t>Operational</a:t>
                      </a:r>
                    </a:p>
                    <a:p>
                      <a:r>
                        <a:rPr lang="en-PH" sz="2000" dirty="0" smtClean="0"/>
                        <a:t>Theme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2000" dirty="0" smtClean="0"/>
                        <a:t>“Connecting Farmers to Sustainable Market”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2000" dirty="0" smtClean="0"/>
                        <a:t>“Nurturing Resiliency in Cooperative through Network”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sz="2000" dirty="0" smtClean="0"/>
                        <a:t>“From Womb to Tomb in terms of Services and from Sperm to Germ in</a:t>
                      </a:r>
                      <a:r>
                        <a:rPr lang="en-PH" sz="2000" baseline="0" dirty="0" smtClean="0"/>
                        <a:t> terms of business enterprises”</a:t>
                      </a:r>
                      <a:endParaRPr lang="en-PH" sz="2000" dirty="0"/>
                    </a:p>
                  </a:txBody>
                  <a:tcPr/>
                </a:tc>
              </a:tr>
              <a:tr h="718479">
                <a:tc>
                  <a:txBody>
                    <a:bodyPr/>
                    <a:lstStyle/>
                    <a:p>
                      <a:r>
                        <a:rPr lang="en-PH" sz="2000" dirty="0" smtClean="0">
                          <a:latin typeface="+mn-lt"/>
                        </a:rPr>
                        <a:t>Duration</a:t>
                      </a:r>
                      <a:r>
                        <a:rPr lang="en-PH" sz="2000" baseline="0" dirty="0" smtClean="0">
                          <a:latin typeface="+mn-lt"/>
                        </a:rPr>
                        <a:t> of Existence</a:t>
                      </a:r>
                      <a:endParaRPr lang="en-PH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years old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(since 2010)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38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years old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(since 1977)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46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years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(since 1969)</a:t>
                      </a:r>
                    </a:p>
                  </a:txBody>
                  <a:tcPr marL="68580" marR="68580" marT="0" marB="0"/>
                </a:tc>
              </a:tr>
              <a:tr h="718479">
                <a:tc>
                  <a:txBody>
                    <a:bodyPr/>
                    <a:lstStyle/>
                    <a:p>
                      <a:r>
                        <a:rPr lang="en-PH" sz="2200" dirty="0" smtClean="0">
                          <a:latin typeface="+mn-lt"/>
                        </a:rPr>
                        <a:t>Founder</a:t>
                      </a:r>
                      <a:endParaRPr lang="en-PH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FOs</a:t>
                      </a:r>
                      <a:r>
                        <a:rPr lang="en-PH" sz="2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with marketing problems</a:t>
                      </a:r>
                      <a:endParaRPr lang="en-PH" sz="2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Cooperative Training Centres</a:t>
                      </a:r>
                      <a:endParaRPr lang="en-PH" sz="2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 farmer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 </a:t>
                      </a:r>
                      <a:r>
                        <a:rPr lang="en-PH" sz="21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Mr.</a:t>
                      </a:r>
                      <a:r>
                        <a:rPr lang="en-PH" sz="2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Vic </a:t>
                      </a:r>
                      <a:r>
                        <a:rPr lang="en-PH" sz="21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Barte</a:t>
                      </a:r>
                      <a:r>
                        <a:rPr lang="en-PH" sz="2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en-PH" sz="2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619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Registering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Organization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Securities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and Exchange Commission (SEC)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Cooperative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Development Authority (CDA)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Cooperative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Development Authority (CDA)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87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r>
              <a:rPr lang="en-PH" sz="2800" b="1" dirty="0"/>
              <a:t>Comparative presentation</a:t>
            </a:r>
            <a:endParaRPr lang="en-PH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31637755"/>
              </p:ext>
            </p:extLst>
          </p:nvPr>
        </p:nvGraphicFramePr>
        <p:xfrm>
          <a:off x="457200" y="838200"/>
          <a:ext cx="8153400" cy="562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PH" dirty="0" smtClean="0"/>
                        <a:t>Areas</a:t>
                      </a:r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 err="1" smtClean="0"/>
                        <a:t>GlowCorp</a:t>
                      </a:r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 smtClean="0"/>
                        <a:t>NATCCO</a:t>
                      </a:r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dirty="0" smtClean="0"/>
                        <a:t>SIDC</a:t>
                      </a:r>
                      <a:endParaRPr lang="en-P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Nature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of Organization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Mixed Organizations &amp; Individuals</a:t>
                      </a:r>
                      <a:endParaRPr lang="en-PH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Secondary Organization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PH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Primary 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Organization</a:t>
                      </a:r>
                      <a:endParaRPr lang="en-PH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Total Number</a:t>
                      </a:r>
                      <a:r>
                        <a:rPr lang="en-PH" sz="20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of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Members as of Dec. 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29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Members </a:t>
                      </a:r>
                      <a:endParaRPr lang="en-PH" sz="2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 orgs. and 21 individuals)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714 cooperatives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(3 million individuals)</a:t>
                      </a:r>
                      <a:endParaRPr lang="en-PH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20,926 individuals</a:t>
                      </a:r>
                      <a:endParaRPr lang="en-PH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312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Total Number of Staff as of Dec. 2014</a:t>
                      </a:r>
                      <a:endParaRPr lang="en-PH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14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all full-time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(12 males &amp; 2 females)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people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(87 males &amp; 114 females)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668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staff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(444 males &amp; 224 females)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Net Assets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Worth as of December 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13,507,756.00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(P2,701,551.20 per year assets generation)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P2,625,811,524</a:t>
                      </a:r>
                      <a:endParaRPr lang="en-PH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(P6,910,030.30 per year assets generation)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P1,800,000,000</a:t>
                      </a:r>
                      <a:endParaRPr lang="en-PH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(P3,913,043.38 per year assets generation)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9845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/>
          </a:bodyPr>
          <a:lstStyle/>
          <a:p>
            <a:r>
              <a:rPr lang="en-PH" sz="2400" b="1" dirty="0" smtClean="0">
                <a:latin typeface="+mn-lt"/>
              </a:rPr>
              <a:t>Comparative presentation</a:t>
            </a:r>
            <a:endParaRPr lang="en-PH" sz="2400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12902711"/>
              </p:ext>
            </p:extLst>
          </p:nvPr>
        </p:nvGraphicFramePr>
        <p:xfrm>
          <a:off x="533400" y="838200"/>
          <a:ext cx="80010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971800"/>
                <a:gridCol w="1981200"/>
                <a:gridCol w="1905000"/>
              </a:tblGrid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PH" sz="2000" dirty="0" smtClean="0"/>
                        <a:t>Areas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000" dirty="0" err="1" smtClean="0"/>
                        <a:t>GlowCorp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000" dirty="0" smtClean="0"/>
                        <a:t>NATCCO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000" dirty="0" smtClean="0"/>
                        <a:t>SIDC</a:t>
                      </a:r>
                      <a:endParaRPr lang="en-PH" sz="2000" dirty="0"/>
                    </a:p>
                  </a:txBody>
                  <a:tcPr/>
                </a:tc>
              </a:tr>
              <a:tr h="44930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Vision</a:t>
                      </a:r>
                      <a:endParaRPr lang="en-PH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The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leading market distributor of globally competitive organic natural &amp; healthy agricultural-based commodities produced by marginalized groups and community-based social enterprises that promote </a:t>
                      </a:r>
                      <a:r>
                        <a:rPr lang="en-PH" sz="2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economic empowerment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of the rural poor and </a:t>
                      </a:r>
                      <a:r>
                        <a:rPr lang="en-PH" sz="2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improved  quality of life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The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most trusted Integrated Financial Cooperative Network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PH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 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world class cooperative </a:t>
                      </a:r>
                      <a:r>
                        <a:rPr lang="en-PH" sz="2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empowering</a:t>
                      </a:r>
                      <a:r>
                        <a:rPr lang="en-PH" sz="20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stakeholders for </a:t>
                      </a:r>
                      <a:r>
                        <a:rPr lang="en-PH" sz="2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sustainable progressive life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7407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6172200" cy="381000"/>
          </a:xfrm>
        </p:spPr>
        <p:txBody>
          <a:bodyPr>
            <a:noAutofit/>
          </a:bodyPr>
          <a:lstStyle/>
          <a:p>
            <a:r>
              <a:rPr lang="en-PH" sz="2400" dirty="0" smtClean="0"/>
              <a:t>Comparative presentation</a:t>
            </a:r>
            <a:endParaRPr lang="en-PH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685800"/>
            <a:ext cx="8458200" cy="5612922"/>
          </a:xfrm>
        </p:spPr>
        <p:txBody>
          <a:bodyPr/>
          <a:lstStyle/>
          <a:p>
            <a:endParaRPr lang="en-P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649755"/>
              </p:ext>
            </p:extLst>
          </p:nvPr>
        </p:nvGraphicFramePr>
        <p:xfrm>
          <a:off x="304800" y="533400"/>
          <a:ext cx="8686800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411"/>
                <a:gridCol w="2269524"/>
                <a:gridCol w="2419865"/>
                <a:gridCol w="2667000"/>
              </a:tblGrid>
              <a:tr h="393616">
                <a:tc>
                  <a:txBody>
                    <a:bodyPr/>
                    <a:lstStyle/>
                    <a:p>
                      <a:pPr algn="ctr"/>
                      <a:r>
                        <a:rPr lang="en-PH" sz="2000" dirty="0" smtClean="0"/>
                        <a:t>Areas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000" dirty="0" err="1" smtClean="0"/>
                        <a:t>GlowCorp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000" dirty="0" smtClean="0"/>
                        <a:t>NATCCO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000" dirty="0" smtClean="0"/>
                        <a:t>SIDC</a:t>
                      </a:r>
                      <a:endParaRPr lang="en-PH" sz="2000" dirty="0"/>
                    </a:p>
                  </a:txBody>
                  <a:tcPr/>
                </a:tc>
              </a:tr>
              <a:tr h="368384">
                <a:tc>
                  <a:txBody>
                    <a:bodyPr/>
                    <a:lstStyle/>
                    <a:p>
                      <a:r>
                        <a:rPr lang="en-PH" dirty="0" smtClean="0"/>
                        <a:t>Mission</a:t>
                      </a:r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 smtClean="0">
                          <a:solidFill>
                            <a:srgbClr val="0070C0"/>
                          </a:solidFill>
                        </a:rPr>
                        <a:t>Market leader in organic products distribution </a:t>
                      </a:r>
                      <a:r>
                        <a:rPr lang="en-PH" dirty="0" smtClean="0"/>
                        <a:t>and promote economic development and empowerment of 6,5000 farming households</a:t>
                      </a:r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 smtClean="0"/>
                        <a:t>To build the socio-economic capabilities</a:t>
                      </a:r>
                      <a:r>
                        <a:rPr lang="en-PH" baseline="0" dirty="0" smtClean="0"/>
                        <a:t> of cooperatives through the </a:t>
                      </a:r>
                      <a:r>
                        <a:rPr lang="en-PH" baseline="0" dirty="0" smtClean="0">
                          <a:solidFill>
                            <a:srgbClr val="0070C0"/>
                          </a:solidFill>
                        </a:rPr>
                        <a:t>delivery of superior financial products and allied services</a:t>
                      </a:r>
                      <a:endParaRPr lang="en-PH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 smtClean="0"/>
                        <a:t>To develop and offer </a:t>
                      </a:r>
                      <a:r>
                        <a:rPr lang="en-PH" dirty="0" smtClean="0">
                          <a:solidFill>
                            <a:srgbClr val="0070C0"/>
                          </a:solidFill>
                        </a:rPr>
                        <a:t>competitive quality products and services adopting technologically advanced systems </a:t>
                      </a:r>
                      <a:r>
                        <a:rPr lang="en-PH" dirty="0" smtClean="0"/>
                        <a:t>to build prosperous lives and strengthen</a:t>
                      </a:r>
                      <a:r>
                        <a:rPr lang="en-PH" baseline="0" dirty="0" smtClean="0"/>
                        <a:t> the spiritual and social development of stake holders</a:t>
                      </a:r>
                      <a:endParaRPr lang="en-PH" dirty="0"/>
                    </a:p>
                  </a:txBody>
                  <a:tcPr/>
                </a:tc>
              </a:tr>
              <a:tr h="368384">
                <a:tc>
                  <a:txBody>
                    <a:bodyPr/>
                    <a:lstStyle/>
                    <a:p>
                      <a:r>
                        <a:rPr lang="en-PH" dirty="0" smtClean="0"/>
                        <a:t>Core</a:t>
                      </a:r>
                      <a:r>
                        <a:rPr lang="en-PH" baseline="0" dirty="0" smtClean="0"/>
                        <a:t> Values</a:t>
                      </a:r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 smtClean="0"/>
                        <a:t>Participatory and transparent</a:t>
                      </a:r>
                      <a:r>
                        <a:rPr lang="en-PH" baseline="0" dirty="0" smtClean="0"/>
                        <a:t>  negotiation </a:t>
                      </a:r>
                    </a:p>
                    <a:p>
                      <a:r>
                        <a:rPr lang="en-PH" baseline="0" dirty="0" smtClean="0"/>
                        <a:t>Practice of fair trade practices</a:t>
                      </a:r>
                    </a:p>
                    <a:p>
                      <a:r>
                        <a:rPr lang="en-PH" baseline="0" dirty="0" smtClean="0"/>
                        <a:t>Equitable sharing of benefits and profits</a:t>
                      </a:r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 smtClean="0"/>
                        <a:t>In God,</a:t>
                      </a:r>
                      <a:r>
                        <a:rPr lang="en-PH" baseline="0" dirty="0" smtClean="0"/>
                        <a:t> we serve our clients.</a:t>
                      </a:r>
                    </a:p>
                    <a:p>
                      <a:r>
                        <a:rPr lang="en-PH" baseline="0" dirty="0" smtClean="0"/>
                        <a:t>In services, we seek </a:t>
                      </a:r>
                      <a:r>
                        <a:rPr lang="en-PH" baseline="0" dirty="0" smtClean="0">
                          <a:solidFill>
                            <a:srgbClr val="FF0000"/>
                          </a:solidFill>
                        </a:rPr>
                        <a:t>excellence</a:t>
                      </a:r>
                    </a:p>
                    <a:p>
                      <a:r>
                        <a:rPr lang="en-PH" baseline="0" dirty="0" smtClean="0"/>
                        <a:t>In strength, we pay attention to socio-economic dividends</a:t>
                      </a:r>
                    </a:p>
                    <a:p>
                      <a:r>
                        <a:rPr lang="en-PH" baseline="0" dirty="0" smtClean="0"/>
                        <a:t>In competence, we care for our people. </a:t>
                      </a:r>
                    </a:p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 smtClean="0"/>
                        <a:t>Trust</a:t>
                      </a:r>
                      <a:r>
                        <a:rPr lang="en-PH" baseline="0" dirty="0" smtClean="0"/>
                        <a:t> in God, Integrity, </a:t>
                      </a:r>
                    </a:p>
                    <a:p>
                      <a:r>
                        <a:rPr lang="en-PH" baseline="0" dirty="0" smtClean="0">
                          <a:solidFill>
                            <a:srgbClr val="FF0000"/>
                          </a:solidFill>
                        </a:rPr>
                        <a:t>Excellence, </a:t>
                      </a:r>
                    </a:p>
                    <a:p>
                      <a:r>
                        <a:rPr lang="en-PH" baseline="0" dirty="0" smtClean="0"/>
                        <a:t>Team Work and Nature Stewardship</a:t>
                      </a:r>
                      <a:endParaRPr lang="en-P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465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7467600" cy="334962"/>
          </a:xfrm>
        </p:spPr>
        <p:txBody>
          <a:bodyPr>
            <a:noAutofit/>
          </a:bodyPr>
          <a:lstStyle/>
          <a:p>
            <a:r>
              <a:rPr lang="en-PH" sz="2400" b="1" dirty="0"/>
              <a:t>Comparative presentation</a:t>
            </a:r>
            <a:endParaRPr lang="en-PH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74751103"/>
              </p:ext>
            </p:extLst>
          </p:nvPr>
        </p:nvGraphicFramePr>
        <p:xfrm>
          <a:off x="152400" y="381000"/>
          <a:ext cx="8915401" cy="647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982"/>
                <a:gridCol w="2269375"/>
                <a:gridCol w="2512522"/>
                <a:gridCol w="2512522"/>
              </a:tblGrid>
              <a:tr h="401454">
                <a:tc>
                  <a:txBody>
                    <a:bodyPr/>
                    <a:lstStyle/>
                    <a:p>
                      <a:pPr algn="ctr"/>
                      <a:r>
                        <a:rPr lang="en-PH" sz="2000" dirty="0" smtClean="0"/>
                        <a:t>Areas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000" dirty="0" err="1" smtClean="0"/>
                        <a:t>GlowCorp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000" dirty="0" smtClean="0"/>
                        <a:t>NATCCO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000" dirty="0" smtClean="0"/>
                        <a:t>SIDC</a:t>
                      </a:r>
                      <a:endParaRPr lang="en-PH" sz="2000" dirty="0"/>
                    </a:p>
                  </a:txBody>
                  <a:tcPr/>
                </a:tc>
              </a:tr>
              <a:tr h="3789546">
                <a:tc>
                  <a:txBody>
                    <a:bodyPr/>
                    <a:lstStyle/>
                    <a:p>
                      <a:r>
                        <a:rPr lang="en-PH" dirty="0" smtClean="0"/>
                        <a:t>Challenges</a:t>
                      </a:r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 smtClean="0"/>
                        <a:t>Limited working capital, erratic supply to sustain the growing market,</a:t>
                      </a:r>
                      <a:r>
                        <a:rPr lang="en-PH" baseline="0" dirty="0" smtClean="0"/>
                        <a:t> lack of awareness of the public on the benefits of organic products, 80% of organic consumers are concentrated in Manila</a:t>
                      </a:r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 smtClean="0"/>
                        <a:t>Finding enough resources to fund</a:t>
                      </a:r>
                      <a:r>
                        <a:rPr lang="en-PH" baseline="0" dirty="0" smtClean="0"/>
                        <a:t> members, recruitment of quality members, need to earn also from auxiliary services </a:t>
                      </a:r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 smtClean="0"/>
                        <a:t>Dole-out mentality and apathetic members</a:t>
                      </a:r>
                    </a:p>
                    <a:p>
                      <a:r>
                        <a:rPr lang="en-PH" dirty="0" smtClean="0"/>
                        <a:t>Have</a:t>
                      </a:r>
                      <a:r>
                        <a:rPr lang="en-PH" baseline="0" dirty="0" smtClean="0"/>
                        <a:t> to compromise due to competitors’ knowledge of the plans and projects</a:t>
                      </a:r>
                    </a:p>
                    <a:p>
                      <a:r>
                        <a:rPr lang="en-PH" baseline="0" dirty="0" smtClean="0"/>
                        <a:t>Cost of compliance to mandatory policy of cooperative versus enterprise viability and sustainable financial profitability</a:t>
                      </a:r>
                    </a:p>
                  </a:txBody>
                  <a:tcPr/>
                </a:tc>
              </a:tr>
              <a:tr h="1204361">
                <a:tc>
                  <a:txBody>
                    <a:bodyPr/>
                    <a:lstStyle/>
                    <a:p>
                      <a:r>
                        <a:rPr lang="en-PH" dirty="0" smtClean="0"/>
                        <a:t>Growth Opportunity</a:t>
                      </a:r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 smtClean="0"/>
                        <a:t>Sales target of 97 million in 2017 and 122 million in 2018</a:t>
                      </a:r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 smtClean="0"/>
                        <a:t>Strengthening</a:t>
                      </a:r>
                      <a:r>
                        <a:rPr lang="en-PH" baseline="0" dirty="0" smtClean="0"/>
                        <a:t> of policy support to members </a:t>
                      </a:r>
                    </a:p>
                    <a:p>
                      <a:r>
                        <a:rPr lang="en-PH" baseline="0" dirty="0" smtClean="0"/>
                        <a:t>Promotion of Gender equality &amp; children’s participation to coop governance &amp; patronage</a:t>
                      </a:r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 smtClean="0"/>
                        <a:t>Support to members of dying cooperatives facilitating</a:t>
                      </a:r>
                      <a:r>
                        <a:rPr lang="en-PH" baseline="0" dirty="0" smtClean="0"/>
                        <a:t> membership expansion</a:t>
                      </a:r>
                      <a:endParaRPr lang="en-P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036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/>
          </a:bodyPr>
          <a:lstStyle/>
          <a:p>
            <a:r>
              <a:rPr lang="en-PH" sz="2400" b="1" dirty="0"/>
              <a:t>Comparative presentation</a:t>
            </a:r>
            <a:endParaRPr lang="en-PH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9167550"/>
              </p:ext>
            </p:extLst>
          </p:nvPr>
        </p:nvGraphicFramePr>
        <p:xfrm>
          <a:off x="381000" y="914400"/>
          <a:ext cx="80772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2057400"/>
                <a:gridCol w="1981200"/>
                <a:gridCol w="2362200"/>
              </a:tblGrid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PH" sz="2000" dirty="0" smtClean="0"/>
                        <a:t>Areas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000" dirty="0" err="1" smtClean="0"/>
                        <a:t>GlowCorp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000" dirty="0" smtClean="0"/>
                        <a:t>NATCCO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000" dirty="0" smtClean="0"/>
                        <a:t>SIDC</a:t>
                      </a:r>
                      <a:endParaRPr lang="en-P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PH" dirty="0" smtClean="0"/>
                        <a:t>Future Plan / Direction</a:t>
                      </a:r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 smtClean="0"/>
                        <a:t>Income Target of P7</a:t>
                      </a:r>
                      <a:r>
                        <a:rPr lang="en-PH" baseline="0" dirty="0" smtClean="0"/>
                        <a:t> million in 2017 and P11 million in 2018</a:t>
                      </a:r>
                    </a:p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 smtClean="0"/>
                        <a:t>Strengthening</a:t>
                      </a:r>
                      <a:r>
                        <a:rPr lang="en-PH" baseline="0" dirty="0" smtClean="0"/>
                        <a:t> the existing structures within the confederation</a:t>
                      </a:r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PH" dirty="0" smtClean="0"/>
                        <a:t>More structured technical capacity building program for</a:t>
                      </a:r>
                      <a:r>
                        <a:rPr lang="en-PH" baseline="0" dirty="0" smtClean="0"/>
                        <a:t>  staff and BOD</a:t>
                      </a:r>
                    </a:p>
                    <a:p>
                      <a:r>
                        <a:rPr lang="en-PH" baseline="0" dirty="0" smtClean="0"/>
                        <a:t>Monitoring and evaluation on the implementation of existing policies</a:t>
                      </a:r>
                    </a:p>
                    <a:p>
                      <a:r>
                        <a:rPr lang="en-PH" baseline="0" dirty="0" smtClean="0"/>
                        <a:t>Centralization of fund management</a:t>
                      </a:r>
                    </a:p>
                    <a:p>
                      <a:r>
                        <a:rPr lang="en-PH" baseline="0" dirty="0" smtClean="0"/>
                        <a:t>Strengthen investment program</a:t>
                      </a:r>
                      <a:endParaRPr lang="en-P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996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132</TotalTime>
  <Words>465</Words>
  <Application>Microsoft Office PowerPoint</Application>
  <PresentationFormat>On-screen Show (4:3)</PresentationFormat>
  <Paragraphs>120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Introduction to the Presentation of Priority Themes</vt:lpstr>
      <vt:lpstr>Comparative presentation</vt:lpstr>
      <vt:lpstr>Comparative presentation</vt:lpstr>
      <vt:lpstr>Comparative presentation</vt:lpstr>
      <vt:lpstr>Comparative presentation</vt:lpstr>
      <vt:lpstr>Comparative presentation</vt:lpstr>
      <vt:lpstr>Comparative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Presentation of Priority Themes</dc:title>
  <dc:creator>Windows User</dc:creator>
  <cp:lastModifiedBy>Windows User</cp:lastModifiedBy>
  <cp:revision>18</cp:revision>
  <dcterms:created xsi:type="dcterms:W3CDTF">2015-09-05T15:26:20Z</dcterms:created>
  <dcterms:modified xsi:type="dcterms:W3CDTF">2015-09-07T01:00:12Z</dcterms:modified>
</cp:coreProperties>
</file>