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64" r:id="rId5"/>
    <p:sldId id="266" r:id="rId6"/>
    <p:sldId id="274" r:id="rId7"/>
    <p:sldId id="276" r:id="rId8"/>
    <p:sldId id="275" r:id="rId9"/>
    <p:sldId id="263" r:id="rId10"/>
    <p:sldId id="267" r:id="rId11"/>
    <p:sldId id="273" r:id="rId12"/>
    <p:sldId id="272" r:id="rId13"/>
    <p:sldId id="268" r:id="rId14"/>
    <p:sldId id="270"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02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773CA-0B47-4A27-AB65-6462F3C48E64}" type="datetimeFigureOut">
              <a:rPr lang="en-PH" smtClean="0"/>
              <a:t>9/7/2015</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9AB71-88FD-4B22-83A9-184D31C3673A}" type="slidenum">
              <a:rPr lang="en-PH" smtClean="0"/>
              <a:t>‹#›</a:t>
            </a:fld>
            <a:endParaRPr lang="en-PH"/>
          </a:p>
        </p:txBody>
      </p:sp>
    </p:spTree>
    <p:extLst>
      <p:ext uri="{BB962C8B-B14F-4D97-AF65-F5344CB8AC3E}">
        <p14:creationId xmlns:p14="http://schemas.microsoft.com/office/powerpoint/2010/main" val="2870018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F9AB71-88FD-4B22-83A9-184D31C3673A}" type="slidenum">
              <a:rPr lang="en-PH" smtClean="0"/>
              <a:t>3</a:t>
            </a:fld>
            <a:endParaRPr lang="en-PH"/>
          </a:p>
        </p:txBody>
      </p:sp>
    </p:spTree>
    <p:extLst>
      <p:ext uri="{BB962C8B-B14F-4D97-AF65-F5344CB8AC3E}">
        <p14:creationId xmlns:p14="http://schemas.microsoft.com/office/powerpoint/2010/main" val="117476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8DE913-58A9-4192-994C-7ACA3A449384}"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DE913-58A9-4192-994C-7ACA3A449384}"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DE913-58A9-4192-994C-7ACA3A449384}"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8DE913-58A9-4192-994C-7ACA3A449384}"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88DE913-58A9-4192-994C-7ACA3A449384}"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8DE913-58A9-4192-994C-7ACA3A449384}" type="datetimeFigureOut">
              <a:rPr lang="en-PH" smtClean="0"/>
              <a:t>9/7/2015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2E26E08-CD0F-41D2-A826-23505D67C197}" type="slidenum">
              <a:rPr lang="en-PH" smtClean="0"/>
              <a:t>‹#›</a:t>
            </a:fld>
            <a:endParaRPr lang="en-PH"/>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DE913-58A9-4192-994C-7ACA3A449384}" type="datetimeFigureOut">
              <a:rPr lang="en-PH" smtClean="0"/>
              <a:t>9/7/2015</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DE913-58A9-4192-994C-7ACA3A449384}" type="datetimeFigureOut">
              <a:rPr lang="en-PH" smtClean="0"/>
              <a:t>9/7/2015</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DE913-58A9-4192-994C-7ACA3A449384}" type="datetimeFigureOut">
              <a:rPr lang="en-PH" smtClean="0"/>
              <a:t>9/7/2015</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88DE913-58A9-4192-994C-7ACA3A449384}" type="datetimeFigureOut">
              <a:rPr lang="en-PH" smtClean="0"/>
              <a:t>9/7/2015</a:t>
            </a:fld>
            <a:endParaRPr lang="en-PH"/>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PH"/>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2E26E08-CD0F-41D2-A826-23505D67C197}"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DE913-58A9-4192-994C-7ACA3A449384}" type="datetimeFigureOut">
              <a:rPr lang="en-PH" smtClean="0"/>
              <a:t>9/7/2015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2E26E08-CD0F-41D2-A826-23505D67C197}" type="slidenum">
              <a:rPr lang="en-PH" smtClean="0"/>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88DE913-58A9-4192-994C-7ACA3A449384}" type="datetimeFigureOut">
              <a:rPr lang="en-PH" smtClean="0"/>
              <a:t>9/7/2015</a:t>
            </a:fld>
            <a:endParaRPr lang="en-PH"/>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PH"/>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2E26E08-CD0F-41D2-A826-23505D67C197}"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077200" cy="3276600"/>
          </a:xfrm>
        </p:spPr>
        <p:txBody>
          <a:bodyPr>
            <a:noAutofit/>
          </a:bodyPr>
          <a:lstStyle/>
          <a:p>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sz="3600" b="1" dirty="0" smtClean="0">
                <a:latin typeface="Arial Black" pitchFamily="34" charset="0"/>
                <a:cs typeface="Aharoni" pitchFamily="2" charset="-79"/>
              </a:rPr>
              <a:t>Technical Assistance, training and Other Related Business Development Enterprise Services</a:t>
            </a:r>
            <a:br>
              <a:rPr lang="en-PH" sz="3600" b="1" dirty="0" smtClean="0">
                <a:latin typeface="Arial Black" pitchFamily="34" charset="0"/>
                <a:cs typeface="Aharoni" pitchFamily="2" charset="-79"/>
              </a:rPr>
            </a:br>
            <a:endParaRPr lang="en-PH" sz="3600" b="1" dirty="0">
              <a:latin typeface="Arial Black" pitchFamily="34" charset="0"/>
              <a:cs typeface="Aharoni" pitchFamily="2" charset="-79"/>
            </a:endParaRPr>
          </a:p>
        </p:txBody>
      </p:sp>
      <p:sp>
        <p:nvSpPr>
          <p:cNvPr id="3" name="Subtitle 2"/>
          <p:cNvSpPr>
            <a:spLocks noGrp="1"/>
          </p:cNvSpPr>
          <p:nvPr>
            <p:ph type="subTitle" idx="1"/>
          </p:nvPr>
        </p:nvSpPr>
        <p:spPr>
          <a:xfrm>
            <a:off x="1066800" y="3962400"/>
            <a:ext cx="7467600" cy="1905000"/>
          </a:xfrm>
        </p:spPr>
        <p:txBody>
          <a:bodyPr>
            <a:normAutofit fontScale="92500" lnSpcReduction="10000"/>
          </a:bodyPr>
          <a:lstStyle/>
          <a:p>
            <a:r>
              <a:rPr lang="en-PH" sz="3600" dirty="0" smtClean="0">
                <a:solidFill>
                  <a:schemeClr val="tx1"/>
                </a:solidFill>
                <a:latin typeface="Aharoni" pitchFamily="2" charset="-79"/>
                <a:cs typeface="Aharoni" pitchFamily="2" charset="-79"/>
              </a:rPr>
              <a:t>Philippine National FO</a:t>
            </a:r>
            <a:r>
              <a:rPr lang="en-PH" sz="3600" cap="none" dirty="0" smtClean="0">
                <a:solidFill>
                  <a:schemeClr val="tx1"/>
                </a:solidFill>
                <a:latin typeface="Aharoni" pitchFamily="2" charset="-79"/>
                <a:cs typeface="Aharoni" pitchFamily="2" charset="-79"/>
              </a:rPr>
              <a:t>s’</a:t>
            </a:r>
            <a:r>
              <a:rPr lang="en-PH" sz="3600" dirty="0" smtClean="0">
                <a:solidFill>
                  <a:schemeClr val="tx1"/>
                </a:solidFill>
                <a:latin typeface="Aharoni" pitchFamily="2" charset="-79"/>
                <a:cs typeface="Aharoni" pitchFamily="2" charset="-79"/>
              </a:rPr>
              <a:t> Experience</a:t>
            </a:r>
          </a:p>
          <a:p>
            <a:r>
              <a:rPr lang="en-PH" sz="3500" dirty="0">
                <a:solidFill>
                  <a:schemeClr val="tx1"/>
                </a:solidFill>
                <a:latin typeface="Arial" pitchFamily="34" charset="0"/>
                <a:cs typeface="Arial" pitchFamily="34" charset="0"/>
              </a:rPr>
              <a:t>(</a:t>
            </a:r>
            <a:r>
              <a:rPr lang="en-PH" sz="2800" dirty="0" smtClean="0">
                <a:solidFill>
                  <a:schemeClr val="tx1"/>
                </a:solidFill>
                <a:latin typeface="Arial" pitchFamily="34" charset="0"/>
                <a:cs typeface="Arial" pitchFamily="34" charset="0"/>
              </a:rPr>
              <a:t>GLOWCORP,  NATCCO, SIDC, and PAKISAMA)</a:t>
            </a:r>
            <a:endParaRPr lang="en-PH" sz="28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4036933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1"/>
            <a:ext cx="5650992" cy="685800"/>
          </a:xfrm>
        </p:spPr>
        <p:txBody>
          <a:bodyPr/>
          <a:lstStyle/>
          <a:p>
            <a:r>
              <a:rPr lang="en-PH" dirty="0" smtClean="0"/>
              <a:t>SIDC</a:t>
            </a:r>
            <a:endParaRPr lang="en-PH" dirty="0"/>
          </a:p>
        </p:txBody>
      </p:sp>
      <p:sp>
        <p:nvSpPr>
          <p:cNvPr id="3" name="Text Placeholder 2"/>
          <p:cNvSpPr>
            <a:spLocks noGrp="1"/>
          </p:cNvSpPr>
          <p:nvPr>
            <p:ph type="body" idx="1"/>
          </p:nvPr>
        </p:nvSpPr>
        <p:spPr>
          <a:xfrm>
            <a:off x="643599" y="1130025"/>
            <a:ext cx="7467138" cy="5214583"/>
          </a:xfrm>
        </p:spPr>
        <p:txBody>
          <a:bodyPr>
            <a:normAutofit/>
          </a:bodyPr>
          <a:lstStyle/>
          <a:p>
            <a:pPr marL="457200" indent="-457200">
              <a:buFont typeface="Arial" pitchFamily="34" charset="0"/>
              <a:buChar char="•"/>
            </a:pPr>
            <a:r>
              <a:rPr lang="en-PH" sz="2400" b="1" cap="none" spc="0" dirty="0" smtClean="0"/>
              <a:t>SIDC  partners with academic institutions (Central Bicol State University and </a:t>
            </a:r>
            <a:r>
              <a:rPr lang="en-PH" sz="2400" b="1" cap="none" spc="0" dirty="0" err="1" smtClean="0"/>
              <a:t>Batangas</a:t>
            </a:r>
            <a:r>
              <a:rPr lang="en-PH" sz="2400" b="1" cap="none" spc="0" dirty="0" smtClean="0"/>
              <a:t> State University) </a:t>
            </a:r>
            <a:r>
              <a:rPr lang="en-PH" sz="2400" b="1" cap="none" spc="0" dirty="0" smtClean="0"/>
              <a:t>to respond to</a:t>
            </a:r>
            <a:r>
              <a:rPr lang="en-PH" sz="2400" b="1" cap="none" spc="0" dirty="0" smtClean="0"/>
              <a:t> </a:t>
            </a:r>
            <a:r>
              <a:rPr lang="en-PH" sz="2400" b="1" cap="none" spc="0" dirty="0" smtClean="0"/>
              <a:t>the other training </a:t>
            </a:r>
            <a:r>
              <a:rPr lang="en-PH" sz="2400" b="1" cap="none" spc="0" dirty="0" smtClean="0"/>
              <a:t> and </a:t>
            </a:r>
            <a:r>
              <a:rPr lang="en-PH" sz="2400" b="1" cap="none" spc="0" dirty="0" smtClean="0"/>
              <a:t>research needs of their members in different parts of the Luzon and </a:t>
            </a:r>
            <a:r>
              <a:rPr lang="en-PH" sz="2400" b="1" cap="none" spc="0" dirty="0" err="1" smtClean="0"/>
              <a:t>Visayas</a:t>
            </a:r>
            <a:r>
              <a:rPr lang="en-PH" sz="2400" b="1" cap="none" spc="0" dirty="0"/>
              <a:t> </a:t>
            </a:r>
            <a:r>
              <a:rPr lang="en-PH" sz="2400" b="1" cap="none" spc="0" dirty="0" smtClean="0"/>
              <a:t>where the cooperative operates.</a:t>
            </a:r>
          </a:p>
          <a:p>
            <a:endParaRPr lang="en-PH" sz="2400" b="1" cap="none" spc="0" dirty="0"/>
          </a:p>
          <a:p>
            <a:pPr marL="457200" indent="-457200">
              <a:buFont typeface="Arial" pitchFamily="34" charset="0"/>
              <a:buChar char="•"/>
            </a:pPr>
            <a:r>
              <a:rPr lang="en-PH" sz="2400" b="1" cap="none" spc="0" dirty="0" smtClean="0"/>
              <a:t>SIDC opens a new service unit called New Business Enterprise Development to assist members in identifying potential ventures that can be viable and profitable</a:t>
            </a:r>
            <a:r>
              <a:rPr lang="en-PH" sz="2800" b="1" cap="none" spc="0" dirty="0" smtClean="0"/>
              <a:t>.</a:t>
            </a:r>
            <a:endParaRPr lang="en-PH" sz="2800" b="1" cap="none" spc="0" dirty="0"/>
          </a:p>
        </p:txBody>
      </p:sp>
    </p:spTree>
    <p:extLst>
      <p:ext uri="{BB962C8B-B14F-4D97-AF65-F5344CB8AC3E}">
        <p14:creationId xmlns:p14="http://schemas.microsoft.com/office/powerpoint/2010/main" val="181906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381000"/>
          </a:xfrm>
        </p:spPr>
        <p:txBody>
          <a:bodyPr>
            <a:noAutofit/>
          </a:bodyPr>
          <a:lstStyle/>
          <a:p>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sz="2800" b="1" dirty="0" err="1" smtClean="0">
                <a:latin typeface="+mn-lt"/>
                <a:cs typeface="Aharoni" pitchFamily="2" charset="-79"/>
              </a:rPr>
              <a:t>Sidc</a:t>
            </a:r>
            <a:endParaRPr lang="en-PH" sz="2800" b="1" dirty="0">
              <a:latin typeface="Arial Black" pitchFamily="34" charset="0"/>
              <a:cs typeface="Aharoni" pitchFamily="2" charset="-79"/>
            </a:endParaRPr>
          </a:p>
        </p:txBody>
      </p:sp>
      <p:sp>
        <p:nvSpPr>
          <p:cNvPr id="3" name="Subtitle 2"/>
          <p:cNvSpPr>
            <a:spLocks noGrp="1"/>
          </p:cNvSpPr>
          <p:nvPr>
            <p:ph type="subTitle" idx="1"/>
          </p:nvPr>
        </p:nvSpPr>
        <p:spPr>
          <a:xfrm>
            <a:off x="457200" y="838200"/>
            <a:ext cx="8153400" cy="5715000"/>
          </a:xfrm>
        </p:spPr>
        <p:txBody>
          <a:bodyPr>
            <a:normAutofit fontScale="92500"/>
          </a:bodyPr>
          <a:lstStyle/>
          <a:p>
            <a:pPr marL="457200" indent="-457200">
              <a:buFont typeface="Arial" pitchFamily="34" charset="0"/>
              <a:buChar char="•"/>
            </a:pPr>
            <a:r>
              <a:rPr lang="en-PH" sz="2600" b="1" cap="none" spc="0" dirty="0" smtClean="0">
                <a:solidFill>
                  <a:schemeClr val="tx1"/>
                </a:solidFill>
                <a:cs typeface="Aharoni" pitchFamily="2" charset="-79"/>
              </a:rPr>
              <a:t>SIDC has continuously encourage members in each area cluster to engage in </a:t>
            </a:r>
            <a:r>
              <a:rPr lang="en-PH" sz="2600" b="1" cap="none" spc="0" dirty="0" err="1" smtClean="0">
                <a:solidFill>
                  <a:schemeClr val="tx1"/>
                </a:solidFill>
                <a:cs typeface="Aharoni" pitchFamily="2" charset="-79"/>
              </a:rPr>
              <a:t>agri</a:t>
            </a:r>
            <a:r>
              <a:rPr lang="en-PH" sz="2600" b="1" cap="none" spc="0" dirty="0" smtClean="0">
                <a:solidFill>
                  <a:schemeClr val="tx1"/>
                </a:solidFill>
                <a:cs typeface="Aharoni" pitchFamily="2" charset="-79"/>
              </a:rPr>
              <a:t>-enterprises development </a:t>
            </a:r>
          </a:p>
          <a:p>
            <a:endParaRPr lang="en-PH" sz="1200" b="1" cap="none" spc="0" dirty="0" smtClean="0">
              <a:solidFill>
                <a:schemeClr val="tx1"/>
              </a:solidFill>
              <a:cs typeface="Aharoni" pitchFamily="2" charset="-79"/>
            </a:endParaRPr>
          </a:p>
          <a:p>
            <a:pPr marL="457200" indent="-457200">
              <a:buFont typeface="Arial" pitchFamily="34" charset="0"/>
              <a:buChar char="•"/>
            </a:pPr>
            <a:r>
              <a:rPr lang="en-PH" sz="2600" b="1" cap="none" spc="0" dirty="0" smtClean="0">
                <a:cs typeface="Aharoni" pitchFamily="2" charset="-79"/>
              </a:rPr>
              <a:t>SIDC has continuously design motivational packages to ensure high percentage of  attendance and participation during </a:t>
            </a:r>
            <a:r>
              <a:rPr lang="en-PH" sz="2600" b="1" cap="none" spc="0" dirty="0" smtClean="0">
                <a:cs typeface="Aharoni" pitchFamily="2" charset="-79"/>
              </a:rPr>
              <a:t>clusters / assembly </a:t>
            </a:r>
            <a:r>
              <a:rPr lang="en-PH" sz="2600" b="1" cap="none" spc="0" dirty="0" smtClean="0">
                <a:cs typeface="Aharoni" pitchFamily="2" charset="-79"/>
              </a:rPr>
              <a:t>meetings.  The meetings serve as the venue for information </a:t>
            </a:r>
            <a:r>
              <a:rPr lang="en-PH" sz="2600" b="1" cap="none" spc="0" dirty="0" smtClean="0">
                <a:cs typeface="Aharoni" pitchFamily="2" charset="-79"/>
              </a:rPr>
              <a:t>sharing, policy </a:t>
            </a:r>
            <a:r>
              <a:rPr lang="en-PH" sz="2600" b="1" cap="none" spc="0" dirty="0" smtClean="0">
                <a:cs typeface="Aharoni" pitchFamily="2" charset="-79"/>
              </a:rPr>
              <a:t>promotion and education sessions among </a:t>
            </a:r>
            <a:r>
              <a:rPr lang="en-PH" sz="2600" b="1" cap="none" spc="0" dirty="0" smtClean="0">
                <a:cs typeface="Aharoni" pitchFamily="2" charset="-79"/>
              </a:rPr>
              <a:t>members</a:t>
            </a:r>
          </a:p>
          <a:p>
            <a:endParaRPr lang="en-PH" sz="1200" b="1" cap="none" spc="0" dirty="0" smtClean="0">
              <a:cs typeface="Aharoni" pitchFamily="2" charset="-79"/>
            </a:endParaRPr>
          </a:p>
          <a:p>
            <a:pPr marL="457200" indent="-457200">
              <a:buFont typeface="Arial" pitchFamily="34" charset="0"/>
              <a:buChar char="•"/>
            </a:pPr>
            <a:r>
              <a:rPr lang="en-PH" sz="2600" b="1" cap="none" spc="0" dirty="0" smtClean="0">
                <a:solidFill>
                  <a:schemeClr val="tx1"/>
                </a:solidFill>
                <a:cs typeface="Aharoni" pitchFamily="2" charset="-79"/>
              </a:rPr>
              <a:t>SIDC has a radio program every Saturday (5 -7 a.m.) for information dissemination, sharing of agricultural technologies and experiences that can be of help to members.  Resource speakers are invited to talk about particular themes that members will learn from.</a:t>
            </a:r>
            <a:endParaRPr lang="en-PH" sz="2600" b="1" cap="none" spc="0" dirty="0">
              <a:solidFill>
                <a:schemeClr val="tx1"/>
              </a:solidFill>
              <a:cs typeface="Aharoni" pitchFamily="2" charset="-79"/>
            </a:endParaRPr>
          </a:p>
        </p:txBody>
      </p:sp>
    </p:spTree>
    <p:extLst>
      <p:ext uri="{BB962C8B-B14F-4D97-AF65-F5344CB8AC3E}">
        <p14:creationId xmlns:p14="http://schemas.microsoft.com/office/powerpoint/2010/main" val="219342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09600"/>
          </a:xfrm>
        </p:spPr>
        <p:txBody>
          <a:bodyPr/>
          <a:lstStyle/>
          <a:p>
            <a:pPr algn="ctr"/>
            <a:r>
              <a:rPr lang="en-PH" dirty="0" smtClean="0">
                <a:latin typeface="Aharoni" pitchFamily="2" charset="-79"/>
                <a:cs typeface="Aharoni" pitchFamily="2" charset="-79"/>
              </a:rPr>
              <a:t>CHALLENGES IN THE service PROVISION </a:t>
            </a:r>
            <a:endParaRPr lang="en-PH" dirty="0">
              <a:latin typeface="Aharoni" pitchFamily="2" charset="-79"/>
              <a:cs typeface="Aharoni" pitchFamily="2" charset="-79"/>
            </a:endParaRPr>
          </a:p>
        </p:txBody>
      </p:sp>
      <p:sp>
        <p:nvSpPr>
          <p:cNvPr id="3" name="Content Placeholder 2"/>
          <p:cNvSpPr>
            <a:spLocks noGrp="1"/>
          </p:cNvSpPr>
          <p:nvPr>
            <p:ph idx="1"/>
          </p:nvPr>
        </p:nvSpPr>
        <p:spPr>
          <a:xfrm>
            <a:off x="381000" y="838200"/>
            <a:ext cx="8229600" cy="5715000"/>
          </a:xfrm>
        </p:spPr>
        <p:txBody>
          <a:bodyPr>
            <a:normAutofit/>
          </a:bodyPr>
          <a:lstStyle/>
          <a:p>
            <a:pPr marL="457200" indent="-457200">
              <a:buFont typeface="Arial" pitchFamily="34" charset="0"/>
              <a:buChar char="•"/>
            </a:pPr>
            <a:r>
              <a:rPr lang="en-PH" sz="2400" dirty="0" smtClean="0"/>
              <a:t>FOs need funds to provide technical / business development assistance and training  programs.  Well-experienced service providers are expensive. It eats on the earnings generated by the FOs.  Whenever fund is low, it is this service that will be sacrificed.</a:t>
            </a:r>
          </a:p>
          <a:p>
            <a:pPr marL="457200" indent="-457200">
              <a:buFont typeface="Arial" pitchFamily="34" charset="0"/>
              <a:buChar char="•"/>
            </a:pPr>
            <a:r>
              <a:rPr lang="en-PH" sz="2400" dirty="0" smtClean="0"/>
              <a:t>Some members of the FOs do not take this service seriously.  Some learning from the training programs are not implemented.  There are also instances that members do not avail of the service when they have to pay.</a:t>
            </a:r>
          </a:p>
        </p:txBody>
      </p:sp>
    </p:spTree>
    <p:extLst>
      <p:ext uri="{BB962C8B-B14F-4D97-AF65-F5344CB8AC3E}">
        <p14:creationId xmlns:p14="http://schemas.microsoft.com/office/powerpoint/2010/main" val="12867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77200" cy="838199"/>
          </a:xfrm>
        </p:spPr>
        <p:txBody>
          <a:bodyPr/>
          <a:lstStyle/>
          <a:p>
            <a:pPr algn="ctr"/>
            <a:r>
              <a:rPr lang="en-PH" sz="2400" b="1" dirty="0" smtClean="0"/>
              <a:t>Common Learning &amp; insights re: technical ASSISTANCE, training &amp; other BDS</a:t>
            </a:r>
            <a:endParaRPr lang="en-PH" sz="2400" b="1" dirty="0"/>
          </a:p>
        </p:txBody>
      </p:sp>
      <p:sp>
        <p:nvSpPr>
          <p:cNvPr id="3" name="Text Placeholder 2"/>
          <p:cNvSpPr>
            <a:spLocks noGrp="1"/>
          </p:cNvSpPr>
          <p:nvPr>
            <p:ph type="body" idx="1"/>
          </p:nvPr>
        </p:nvSpPr>
        <p:spPr>
          <a:xfrm>
            <a:off x="609600" y="1143000"/>
            <a:ext cx="8153399" cy="5334000"/>
          </a:xfrm>
        </p:spPr>
        <p:txBody>
          <a:bodyPr>
            <a:normAutofit/>
          </a:bodyPr>
          <a:lstStyle/>
          <a:p>
            <a:pPr marL="514350" indent="-514350">
              <a:buAutoNum type="arabicPeriod"/>
            </a:pPr>
            <a:r>
              <a:rPr lang="en-PH" sz="2200" b="1" cap="none" spc="0" dirty="0" smtClean="0"/>
              <a:t>The agricultural projects of FOs should be treated as a business endeavour not </a:t>
            </a:r>
            <a:r>
              <a:rPr lang="en-PH" sz="2200" b="1" cap="none" spc="0" dirty="0" smtClean="0"/>
              <a:t>just a </a:t>
            </a:r>
            <a:r>
              <a:rPr lang="en-PH" sz="2200" b="1" cap="none" spc="0" dirty="0" smtClean="0"/>
              <a:t>social </a:t>
            </a:r>
            <a:r>
              <a:rPr lang="en-PH" sz="2200" b="1" cap="none" spc="0" dirty="0" smtClean="0"/>
              <a:t>program.  Thus, henceforth the term business enterprise should be used instead of livelihood projects which has somehow been highly associated with grants from the government and NGOs.</a:t>
            </a:r>
            <a:endParaRPr lang="en-PH" sz="2200" b="1" cap="none" spc="0" dirty="0" smtClean="0"/>
          </a:p>
          <a:p>
            <a:endParaRPr lang="en-PH" sz="500" b="1" cap="none" spc="0" dirty="0" smtClean="0"/>
          </a:p>
          <a:p>
            <a:pPr marL="457200" indent="-457200">
              <a:buAutoNum type="arabicPeriod" startAt="2"/>
            </a:pPr>
            <a:r>
              <a:rPr lang="en-PH" sz="2200" b="1" cap="none" spc="0" dirty="0" smtClean="0"/>
              <a:t>The service providers have to think and behave as </a:t>
            </a:r>
          </a:p>
          <a:p>
            <a:r>
              <a:rPr lang="en-PH" sz="2200" b="1" cap="none" spc="0" dirty="0" smtClean="0"/>
              <a:t>      </a:t>
            </a:r>
            <a:r>
              <a:rPr lang="en-PH" sz="2200" b="1" cap="none" spc="0" dirty="0" smtClean="0"/>
              <a:t>entrepreneurs and therefore must develop the attitude</a:t>
            </a:r>
          </a:p>
          <a:p>
            <a:r>
              <a:rPr lang="en-PH" sz="2200" b="1" cap="none" spc="0" dirty="0" smtClean="0"/>
              <a:t>      </a:t>
            </a:r>
            <a:r>
              <a:rPr lang="en-PH" sz="2200" b="1" cap="none" spc="0" dirty="0" smtClean="0"/>
              <a:t>and skills of running a profit-oriented business.   </a:t>
            </a:r>
          </a:p>
          <a:p>
            <a:r>
              <a:rPr lang="en-PH" sz="2200" b="1" cap="none" spc="0" dirty="0" smtClean="0"/>
              <a:t>    </a:t>
            </a:r>
            <a:r>
              <a:rPr lang="en-PH" sz="2200" b="1" cap="none" spc="0" dirty="0" smtClean="0"/>
              <a:t>  Consequently, one of the first considerations for  </a:t>
            </a:r>
          </a:p>
          <a:p>
            <a:r>
              <a:rPr lang="en-PH" sz="2200" b="1" cap="none" spc="0" dirty="0" smtClean="0"/>
              <a:t>     </a:t>
            </a:r>
            <a:r>
              <a:rPr lang="en-PH" sz="2200" b="1" cap="none" spc="0" dirty="0" smtClean="0"/>
              <a:t> determining  if a business enterprise can be started or</a:t>
            </a:r>
          </a:p>
          <a:p>
            <a:r>
              <a:rPr lang="en-PH" sz="2200" b="1" cap="none" spc="0" dirty="0" smtClean="0"/>
              <a:t>     </a:t>
            </a:r>
            <a:r>
              <a:rPr lang="en-PH" sz="2200" b="1" cap="none" spc="0" dirty="0" smtClean="0"/>
              <a:t> expanded is whether some entrepreneurial capacity exist.</a:t>
            </a:r>
            <a:endParaRPr lang="en-PH" sz="2200" b="1" cap="none" spc="0" dirty="0" smtClean="0"/>
          </a:p>
        </p:txBody>
      </p:sp>
    </p:spTree>
    <p:extLst>
      <p:ext uri="{BB962C8B-B14F-4D97-AF65-F5344CB8AC3E}">
        <p14:creationId xmlns:p14="http://schemas.microsoft.com/office/powerpoint/2010/main" val="3493212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a:lstStyle/>
          <a:p>
            <a:pPr algn="ctr"/>
            <a:r>
              <a:rPr lang="en-PH" sz="2400" b="1" dirty="0"/>
              <a:t>Common Learning &amp; insights re: technical ASSISTANCE, training &amp; other BDS</a:t>
            </a:r>
            <a:endParaRPr lang="en-PH" sz="2400" b="1" dirty="0">
              <a:latin typeface="Aharoni" pitchFamily="2" charset="-79"/>
              <a:cs typeface="Aharoni" pitchFamily="2" charset="-79"/>
            </a:endParaRPr>
          </a:p>
        </p:txBody>
      </p:sp>
      <p:sp>
        <p:nvSpPr>
          <p:cNvPr id="3" name="Content Placeholder 2"/>
          <p:cNvSpPr>
            <a:spLocks noGrp="1"/>
          </p:cNvSpPr>
          <p:nvPr>
            <p:ph idx="1"/>
          </p:nvPr>
        </p:nvSpPr>
        <p:spPr>
          <a:xfrm>
            <a:off x="381000" y="990600"/>
            <a:ext cx="8610600" cy="5334000"/>
          </a:xfrm>
        </p:spPr>
        <p:txBody>
          <a:bodyPr>
            <a:normAutofit/>
          </a:bodyPr>
          <a:lstStyle/>
          <a:p>
            <a:pPr marL="0" indent="0"/>
            <a:endParaRPr lang="en-PH" sz="100" dirty="0"/>
          </a:p>
          <a:p>
            <a:pPr marL="514350" indent="-514350">
              <a:buAutoNum type="arabicPeriod" startAt="3"/>
            </a:pPr>
            <a:r>
              <a:rPr lang="en-PH" sz="2200" dirty="0" smtClean="0"/>
              <a:t>The </a:t>
            </a:r>
            <a:r>
              <a:rPr lang="en-PH" sz="2200" dirty="0"/>
              <a:t>responsibility of ensuring the success of the </a:t>
            </a:r>
            <a:r>
              <a:rPr lang="en-PH" sz="2200" dirty="0" smtClean="0"/>
              <a:t>  enterprises </a:t>
            </a:r>
            <a:r>
              <a:rPr lang="en-PH" sz="2200" dirty="0"/>
              <a:t>lies in the hands of the individual members of the FOs.  While technical assistance and other support maybe extended, the brunt of ensuring that all are properly utilized still rests on the farmers themselves</a:t>
            </a:r>
            <a:r>
              <a:rPr lang="en-PH" sz="2200" dirty="0" smtClean="0"/>
              <a:t>.</a:t>
            </a:r>
            <a:endParaRPr lang="en-PH" sz="2200" dirty="0"/>
          </a:p>
          <a:p>
            <a:pPr marL="514350" indent="-514350">
              <a:buAutoNum type="arabicPeriod" startAt="4"/>
            </a:pPr>
            <a:r>
              <a:rPr lang="en-PH" sz="2200" dirty="0" smtClean="0"/>
              <a:t>As </a:t>
            </a:r>
            <a:r>
              <a:rPr lang="en-PH" sz="2200" dirty="0" smtClean="0"/>
              <a:t>in ordinary business enterprises, the farmers as entrepreneurs must have a stake in the undertaking.  Thus the members of FOs must  build </a:t>
            </a:r>
            <a:r>
              <a:rPr lang="en-PH" sz="2200" dirty="0" smtClean="0"/>
              <a:t> or form part of the capital </a:t>
            </a:r>
            <a:r>
              <a:rPr lang="en-PH" sz="2200" dirty="0" smtClean="0"/>
              <a:t>out of their own personal investments.  With such an investment shelled out of their own pockets, the members will be encouraged to do their best to ensure business success and safeguard their investments.</a:t>
            </a:r>
            <a:endParaRPr lang="en-PH" sz="2200" dirty="0" smtClean="0"/>
          </a:p>
          <a:p>
            <a:pPr marL="514350" indent="-514350">
              <a:buAutoNum type="arabicPeriod" startAt="4"/>
            </a:pPr>
            <a:endParaRPr lang="en-PH" sz="2400" dirty="0" smtClean="0"/>
          </a:p>
        </p:txBody>
      </p:sp>
    </p:spTree>
    <p:extLst>
      <p:ext uri="{BB962C8B-B14F-4D97-AF65-F5344CB8AC3E}">
        <p14:creationId xmlns:p14="http://schemas.microsoft.com/office/powerpoint/2010/main" val="2012766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58100" cy="304800"/>
          </a:xfrm>
        </p:spPr>
        <p:txBody>
          <a:bodyPr/>
          <a:lstStyle/>
          <a:p>
            <a:r>
              <a:rPr lang="en-PH" sz="2200" b="1" dirty="0" smtClean="0"/>
              <a:t>BASIC Framework for capacity building of FO</a:t>
            </a:r>
            <a:endParaRPr lang="en-PH" sz="22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6177020"/>
              </p:ext>
            </p:extLst>
          </p:nvPr>
        </p:nvGraphicFramePr>
        <p:xfrm>
          <a:off x="304800" y="685800"/>
          <a:ext cx="8534400" cy="5699760"/>
        </p:xfrm>
        <a:graphic>
          <a:graphicData uri="http://schemas.openxmlformats.org/drawingml/2006/table">
            <a:tbl>
              <a:tblPr firstRow="1" bandRow="1">
                <a:tableStyleId>{5C22544A-7EE6-4342-B048-85BDC9FD1C3A}</a:tableStyleId>
              </a:tblPr>
              <a:tblGrid>
                <a:gridCol w="1752600"/>
                <a:gridCol w="6781800"/>
              </a:tblGrid>
              <a:tr h="1099768">
                <a:tc>
                  <a:txBody>
                    <a:bodyPr/>
                    <a:lstStyle/>
                    <a:p>
                      <a:endParaRPr lang="en-PH" dirty="0" smtClean="0"/>
                    </a:p>
                    <a:p>
                      <a:r>
                        <a:rPr lang="en-PH" dirty="0" smtClean="0"/>
                        <a:t>Direction  - VMG Clarification</a:t>
                      </a:r>
                      <a:endParaRPr lang="en-PH" dirty="0"/>
                    </a:p>
                  </a:txBody>
                  <a:tcPr/>
                </a:tc>
                <a:tc>
                  <a:txBody>
                    <a:bodyPr/>
                    <a:lstStyle/>
                    <a:p>
                      <a:r>
                        <a:rPr lang="en-PH" dirty="0" smtClean="0"/>
                        <a:t>-Organizational Diagnosis and Enterprise Assessment including Environmental</a:t>
                      </a:r>
                      <a:r>
                        <a:rPr lang="en-PH" baseline="0" dirty="0" smtClean="0"/>
                        <a:t> Scanning</a:t>
                      </a:r>
                      <a:endParaRPr lang="en-PH" dirty="0" smtClean="0"/>
                    </a:p>
                    <a:p>
                      <a:endParaRPr lang="en-PH" sz="800" dirty="0" smtClean="0"/>
                    </a:p>
                    <a:p>
                      <a:r>
                        <a:rPr lang="en-PH" dirty="0" smtClean="0"/>
                        <a:t>-Planning  (Goals, Objectives, Activities, Resources) with Monitoring</a:t>
                      </a:r>
                      <a:r>
                        <a:rPr lang="en-PH" baseline="0" dirty="0" smtClean="0"/>
                        <a:t> </a:t>
                      </a:r>
                      <a:r>
                        <a:rPr lang="en-PH" dirty="0" smtClean="0"/>
                        <a:t> &amp;</a:t>
                      </a:r>
                      <a:r>
                        <a:rPr lang="en-PH" baseline="0" dirty="0" smtClean="0"/>
                        <a:t> Evaluation scheme</a:t>
                      </a:r>
                      <a:endParaRPr lang="en-PH" dirty="0"/>
                    </a:p>
                  </a:txBody>
                  <a:tcPr/>
                </a:tc>
              </a:tr>
              <a:tr h="1552614">
                <a:tc>
                  <a:txBody>
                    <a:bodyPr/>
                    <a:lstStyle/>
                    <a:p>
                      <a:r>
                        <a:rPr lang="en-PH" dirty="0" smtClean="0"/>
                        <a:t>Organizational Development</a:t>
                      </a:r>
                      <a:endParaRPr lang="en-PH" dirty="0"/>
                    </a:p>
                  </a:txBody>
                  <a:tcPr/>
                </a:tc>
                <a:tc>
                  <a:txBody>
                    <a:bodyPr/>
                    <a:lstStyle/>
                    <a:p>
                      <a:r>
                        <a:rPr lang="en-PH" dirty="0" smtClean="0"/>
                        <a:t>-Structure Formation or Reformation</a:t>
                      </a:r>
                    </a:p>
                    <a:p>
                      <a:r>
                        <a:rPr lang="en-PH" dirty="0" smtClean="0"/>
                        <a:t>-Systems,</a:t>
                      </a:r>
                      <a:r>
                        <a:rPr lang="en-PH" baseline="0" dirty="0" smtClean="0"/>
                        <a:t> Policies and Procedures Installation</a:t>
                      </a:r>
                    </a:p>
                    <a:p>
                      <a:r>
                        <a:rPr lang="en-PH" baseline="0" dirty="0" smtClean="0"/>
                        <a:t>-Value Formation &amp; Teambuilding of Governance</a:t>
                      </a:r>
                    </a:p>
                    <a:p>
                      <a:r>
                        <a:rPr lang="en-PH" baseline="0" dirty="0" smtClean="0"/>
                        <a:t>-Training Needs Assessment (TNA) for Future Roles</a:t>
                      </a:r>
                    </a:p>
                    <a:p>
                      <a:r>
                        <a:rPr lang="en-PH" baseline="0" dirty="0" smtClean="0"/>
                        <a:t>-Resource Identification and Acquisition</a:t>
                      </a:r>
                    </a:p>
                    <a:p>
                      <a:r>
                        <a:rPr lang="en-PH" baseline="0" dirty="0" smtClean="0"/>
                        <a:t>-Regular Monitoring, Evaluation and Re-planning</a:t>
                      </a:r>
                      <a:endParaRPr lang="en-PH" dirty="0"/>
                    </a:p>
                  </a:txBody>
                  <a:tcPr/>
                </a:tc>
              </a:tr>
              <a:tr h="1600199">
                <a:tc>
                  <a:txBody>
                    <a:bodyPr/>
                    <a:lstStyle/>
                    <a:p>
                      <a:r>
                        <a:rPr lang="en-PH" dirty="0" smtClean="0"/>
                        <a:t>Enterprise Development and Management </a:t>
                      </a:r>
                      <a:endParaRPr lang="en-PH" dirty="0"/>
                    </a:p>
                  </a:txBody>
                  <a:tcPr/>
                </a:tc>
                <a:tc>
                  <a:txBody>
                    <a:bodyPr/>
                    <a:lstStyle/>
                    <a:p>
                      <a:r>
                        <a:rPr lang="en-PH" dirty="0" smtClean="0"/>
                        <a:t>-Total Business Enterprise Orientation</a:t>
                      </a:r>
                    </a:p>
                    <a:p>
                      <a:r>
                        <a:rPr lang="en-PH" dirty="0" smtClean="0"/>
                        <a:t>-Staff Selection,</a:t>
                      </a:r>
                      <a:r>
                        <a:rPr lang="en-PH" baseline="0" dirty="0" smtClean="0"/>
                        <a:t> Training and Development (Continuous)</a:t>
                      </a:r>
                    </a:p>
                    <a:p>
                      <a:r>
                        <a:rPr lang="en-PH" baseline="0" dirty="0" smtClean="0"/>
                        <a:t>-Work Ethics Formation</a:t>
                      </a:r>
                    </a:p>
                    <a:p>
                      <a:r>
                        <a:rPr lang="en-PH" baseline="0" dirty="0" smtClean="0"/>
                        <a:t>-Special Skills Training per Position and per Enterprise Needs (Production, Marketing, Finance, Manpower Management)</a:t>
                      </a:r>
                    </a:p>
                    <a:p>
                      <a:r>
                        <a:rPr lang="en-PH" baseline="0" dirty="0" smtClean="0"/>
                        <a:t>-Resource Allocation and Mobilization</a:t>
                      </a:r>
                    </a:p>
                    <a:p>
                      <a:r>
                        <a:rPr lang="en-PH" baseline="0" dirty="0" smtClean="0"/>
                        <a:t>-Regular Enterprise Development Monitoring, Evaluation, &amp; Planning</a:t>
                      </a:r>
                      <a:endParaRPr lang="en-PH" dirty="0"/>
                    </a:p>
                  </a:txBody>
                  <a:tcPr/>
                </a:tc>
              </a:tr>
              <a:tr h="393544">
                <a:tc>
                  <a:txBody>
                    <a:bodyPr/>
                    <a:lstStyle/>
                    <a:p>
                      <a:r>
                        <a:rPr lang="en-PH" dirty="0" smtClean="0"/>
                        <a:t>Network Building</a:t>
                      </a:r>
                      <a:endParaRPr lang="en-PH" dirty="0"/>
                    </a:p>
                  </a:txBody>
                  <a:tcPr/>
                </a:tc>
                <a:tc>
                  <a:txBody>
                    <a:bodyPr/>
                    <a:lstStyle/>
                    <a:p>
                      <a:r>
                        <a:rPr lang="en-PH" dirty="0" smtClean="0"/>
                        <a:t> -Linkages, Partnership Identification and Mobilization</a:t>
                      </a:r>
                      <a:endParaRPr lang="en-PH" dirty="0"/>
                    </a:p>
                  </a:txBody>
                  <a:tcPr/>
                </a:tc>
              </a:tr>
            </a:tbl>
          </a:graphicData>
        </a:graphic>
      </p:graphicFrame>
    </p:spTree>
    <p:extLst>
      <p:ext uri="{BB962C8B-B14F-4D97-AF65-F5344CB8AC3E}">
        <p14:creationId xmlns:p14="http://schemas.microsoft.com/office/powerpoint/2010/main" val="393974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200" dirty="0" err="1" smtClean="0">
                <a:latin typeface="Aharoni" pitchFamily="2" charset="-79"/>
                <a:cs typeface="Aharoni" pitchFamily="2" charset="-79"/>
              </a:rPr>
              <a:t>Glowcorp</a:t>
            </a:r>
            <a:endParaRPr lang="en-PH" sz="3200" dirty="0">
              <a:latin typeface="Aharoni" pitchFamily="2" charset="-79"/>
              <a:cs typeface="Aharoni" pitchFamily="2" charset="-79"/>
            </a:endParaRPr>
          </a:p>
        </p:txBody>
      </p:sp>
      <p:sp>
        <p:nvSpPr>
          <p:cNvPr id="3" name="Content Placeholder 2"/>
          <p:cNvSpPr>
            <a:spLocks noGrp="1"/>
          </p:cNvSpPr>
          <p:nvPr>
            <p:ph idx="1"/>
          </p:nvPr>
        </p:nvSpPr>
        <p:spPr>
          <a:xfrm>
            <a:off x="762000" y="914400"/>
            <a:ext cx="7597140" cy="4800600"/>
          </a:xfrm>
        </p:spPr>
        <p:txBody>
          <a:bodyPr>
            <a:normAutofit/>
          </a:bodyPr>
          <a:lstStyle/>
          <a:p>
            <a:pPr marL="0" indent="0"/>
            <a:endParaRPr lang="en-PH" sz="500" dirty="0" smtClean="0"/>
          </a:p>
          <a:p>
            <a:pPr marL="457200" indent="-457200">
              <a:buFont typeface="Arial" pitchFamily="34" charset="0"/>
              <a:buChar char="•"/>
            </a:pPr>
            <a:r>
              <a:rPr lang="en-PH" sz="2800" dirty="0" err="1" smtClean="0"/>
              <a:t>GlowCorp</a:t>
            </a:r>
            <a:r>
              <a:rPr lang="en-PH" sz="2800" dirty="0" smtClean="0"/>
              <a:t> focused on market related capacity building such as training on organic product certification, Internal Control System (ICS) installation, technical assistance for the members to progress and actually be given certification</a:t>
            </a:r>
            <a:endParaRPr lang="en-PH" sz="1300" dirty="0" smtClean="0"/>
          </a:p>
          <a:p>
            <a:pPr marL="457200" indent="-457200">
              <a:buFont typeface="Arial" pitchFamily="34" charset="0"/>
              <a:buChar char="•"/>
            </a:pPr>
            <a:r>
              <a:rPr lang="en-PH" sz="2800" dirty="0" smtClean="0"/>
              <a:t>Assistance in sourcing  and designing packaging materials,  product development and labelling</a:t>
            </a:r>
            <a:endParaRPr lang="en-PH" sz="2800" dirty="0"/>
          </a:p>
        </p:txBody>
      </p:sp>
    </p:spTree>
    <p:extLst>
      <p:ext uri="{BB962C8B-B14F-4D97-AF65-F5344CB8AC3E}">
        <p14:creationId xmlns:p14="http://schemas.microsoft.com/office/powerpoint/2010/main" val="406970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650992" cy="533400"/>
          </a:xfrm>
        </p:spPr>
        <p:txBody>
          <a:bodyPr/>
          <a:lstStyle/>
          <a:p>
            <a:r>
              <a:rPr lang="en-PH" dirty="0" smtClean="0">
                <a:latin typeface="Aharoni" pitchFamily="2" charset="-79"/>
                <a:cs typeface="Aharoni" pitchFamily="2" charset="-79"/>
              </a:rPr>
              <a:t>NATCCO</a:t>
            </a:r>
            <a:endParaRPr lang="en-PH" dirty="0">
              <a:latin typeface="Aharoni" pitchFamily="2" charset="-79"/>
              <a:cs typeface="Aharoni" pitchFamily="2" charset="-79"/>
            </a:endParaRPr>
          </a:p>
        </p:txBody>
      </p:sp>
      <p:sp>
        <p:nvSpPr>
          <p:cNvPr id="3" name="Text Placeholder 2"/>
          <p:cNvSpPr>
            <a:spLocks noGrp="1"/>
          </p:cNvSpPr>
          <p:nvPr>
            <p:ph type="body" idx="1"/>
          </p:nvPr>
        </p:nvSpPr>
        <p:spPr>
          <a:xfrm>
            <a:off x="457200" y="990600"/>
            <a:ext cx="8229600" cy="5181600"/>
          </a:xfrm>
        </p:spPr>
        <p:txBody>
          <a:bodyPr>
            <a:normAutofit/>
          </a:bodyPr>
          <a:lstStyle/>
          <a:p>
            <a:pPr>
              <a:lnSpc>
                <a:spcPct val="90000"/>
              </a:lnSpc>
            </a:pPr>
            <a:endParaRPr lang="en-PH" sz="800" b="1" cap="none" spc="0" dirty="0" smtClean="0">
              <a:cs typeface="Aharoni" pitchFamily="2" charset="-79"/>
            </a:endParaRPr>
          </a:p>
          <a:p>
            <a:pPr marL="457200" indent="-457200">
              <a:lnSpc>
                <a:spcPct val="90000"/>
              </a:lnSpc>
              <a:buFont typeface="Arial" pitchFamily="34" charset="0"/>
              <a:buChar char="•"/>
            </a:pPr>
            <a:r>
              <a:rPr lang="en-PH" sz="2800" b="1" cap="none" spc="0" dirty="0" smtClean="0">
                <a:cs typeface="Aharoni" pitchFamily="2" charset="-79"/>
              </a:rPr>
              <a:t>NATCCO provides various training and consultancy programs to members in savings and credit operations</a:t>
            </a:r>
          </a:p>
          <a:p>
            <a:pPr>
              <a:lnSpc>
                <a:spcPct val="90000"/>
              </a:lnSpc>
            </a:pPr>
            <a:endParaRPr lang="en-PH" sz="800" b="1" cap="none" spc="0" dirty="0" smtClean="0">
              <a:cs typeface="Aharoni" pitchFamily="2" charset="-79"/>
            </a:endParaRPr>
          </a:p>
          <a:p>
            <a:pPr marL="457200" indent="-457200">
              <a:lnSpc>
                <a:spcPct val="90000"/>
              </a:lnSpc>
              <a:buFont typeface="Arial" pitchFamily="34" charset="0"/>
              <a:buChar char="•"/>
            </a:pPr>
            <a:r>
              <a:rPr lang="en-PH" sz="2800" b="1" cap="none" spc="0" dirty="0" smtClean="0">
                <a:cs typeface="Aharoni" pitchFamily="2" charset="-79"/>
              </a:rPr>
              <a:t>It maintains financial database of its more than 100 member-cooperatives  using </a:t>
            </a:r>
            <a:r>
              <a:rPr lang="en-PH" sz="2800" b="1" cap="none" spc="0" dirty="0" err="1" smtClean="0">
                <a:cs typeface="Aharoni" pitchFamily="2" charset="-79"/>
              </a:rPr>
              <a:t>Alerta</a:t>
            </a:r>
            <a:r>
              <a:rPr lang="en-PH" sz="2800" b="1" cap="none" spc="0" dirty="0" smtClean="0">
                <a:cs typeface="Aharoni" pitchFamily="2" charset="-79"/>
              </a:rPr>
              <a:t> </a:t>
            </a:r>
            <a:r>
              <a:rPr lang="en-PH" sz="2800" b="1" cap="none" spc="0" dirty="0" err="1" smtClean="0">
                <a:cs typeface="Aharoni" pitchFamily="2" charset="-79"/>
              </a:rPr>
              <a:t>Temprana</a:t>
            </a:r>
            <a:r>
              <a:rPr lang="en-PH" sz="2800" b="1" cap="none" spc="0" dirty="0" smtClean="0">
                <a:cs typeface="Aharoni" pitchFamily="2" charset="-79"/>
              </a:rPr>
              <a:t>, a software that can assess the coops if they are </a:t>
            </a:r>
            <a:r>
              <a:rPr lang="en-PH" sz="2800" b="1" cap="none" spc="0" dirty="0" smtClean="0">
                <a:solidFill>
                  <a:srgbClr val="002060"/>
                </a:solidFill>
                <a:cs typeface="Aharoni" pitchFamily="2" charset="-79"/>
              </a:rPr>
              <a:t>below, within or above standard</a:t>
            </a:r>
            <a:r>
              <a:rPr lang="en-PH" sz="2800" b="1" cap="none" spc="0" dirty="0" smtClean="0">
                <a:cs typeface="Aharoni" pitchFamily="2" charset="-79"/>
              </a:rPr>
              <a:t> set for Phil. savings and loans coops. This serves as a TNA tool for NATCCO to determine member-coops that need assistance.</a:t>
            </a:r>
            <a:endParaRPr lang="en-PH" sz="2800" b="1" cap="none" spc="0" dirty="0">
              <a:cs typeface="Aharoni" pitchFamily="2" charset="-79"/>
            </a:endParaRPr>
          </a:p>
        </p:txBody>
      </p:sp>
    </p:spTree>
    <p:extLst>
      <p:ext uri="{BB962C8B-B14F-4D97-AF65-F5344CB8AC3E}">
        <p14:creationId xmlns:p14="http://schemas.microsoft.com/office/powerpoint/2010/main" val="222379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520940" cy="609600"/>
          </a:xfrm>
        </p:spPr>
        <p:txBody>
          <a:bodyPr/>
          <a:lstStyle/>
          <a:p>
            <a:r>
              <a:rPr lang="en-PH" sz="3200" dirty="0" smtClean="0">
                <a:latin typeface="Aharoni" pitchFamily="2" charset="-79"/>
                <a:cs typeface="Aharoni" pitchFamily="2" charset="-79"/>
              </a:rPr>
              <a:t>NATCCO</a:t>
            </a:r>
            <a:endParaRPr lang="en-PH" sz="3200" dirty="0">
              <a:latin typeface="Aharoni" pitchFamily="2" charset="-79"/>
              <a:cs typeface="Aharoni" pitchFamily="2" charset="-79"/>
            </a:endParaRPr>
          </a:p>
        </p:txBody>
      </p:sp>
      <p:sp>
        <p:nvSpPr>
          <p:cNvPr id="3" name="Content Placeholder 2"/>
          <p:cNvSpPr>
            <a:spLocks noGrp="1"/>
          </p:cNvSpPr>
          <p:nvPr>
            <p:ph idx="1"/>
          </p:nvPr>
        </p:nvSpPr>
        <p:spPr>
          <a:xfrm>
            <a:off x="381000" y="838200"/>
            <a:ext cx="8229600" cy="5715000"/>
          </a:xfrm>
        </p:spPr>
        <p:txBody>
          <a:bodyPr>
            <a:normAutofit lnSpcReduction="10000"/>
          </a:bodyPr>
          <a:lstStyle/>
          <a:p>
            <a:pPr marL="457200" indent="-457200">
              <a:buFont typeface="Arial" pitchFamily="34" charset="0"/>
              <a:buChar char="•"/>
            </a:pPr>
            <a:r>
              <a:rPr lang="en-PH" sz="2800" dirty="0" smtClean="0"/>
              <a:t>It has Scholar Stabilization Fund Program  where member-cooperatives enrol.  Upon enrolment, they are assessed  and are assisted to reach the standards for savings and loans coops in the Phil.</a:t>
            </a:r>
          </a:p>
          <a:p>
            <a:pPr marL="457200" indent="-457200">
              <a:buFont typeface="Arial" pitchFamily="34" charset="0"/>
              <a:buChar char="•"/>
            </a:pPr>
            <a:r>
              <a:rPr lang="en-PH" sz="2800" dirty="0" smtClean="0"/>
              <a:t>The enrolled cooperatives pay annual fees to NATCCO .  Some of the members even pay monthly retainer fees for training and consultancy services.  If the member-coop encounter problem like in management, NATCCO provides temporary  manager to fix the operation until the coop is able again to hire qualified manager.</a:t>
            </a:r>
          </a:p>
          <a:p>
            <a:pPr marL="457200" indent="-457200">
              <a:buFont typeface="Arial" pitchFamily="34" charset="0"/>
              <a:buChar char="•"/>
            </a:pPr>
            <a:r>
              <a:rPr lang="en-PH" sz="2800" dirty="0" smtClean="0"/>
              <a:t>NATCCO continuously train in human resource management and in the installation and implementation of systems, policies &amp; procedures</a:t>
            </a:r>
          </a:p>
          <a:p>
            <a:pPr marL="457200" indent="-457200">
              <a:buFont typeface="Arial" pitchFamily="34" charset="0"/>
              <a:buChar char="•"/>
            </a:pPr>
            <a:endParaRPr lang="en-PH" sz="2800" dirty="0"/>
          </a:p>
          <a:p>
            <a:pPr marL="457200" indent="-457200">
              <a:buFont typeface="Arial" pitchFamily="34" charset="0"/>
              <a:buChar char="•"/>
            </a:pPr>
            <a:endParaRPr lang="en-PH" sz="2800" dirty="0" smtClean="0"/>
          </a:p>
        </p:txBody>
      </p:sp>
    </p:spTree>
    <p:extLst>
      <p:ext uri="{BB962C8B-B14F-4D97-AF65-F5344CB8AC3E}">
        <p14:creationId xmlns:p14="http://schemas.microsoft.com/office/powerpoint/2010/main" val="21300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77200" cy="304800"/>
          </a:xfrm>
        </p:spPr>
        <p:txBody>
          <a:bodyPr>
            <a:noAutofit/>
          </a:bodyPr>
          <a:lstStyle/>
          <a:p>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sz="3600" b="1" dirty="0" smtClean="0">
                <a:latin typeface="Arial Black" pitchFamily="34" charset="0"/>
                <a:cs typeface="Aharoni" pitchFamily="2" charset="-79"/>
              </a:rPr>
              <a:t/>
            </a:r>
            <a:br>
              <a:rPr lang="en-PH" sz="3600"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b="1" dirty="0">
                <a:latin typeface="Arial Black" pitchFamily="34" charset="0"/>
                <a:cs typeface="Aharoni" pitchFamily="2" charset="-79"/>
              </a:rPr>
              <a:t/>
            </a:r>
            <a:br>
              <a:rPr lang="en-PH" b="1" dirty="0">
                <a:latin typeface="Arial Black" pitchFamily="34" charset="0"/>
                <a:cs typeface="Aharoni" pitchFamily="2" charset="-79"/>
              </a:rPr>
            </a:br>
            <a:r>
              <a:rPr lang="en-PH" b="1" dirty="0" smtClean="0">
                <a:latin typeface="Arial Black" pitchFamily="34" charset="0"/>
                <a:cs typeface="Aharoni" pitchFamily="2" charset="-79"/>
              </a:rPr>
              <a:t/>
            </a:r>
            <a:br>
              <a:rPr lang="en-PH" b="1" dirty="0" smtClean="0">
                <a:latin typeface="Arial Black" pitchFamily="34" charset="0"/>
                <a:cs typeface="Aharoni" pitchFamily="2" charset="-79"/>
              </a:rPr>
            </a:br>
            <a:r>
              <a:rPr lang="en-PH" b="1" dirty="0" err="1" smtClean="0">
                <a:latin typeface="Arial Black" pitchFamily="34" charset="0"/>
                <a:cs typeface="Aharoni" pitchFamily="2" charset="-79"/>
              </a:rPr>
              <a:t>natcco</a:t>
            </a:r>
            <a:endParaRPr lang="en-PH" sz="3600" b="1" dirty="0">
              <a:latin typeface="Arial Black" pitchFamily="34" charset="0"/>
              <a:cs typeface="Aharoni" pitchFamily="2" charset="-79"/>
            </a:endParaRPr>
          </a:p>
        </p:txBody>
      </p:sp>
      <p:sp>
        <p:nvSpPr>
          <p:cNvPr id="3" name="Subtitle 2"/>
          <p:cNvSpPr>
            <a:spLocks noGrp="1"/>
          </p:cNvSpPr>
          <p:nvPr>
            <p:ph type="subTitle" idx="1"/>
          </p:nvPr>
        </p:nvSpPr>
        <p:spPr>
          <a:xfrm>
            <a:off x="457200" y="838200"/>
            <a:ext cx="8153400" cy="5715000"/>
          </a:xfrm>
        </p:spPr>
        <p:txBody>
          <a:bodyPr>
            <a:normAutofit/>
          </a:bodyPr>
          <a:lstStyle/>
          <a:p>
            <a:pPr marL="457200" indent="-457200">
              <a:buFont typeface="Arial" pitchFamily="34" charset="0"/>
              <a:buChar char="•"/>
            </a:pPr>
            <a:r>
              <a:rPr lang="en-PH" sz="2800" b="1" cap="none" spc="0" dirty="0" smtClean="0">
                <a:solidFill>
                  <a:schemeClr val="tx1"/>
                </a:solidFill>
                <a:cs typeface="Aharoni" pitchFamily="2" charset="-79"/>
              </a:rPr>
              <a:t>NATCCO partners with member-coops in setting up microfinance operations branch using BOAT approach (Build, Operate, Adopt, and Transfer).  It plans with member-cooperative where to set up a branch.</a:t>
            </a:r>
          </a:p>
          <a:p>
            <a:pPr marL="457200" indent="-457200">
              <a:buFont typeface="Arial" pitchFamily="34" charset="0"/>
              <a:buChar char="•"/>
            </a:pPr>
            <a:r>
              <a:rPr lang="en-PH" sz="2800" b="1" cap="none" spc="0" dirty="0" smtClean="0">
                <a:cs typeface="Aharoni" pitchFamily="2" charset="-79"/>
              </a:rPr>
              <a:t>NATCCO spends for everything  - office refurbishing, necessary signage, manpower, etc.  NATCCO operates  the branch within 3 to 6 years, train on-the job the staff, and provide the needed financing.  As soon as the branch registers income, NATCCO lets the member-cooperative buy the branch.  The branch operates independently with its own management committee.  </a:t>
            </a:r>
            <a:endParaRPr lang="en-PH" sz="2800" b="1" cap="none" spc="0" dirty="0">
              <a:solidFill>
                <a:schemeClr val="tx1"/>
              </a:solidFill>
              <a:cs typeface="Aharoni" pitchFamily="2" charset="-79"/>
            </a:endParaRPr>
          </a:p>
        </p:txBody>
      </p:sp>
    </p:spTree>
    <p:extLst>
      <p:ext uri="{BB962C8B-B14F-4D97-AF65-F5344CB8AC3E}">
        <p14:creationId xmlns:p14="http://schemas.microsoft.com/office/powerpoint/2010/main" val="379340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20940" cy="548640"/>
          </a:xfrm>
        </p:spPr>
        <p:txBody>
          <a:bodyPr/>
          <a:lstStyle/>
          <a:p>
            <a:r>
              <a:rPr lang="en-PH" b="1" dirty="0" err="1" smtClean="0">
                <a:latin typeface="Arial Black" pitchFamily="34" charset="0"/>
                <a:cs typeface="Aharoni" pitchFamily="2" charset="-79"/>
              </a:rPr>
              <a:t>Natcco</a:t>
            </a:r>
            <a:r>
              <a:rPr lang="en-PH" b="1" dirty="0" smtClean="0">
                <a:latin typeface="Arial Black" pitchFamily="34" charset="0"/>
                <a:cs typeface="Aharoni" pitchFamily="2" charset="-79"/>
              </a:rPr>
              <a:t> TRAINING </a:t>
            </a:r>
            <a:r>
              <a:rPr lang="en-PH" b="1" dirty="0" smtClean="0">
                <a:latin typeface="Arial Black" pitchFamily="34" charset="0"/>
                <a:cs typeface="Aharoni" pitchFamily="2" charset="-79"/>
              </a:rPr>
              <a:t>Curricula</a:t>
            </a:r>
            <a:endParaRPr lang="en-PH" dirty="0"/>
          </a:p>
        </p:txBody>
      </p:sp>
      <p:sp>
        <p:nvSpPr>
          <p:cNvPr id="3" name="Content Placeholder 2"/>
          <p:cNvSpPr>
            <a:spLocks noGrp="1"/>
          </p:cNvSpPr>
          <p:nvPr>
            <p:ph idx="1"/>
          </p:nvPr>
        </p:nvSpPr>
        <p:spPr/>
        <p:txBody>
          <a:bodyPr/>
          <a:lstStyle/>
          <a:p>
            <a:pPr>
              <a:lnSpc>
                <a:spcPct val="80000"/>
              </a:lnSpc>
              <a:buFont typeface="Arial" pitchFamily="34" charset="0"/>
              <a:buChar char="•"/>
            </a:pPr>
            <a:r>
              <a:rPr lang="en-US" sz="2400" dirty="0"/>
              <a:t>Governance Framework</a:t>
            </a:r>
          </a:p>
          <a:p>
            <a:pPr>
              <a:lnSpc>
                <a:spcPct val="80000"/>
              </a:lnSpc>
              <a:buFont typeface="Arial" pitchFamily="34" charset="0"/>
              <a:buChar char="•"/>
            </a:pPr>
            <a:r>
              <a:rPr lang="en-US" sz="2400" dirty="0" err="1"/>
              <a:t>KoopAralan</a:t>
            </a:r>
            <a:endParaRPr lang="en-US" sz="2400" dirty="0"/>
          </a:p>
          <a:p>
            <a:pPr>
              <a:lnSpc>
                <a:spcPct val="80000"/>
              </a:lnSpc>
              <a:buFont typeface="Arial" pitchFamily="34" charset="0"/>
              <a:buChar char="•"/>
            </a:pPr>
            <a:r>
              <a:rPr lang="en-US" sz="2400" dirty="0"/>
              <a:t>Financial Literacy for Coop Members</a:t>
            </a:r>
          </a:p>
          <a:p>
            <a:pPr>
              <a:lnSpc>
                <a:spcPct val="80000"/>
              </a:lnSpc>
              <a:buFont typeface="Arial" pitchFamily="34" charset="0"/>
              <a:buChar char="•"/>
            </a:pPr>
            <a:r>
              <a:rPr lang="en-US" sz="2400" dirty="0"/>
              <a:t>Professionalization of Credit Union (CU)</a:t>
            </a:r>
          </a:p>
          <a:p>
            <a:pPr lvl="3">
              <a:lnSpc>
                <a:spcPct val="80000"/>
              </a:lnSpc>
            </a:pPr>
            <a:r>
              <a:rPr lang="en-US" sz="2400" dirty="0"/>
              <a:t>Module 1. Organizational &amp; General Policies</a:t>
            </a:r>
          </a:p>
          <a:p>
            <a:pPr lvl="3">
              <a:lnSpc>
                <a:spcPct val="80000"/>
              </a:lnSpc>
            </a:pPr>
            <a:r>
              <a:rPr lang="en-US" sz="2400" dirty="0"/>
              <a:t>Module 2. Credit Management </a:t>
            </a:r>
          </a:p>
          <a:p>
            <a:pPr lvl="3">
              <a:lnSpc>
                <a:spcPct val="80000"/>
              </a:lnSpc>
            </a:pPr>
            <a:r>
              <a:rPr lang="en-US" sz="2400" dirty="0"/>
              <a:t>Module 3. Financial Management</a:t>
            </a:r>
          </a:p>
          <a:p>
            <a:pPr lvl="3">
              <a:lnSpc>
                <a:spcPct val="80000"/>
              </a:lnSpc>
            </a:pPr>
            <a:r>
              <a:rPr lang="en-US" sz="2400" dirty="0"/>
              <a:t>Module 4. Human Resource &amp; Intro to Marketing</a:t>
            </a:r>
          </a:p>
          <a:p>
            <a:pPr lvl="3">
              <a:lnSpc>
                <a:spcPct val="80000"/>
              </a:lnSpc>
            </a:pPr>
            <a:r>
              <a:rPr lang="en-US" sz="2400" dirty="0"/>
              <a:t>Module 5. Strategic Planning </a:t>
            </a:r>
          </a:p>
        </p:txBody>
      </p:sp>
    </p:spTree>
    <p:extLst>
      <p:ext uri="{BB962C8B-B14F-4D97-AF65-F5344CB8AC3E}">
        <p14:creationId xmlns:p14="http://schemas.microsoft.com/office/powerpoint/2010/main" val="201899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b="1" dirty="0" err="1">
                <a:latin typeface="Arial Black" pitchFamily="34" charset="0"/>
                <a:cs typeface="Aharoni" pitchFamily="2" charset="-79"/>
              </a:rPr>
              <a:t>Natcco</a:t>
            </a:r>
            <a:r>
              <a:rPr lang="en-PH" b="1" dirty="0">
                <a:latin typeface="Arial Black" pitchFamily="34" charset="0"/>
                <a:cs typeface="Aharoni" pitchFamily="2" charset="-79"/>
              </a:rPr>
              <a:t> TRAINING </a:t>
            </a:r>
            <a:endParaRPr lang="en-PH" dirty="0"/>
          </a:p>
        </p:txBody>
      </p:sp>
      <p:sp>
        <p:nvSpPr>
          <p:cNvPr id="3" name="Content Placeholder 2"/>
          <p:cNvSpPr>
            <a:spLocks noGrp="1"/>
          </p:cNvSpPr>
          <p:nvPr>
            <p:ph idx="1"/>
          </p:nvPr>
        </p:nvSpPr>
        <p:spPr>
          <a:xfrm>
            <a:off x="457200" y="914400"/>
            <a:ext cx="8343900" cy="3842277"/>
          </a:xfrm>
        </p:spPr>
        <p:txBody>
          <a:bodyPr>
            <a:normAutofit lnSpcReduction="10000"/>
          </a:bodyPr>
          <a:lstStyle/>
          <a:p>
            <a:pPr>
              <a:buFont typeface="Courier New" pitchFamily="49" charset="0"/>
              <a:buChar char="o"/>
            </a:pPr>
            <a:r>
              <a:rPr lang="en-US" sz="2400" dirty="0"/>
              <a:t>Credit Union Microfinance Innovations</a:t>
            </a:r>
          </a:p>
          <a:p>
            <a:pPr>
              <a:buFont typeface="Courier New" pitchFamily="49" charset="0"/>
              <a:buChar char="o"/>
            </a:pPr>
            <a:r>
              <a:rPr lang="en-US" sz="2400" dirty="0"/>
              <a:t>Trainers Training</a:t>
            </a:r>
          </a:p>
          <a:p>
            <a:pPr>
              <a:buFont typeface="Courier New" pitchFamily="49" charset="0"/>
              <a:buChar char="o"/>
            </a:pPr>
            <a:r>
              <a:rPr lang="en-US" sz="2400" dirty="0"/>
              <a:t>Collectors Training</a:t>
            </a:r>
          </a:p>
          <a:p>
            <a:pPr>
              <a:buFont typeface="Courier New" pitchFamily="49" charset="0"/>
              <a:buChar char="o"/>
            </a:pPr>
            <a:r>
              <a:rPr lang="en-US" sz="2400" dirty="0"/>
              <a:t>Accounting for Non-Accountants</a:t>
            </a:r>
          </a:p>
          <a:p>
            <a:pPr>
              <a:buFont typeface="Courier New" pitchFamily="49" charset="0"/>
              <a:buChar char="o"/>
            </a:pPr>
            <a:r>
              <a:rPr lang="en-US" sz="2400" dirty="0"/>
              <a:t>Audit Committee Training</a:t>
            </a:r>
          </a:p>
          <a:p>
            <a:pPr>
              <a:buFont typeface="Courier New" pitchFamily="49" charset="0"/>
              <a:buChar char="o"/>
            </a:pPr>
            <a:r>
              <a:rPr lang="en-US" sz="2400" dirty="0"/>
              <a:t>Election Committee Training</a:t>
            </a:r>
          </a:p>
          <a:p>
            <a:pPr>
              <a:buFont typeface="Courier New" pitchFamily="49" charset="0"/>
              <a:buChar char="o"/>
            </a:pPr>
            <a:r>
              <a:rPr lang="en-US" sz="2400" dirty="0"/>
              <a:t>Teller’s Training</a:t>
            </a:r>
          </a:p>
          <a:p>
            <a:r>
              <a:rPr lang="en-US" sz="1400" i="1" dirty="0"/>
              <a:t>* </a:t>
            </a:r>
            <a:r>
              <a:rPr lang="en-US" sz="2400" i="1" dirty="0" smtClean="0"/>
              <a:t>NATCCO</a:t>
            </a:r>
            <a:r>
              <a:rPr lang="en-US" sz="2400" i="1" dirty="0" smtClean="0"/>
              <a:t> </a:t>
            </a:r>
            <a:r>
              <a:rPr lang="en-US" sz="2400" i="1" dirty="0"/>
              <a:t>organize customized training to meet Coop needs and Requirements (In House and Public Conduct)</a:t>
            </a:r>
          </a:p>
          <a:p>
            <a:pPr marL="339725" indent="-339725">
              <a:lnSpc>
                <a:spcPct val="9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PH" dirty="0"/>
          </a:p>
        </p:txBody>
      </p:sp>
    </p:spTree>
    <p:extLst>
      <p:ext uri="{BB962C8B-B14F-4D97-AF65-F5344CB8AC3E}">
        <p14:creationId xmlns:p14="http://schemas.microsoft.com/office/powerpoint/2010/main" val="165528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7520940" cy="609600"/>
          </a:xfrm>
        </p:spPr>
        <p:txBody>
          <a:bodyPr/>
          <a:lstStyle/>
          <a:p>
            <a:r>
              <a:rPr lang="en-US" dirty="0" err="1"/>
              <a:t>Aflatoun</a:t>
            </a:r>
            <a:r>
              <a:rPr lang="en-US" dirty="0"/>
              <a:t> Program</a:t>
            </a:r>
            <a:endParaRPr lang="en-PH" dirty="0"/>
          </a:p>
        </p:txBody>
      </p:sp>
      <p:sp>
        <p:nvSpPr>
          <p:cNvPr id="3" name="Content Placeholder 2"/>
          <p:cNvSpPr>
            <a:spLocks noGrp="1"/>
          </p:cNvSpPr>
          <p:nvPr>
            <p:ph idx="1"/>
          </p:nvPr>
        </p:nvSpPr>
        <p:spPr>
          <a:xfrm>
            <a:off x="533400" y="609600"/>
            <a:ext cx="8229600" cy="4070877"/>
          </a:xfrm>
        </p:spPr>
        <p:txBody>
          <a:bodyPr>
            <a:normAutofit fontScale="92500" lnSpcReduction="20000"/>
          </a:bodyPr>
          <a:lstStyle/>
          <a:p>
            <a:pPr marL="339725" indent="-339725">
              <a:lnSpc>
                <a:spcPct val="90000"/>
              </a:lnSpc>
              <a:spcBef>
                <a:spcPts val="513"/>
              </a:spcBef>
              <a:spcAft>
                <a:spcPts val="850"/>
              </a:spcAft>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600" dirty="0">
                <a:cs typeface="Lucida Sans Unicode" pitchFamily="34" charset="0"/>
              </a:rPr>
              <a:t>NATCCO &amp; primary co-ops tie up with the Department of Education (</a:t>
            </a:r>
            <a:r>
              <a:rPr lang="en-US" sz="2600" dirty="0" err="1">
                <a:cs typeface="Lucida Sans Unicode" pitchFamily="34" charset="0"/>
              </a:rPr>
              <a:t>DepED</a:t>
            </a:r>
            <a:r>
              <a:rPr lang="en-US" sz="2600" dirty="0">
                <a:cs typeface="Lucida Sans Unicode" pitchFamily="34" charset="0"/>
              </a:rPr>
              <a:t>) </a:t>
            </a:r>
          </a:p>
          <a:p>
            <a:pPr marL="339725" indent="-339725">
              <a:lnSpc>
                <a:spcPct val="90000"/>
              </a:lnSpc>
              <a:spcBef>
                <a:spcPts val="513"/>
              </a:spcBef>
              <a:spcAft>
                <a:spcPts val="850"/>
              </a:spcAft>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600" dirty="0">
                <a:cs typeface="Lucida Sans Unicode" pitchFamily="34" charset="0"/>
              </a:rPr>
              <a:t>to educate children about social and financial topics thru learning methods integrated in the school curriculum</a:t>
            </a:r>
          </a:p>
          <a:p>
            <a:pPr marL="339725" indent="-339725">
              <a:lnSpc>
                <a:spcPct val="90000"/>
              </a:lnSpc>
              <a:spcBef>
                <a:spcPts val="513"/>
              </a:spcBef>
              <a:spcAft>
                <a:spcPts val="850"/>
              </a:spcAft>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600" dirty="0">
                <a:cs typeface="Lucida Sans Unicode" pitchFamily="34" charset="0"/>
              </a:rPr>
              <a:t>Children experience child-friendly banking thru local coops</a:t>
            </a:r>
          </a:p>
          <a:p>
            <a:pPr>
              <a:buFont typeface="Arial" pitchFamily="34" charset="0"/>
              <a:buChar char="•"/>
            </a:pPr>
            <a:r>
              <a:rPr lang="en-US" sz="2600" dirty="0">
                <a:cs typeface="Lucida Sans Unicode" pitchFamily="34" charset="0"/>
              </a:rPr>
              <a:t>Empowers kids to become responsible citizens and improve their quality of life</a:t>
            </a:r>
          </a:p>
          <a:p>
            <a:pPr marL="0" indent="0">
              <a:lnSpc>
                <a:spcPct val="80000"/>
              </a:lnSpc>
            </a:pPr>
            <a:r>
              <a:rPr lang="en-US" sz="2400" dirty="0">
                <a:latin typeface="Aharoni" pitchFamily="2" charset="-79"/>
                <a:cs typeface="Aharoni" pitchFamily="2" charset="-79"/>
              </a:rPr>
              <a:t> As of 2012</a:t>
            </a:r>
          </a:p>
          <a:p>
            <a:pPr>
              <a:lnSpc>
                <a:spcPct val="80000"/>
              </a:lnSpc>
              <a:buFont typeface="Wingdings" pitchFamily="2" charset="2"/>
              <a:buChar char="q"/>
            </a:pPr>
            <a:r>
              <a:rPr lang="en-US" sz="2400" dirty="0"/>
              <a:t>60 coops </a:t>
            </a:r>
          </a:p>
          <a:p>
            <a:pPr>
              <a:lnSpc>
                <a:spcPct val="80000"/>
              </a:lnSpc>
              <a:buFont typeface="Wingdings" pitchFamily="2" charset="2"/>
              <a:buChar char="q"/>
            </a:pPr>
            <a:r>
              <a:rPr lang="en-US" sz="2400" dirty="0"/>
              <a:t>140K children reached (51K children with savings) </a:t>
            </a:r>
          </a:p>
          <a:p>
            <a:pPr>
              <a:lnSpc>
                <a:spcPct val="80000"/>
              </a:lnSpc>
              <a:buFont typeface="Wingdings" pitchFamily="2" charset="2"/>
              <a:buChar char="q"/>
            </a:pPr>
            <a:r>
              <a:rPr lang="en-US" sz="2400" dirty="0"/>
              <a:t>20M Savings  </a:t>
            </a:r>
          </a:p>
          <a:p>
            <a:pPr>
              <a:lnSpc>
                <a:spcPct val="80000"/>
              </a:lnSpc>
              <a:buFont typeface="Wingdings" pitchFamily="2" charset="2"/>
              <a:buChar char="q"/>
            </a:pPr>
            <a:r>
              <a:rPr lang="en-US" sz="2400" dirty="0"/>
              <a:t>360 schools (</a:t>
            </a:r>
            <a:r>
              <a:rPr lang="en-US" sz="2400" dirty="0" smtClean="0"/>
              <a:t>2,574 </a:t>
            </a:r>
            <a:r>
              <a:rPr lang="en-US" sz="2400" dirty="0"/>
              <a:t>teacher’s </a:t>
            </a:r>
            <a:r>
              <a:rPr lang="en-US" sz="2400" dirty="0" smtClean="0"/>
              <a:t>trained)</a:t>
            </a:r>
            <a:endParaRPr lang="en-PH" sz="2400" dirty="0"/>
          </a:p>
        </p:txBody>
      </p:sp>
    </p:spTree>
    <p:extLst>
      <p:ext uri="{BB962C8B-B14F-4D97-AF65-F5344CB8AC3E}">
        <p14:creationId xmlns:p14="http://schemas.microsoft.com/office/powerpoint/2010/main" val="267958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1"/>
            <a:ext cx="5650992" cy="685800"/>
          </a:xfrm>
        </p:spPr>
        <p:txBody>
          <a:bodyPr/>
          <a:lstStyle/>
          <a:p>
            <a:r>
              <a:rPr lang="en-PH" dirty="0" smtClean="0"/>
              <a:t>SIDC</a:t>
            </a:r>
            <a:endParaRPr lang="en-PH" dirty="0"/>
          </a:p>
        </p:txBody>
      </p:sp>
      <p:sp>
        <p:nvSpPr>
          <p:cNvPr id="3" name="Text Placeholder 2"/>
          <p:cNvSpPr>
            <a:spLocks noGrp="1"/>
          </p:cNvSpPr>
          <p:nvPr>
            <p:ph type="body" idx="1"/>
          </p:nvPr>
        </p:nvSpPr>
        <p:spPr>
          <a:xfrm>
            <a:off x="685800" y="1066800"/>
            <a:ext cx="7924800" cy="3733800"/>
          </a:xfrm>
        </p:spPr>
        <p:txBody>
          <a:bodyPr>
            <a:normAutofit lnSpcReduction="10000"/>
          </a:bodyPr>
          <a:lstStyle/>
          <a:p>
            <a:pPr marL="457200" indent="-457200">
              <a:lnSpc>
                <a:spcPct val="90000"/>
              </a:lnSpc>
              <a:buFont typeface="Arial" pitchFamily="34" charset="0"/>
              <a:buChar char="•"/>
            </a:pPr>
            <a:r>
              <a:rPr lang="en-PH" sz="2400" b="1" cap="none" spc="0" dirty="0" smtClean="0">
                <a:cs typeface="Aharoni" pitchFamily="2" charset="-79"/>
              </a:rPr>
              <a:t>SIDC’s foremost focus in its initial training  orientation among  new members  is their understanding and commitment to the cooperative’s </a:t>
            </a:r>
            <a:r>
              <a:rPr lang="en-PH" sz="2400" b="1" cap="none" spc="0" dirty="0" smtClean="0">
                <a:cs typeface="Aharoni" pitchFamily="2" charset="-79"/>
              </a:rPr>
              <a:t>principles as well as systems, policies and procedures (SPP), </a:t>
            </a:r>
            <a:r>
              <a:rPr lang="en-PH" sz="2400" b="1" cap="none" spc="0" dirty="0" smtClean="0">
                <a:cs typeface="Aharoni" pitchFamily="2" charset="-79"/>
              </a:rPr>
              <a:t>SIDC’s direction and core values </a:t>
            </a:r>
            <a:r>
              <a:rPr lang="en-PH" sz="2400" b="1" cap="none" spc="0" dirty="0" smtClean="0">
                <a:cs typeface="Aharoni" pitchFamily="2" charset="-79"/>
              </a:rPr>
              <a:t>.  All employees of SIDC wear an ID together with a small stamp with the cooperatives’ Vision, Mission, and core values.</a:t>
            </a:r>
            <a:r>
              <a:rPr lang="en-PH" sz="2400" b="1" cap="none" spc="0" dirty="0" smtClean="0">
                <a:cs typeface="Aharoni" pitchFamily="2" charset="-79"/>
              </a:rPr>
              <a:t> </a:t>
            </a:r>
            <a:endParaRPr lang="en-PH" sz="2400" b="1" cap="none" spc="0" dirty="0" smtClean="0">
              <a:cs typeface="Aharoni" pitchFamily="2" charset="-79"/>
            </a:endParaRPr>
          </a:p>
          <a:p>
            <a:pPr>
              <a:lnSpc>
                <a:spcPct val="90000"/>
              </a:lnSpc>
            </a:pPr>
            <a:endParaRPr lang="en-PH" b="1" cap="none" spc="0" dirty="0">
              <a:cs typeface="Aharoni" pitchFamily="2" charset="-79"/>
            </a:endParaRPr>
          </a:p>
          <a:p>
            <a:pPr marL="457200" indent="-457200">
              <a:lnSpc>
                <a:spcPct val="90000"/>
              </a:lnSpc>
              <a:buFont typeface="Arial" pitchFamily="34" charset="0"/>
              <a:buChar char="•"/>
            </a:pPr>
            <a:r>
              <a:rPr lang="en-PH" sz="2400" b="1" cap="none" spc="0" dirty="0" smtClean="0">
                <a:cs typeface="Aharoni" pitchFamily="2" charset="-79"/>
              </a:rPr>
              <a:t>SIDC provides training, on-site technical assistance on </a:t>
            </a:r>
            <a:r>
              <a:rPr lang="en-PH" sz="2400" b="1" cap="none" spc="0" dirty="0" smtClean="0">
                <a:cs typeface="Aharoni" pitchFamily="2" charset="-79"/>
              </a:rPr>
              <a:t>livestock production particularly on hog raising </a:t>
            </a:r>
            <a:r>
              <a:rPr lang="en-PH" sz="2400" b="1" cap="none" spc="0" dirty="0" smtClean="0">
                <a:cs typeface="Aharoni" pitchFamily="2" charset="-79"/>
              </a:rPr>
              <a:t>including  </a:t>
            </a:r>
            <a:r>
              <a:rPr lang="en-PH" sz="2400" b="1" cap="none" spc="0" dirty="0" smtClean="0">
                <a:cs typeface="Aharoni" pitchFamily="2" charset="-79"/>
              </a:rPr>
              <a:t>diseases control  and </a:t>
            </a:r>
            <a:r>
              <a:rPr lang="en-PH" sz="2400" b="1" cap="none" spc="0" dirty="0" smtClean="0">
                <a:cs typeface="Aharoni" pitchFamily="2" charset="-79"/>
              </a:rPr>
              <a:t>infestations to all hog raiser-members  </a:t>
            </a:r>
            <a:endParaRPr lang="en-PH" sz="2400" b="1" cap="none" spc="0" dirty="0" smtClean="0">
              <a:cs typeface="Aharoni" pitchFamily="2" charset="-79"/>
            </a:endParaRPr>
          </a:p>
          <a:p>
            <a:pPr>
              <a:lnSpc>
                <a:spcPct val="90000"/>
              </a:lnSpc>
            </a:pPr>
            <a:endParaRPr lang="en-PH" sz="3200" b="1" cap="none" spc="0" dirty="0"/>
          </a:p>
        </p:txBody>
      </p:sp>
    </p:spTree>
    <p:extLst>
      <p:ext uri="{BB962C8B-B14F-4D97-AF65-F5344CB8AC3E}">
        <p14:creationId xmlns:p14="http://schemas.microsoft.com/office/powerpoint/2010/main" val="21869101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TotalTime>
  <Words>1220</Words>
  <Application>Microsoft Office PowerPoint</Application>
  <PresentationFormat>On-screen Show (4:3)</PresentationFormat>
  <Paragraphs>101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      Technical Assistance, training and Other Related Business Development Enterprise Services </vt:lpstr>
      <vt:lpstr>Glowcorp</vt:lpstr>
      <vt:lpstr>NATCCO</vt:lpstr>
      <vt:lpstr>NATCCO</vt:lpstr>
      <vt:lpstr>      natcco</vt:lpstr>
      <vt:lpstr>Natcco TRAINING Curricula</vt:lpstr>
      <vt:lpstr>Natcco TRAINING </vt:lpstr>
      <vt:lpstr>Aflatoun Program</vt:lpstr>
      <vt:lpstr>SIDC</vt:lpstr>
      <vt:lpstr>SIDC</vt:lpstr>
      <vt:lpstr>      Sidc</vt:lpstr>
      <vt:lpstr>CHALLENGES IN THE service PROVISION </vt:lpstr>
      <vt:lpstr>Common Learning &amp; insights re: technical ASSISTANCE, training &amp; other BDS</vt:lpstr>
      <vt:lpstr>Common Learning &amp; insights re: technical ASSISTANCE, training &amp; other BDS</vt:lpstr>
      <vt:lpstr>BASIC Framework for capacity building of 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and Other Related Business Development Enterprise Services</dc:title>
  <dc:creator>Windows User</dc:creator>
  <cp:lastModifiedBy>Windows User</cp:lastModifiedBy>
  <cp:revision>46</cp:revision>
  <dcterms:created xsi:type="dcterms:W3CDTF">2015-09-04T03:52:59Z</dcterms:created>
  <dcterms:modified xsi:type="dcterms:W3CDTF">2015-09-06T23:16:57Z</dcterms:modified>
</cp:coreProperties>
</file>