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6" r:id="rId3"/>
    <p:sldId id="347" r:id="rId4"/>
    <p:sldId id="348" r:id="rId5"/>
    <p:sldId id="349" r:id="rId6"/>
    <p:sldId id="351" r:id="rId7"/>
    <p:sldId id="353" r:id="rId8"/>
    <p:sldId id="354" r:id="rId9"/>
    <p:sldId id="355" r:id="rId10"/>
    <p:sldId id="356" r:id="rId11"/>
    <p:sldId id="357" r:id="rId12"/>
    <p:sldId id="359" r:id="rId13"/>
    <p:sldId id="361" r:id="rId14"/>
  </p:sldIdLst>
  <p:sldSz cx="9144000" cy="6858000" type="screen4x3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66FF"/>
    <a:srgbClr val="00FFFF"/>
    <a:srgbClr val="FF66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6935" autoAdjust="0"/>
  </p:normalViewPr>
  <p:slideViewPr>
    <p:cSldViewPr>
      <p:cViewPr varScale="1">
        <p:scale>
          <a:sx n="58" d="100"/>
          <a:sy n="58" d="100"/>
        </p:scale>
        <p:origin x="1536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n-US"/>
              <a:t>In US $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901356080489941"/>
          <c:y val="0.15127898075240606"/>
          <c:w val="0.83629508117040963"/>
          <c:h val="0.6203047535724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MTCP2          (88%)</c:v>
                </c:pt>
                <c:pt idx="1">
                  <c:v>FFF                 (4%)</c:v>
                </c:pt>
                <c:pt idx="2">
                  <c:v>GFAR-GAFSP  (2%)</c:v>
                </c:pt>
                <c:pt idx="3">
                  <c:v>GFAR-FAO   (2%)</c:v>
                </c:pt>
                <c:pt idx="4">
                  <c:v>AGRITERRA   (2%)</c:v>
                </c:pt>
                <c:pt idx="5">
                  <c:v>CSA                (1%)</c:v>
                </c:pt>
                <c:pt idx="6">
                  <c:v>WRF-IFAD    (1%)</c:v>
                </c:pt>
                <c:pt idx="7">
                  <c:v>ILC-KGA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1779803</c:v>
                </c:pt>
                <c:pt idx="1">
                  <c:v>79930</c:v>
                </c:pt>
                <c:pt idx="2">
                  <c:v>42465</c:v>
                </c:pt>
                <c:pt idx="3">
                  <c:v>37030</c:v>
                </c:pt>
                <c:pt idx="4">
                  <c:v>34440</c:v>
                </c:pt>
                <c:pt idx="5">
                  <c:v>21323</c:v>
                </c:pt>
                <c:pt idx="6">
                  <c:v>15722</c:v>
                </c:pt>
                <c:pt idx="7">
                  <c:v>4015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C2-4DF2-A36B-CFEB100F6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719864"/>
        <c:axId val="300725744"/>
      </c:barChart>
      <c:catAx>
        <c:axId val="300719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25744"/>
        <c:crosses val="autoZero"/>
        <c:auto val="1"/>
        <c:lblAlgn val="ctr"/>
        <c:lblOffset val="100"/>
        <c:noMultiLvlLbl val="0"/>
      </c:catAx>
      <c:valAx>
        <c:axId val="300725744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19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32"/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8BC-4B4C-A2A0-D99DB4F2789F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8BC-4B4C-A2A0-D99DB4F2789F}"/>
              </c:ext>
            </c:extLst>
          </c:dPt>
          <c:dPt>
            <c:idx val="2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5-38BC-4B4C-A2A0-D99DB4F2789F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38BC-4B4C-A2A0-D99DB4F2789F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9-38BC-4B4C-A2A0-D99DB4F2789F}"/>
              </c:ext>
            </c:extLst>
          </c:dPt>
          <c:dLbls>
            <c:dLbl>
              <c:idx val="2"/>
              <c:layout>
                <c:manualLayout>
                  <c:x val="1.0802469135802468E-3"/>
                  <c:y val="-7.730951401944739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BC-4B4C-A2A0-D99DB4F2789F}"/>
                </c:ext>
              </c:extLst>
            </c:dLbl>
            <c:dLbl>
              <c:idx val="3"/>
              <c:layout>
                <c:manualLayout>
                  <c:x val="2.2106177700009721E-3"/>
                  <c:y val="3.842497165796538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BC-4B4C-A2A0-D99DB4F278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400" baseline="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API</c:v>
                </c:pt>
                <c:pt idx="1">
                  <c:v>VNFU</c:v>
                </c:pt>
                <c:pt idx="2">
                  <c:v>AFFM</c:v>
                </c:pt>
                <c:pt idx="3">
                  <c:v>PAKISAMA</c:v>
                </c:pt>
                <c:pt idx="4">
                  <c:v>KKM</c:v>
                </c:pt>
                <c:pt idx="5">
                  <c:v>NLRF/CSRC</c:v>
                </c:pt>
                <c:pt idx="6">
                  <c:v>FNN</c:v>
                </c:pt>
                <c:pt idx="7">
                  <c:v>NAMAC</c:v>
                </c:pt>
                <c:pt idx="8">
                  <c:v>AINOKAI</c:v>
                </c:pt>
                <c:pt idx="9">
                  <c:v>CTCF</c:v>
                </c:pt>
                <c:pt idx="10">
                  <c:v>UWUA</c:v>
                </c:pt>
                <c:pt idx="11">
                  <c:v>SKP</c:v>
                </c:pt>
              </c:strCache>
            </c:strRef>
          </c:cat>
          <c:val>
            <c:numRef>
              <c:f>Sheet1!$B$2:$B$13</c:f>
              <c:numCache>
                <c:formatCode>_(* #,##0_);_(* \(#,##0\);_(* "-"_);_(@_)</c:formatCode>
                <c:ptCount val="12"/>
                <c:pt idx="0">
                  <c:v>101180</c:v>
                </c:pt>
                <c:pt idx="1">
                  <c:v>81857.889999999985</c:v>
                </c:pt>
                <c:pt idx="2">
                  <c:v>30008</c:v>
                </c:pt>
                <c:pt idx="3">
                  <c:v>23028</c:v>
                </c:pt>
                <c:pt idx="4">
                  <c:v>8760</c:v>
                </c:pt>
                <c:pt idx="5">
                  <c:v>8225</c:v>
                </c:pt>
                <c:pt idx="6">
                  <c:v>6690</c:v>
                </c:pt>
                <c:pt idx="7">
                  <c:v>5876</c:v>
                </c:pt>
                <c:pt idx="8">
                  <c:v>4100</c:v>
                </c:pt>
                <c:pt idx="9">
                  <c:v>822</c:v>
                </c:pt>
                <c:pt idx="10">
                  <c:v>680</c:v>
                </c:pt>
                <c:pt idx="11">
                  <c:v>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8BC-4B4C-A2A0-D99DB4F27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93183143773696"/>
          <c:y val="0.15812701075992011"/>
          <c:w val="0.85037681053757208"/>
          <c:h val="0.568943670109543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945638551937766E-2"/>
                  <c:y val="1.964211815253461E-2"/>
                </c:manualLayout>
              </c:layout>
              <c:tx>
                <c:rich>
                  <a:bodyPr/>
                  <a:lstStyle/>
                  <a:p>
                    <a:fld id="{1B9590A0-8739-415A-A35F-89B0FB552AF8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4FDACF42-3B4F-4CB4-80EE-24A91DA2DDDA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383675013596275"/>
                      <c:h val="0.1710780667009429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EB3-4940-B450-DC081AC07C14}"/>
                </c:ext>
              </c:extLst>
            </c:dLbl>
            <c:dLbl>
              <c:idx val="1"/>
              <c:layout>
                <c:manualLayout>
                  <c:x val="-1.8810385188337973E-2"/>
                  <c:y val="1.4031268041740509E-3"/>
                </c:manualLayout>
              </c:layout>
              <c:tx>
                <c:rich>
                  <a:bodyPr/>
                  <a:lstStyle/>
                  <a:p>
                    <a:fld id="{FAA092D2-18E3-472B-BA98-6EE631DC3E61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313B4184-58DD-4972-8F43-883A0BAD929A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922595824170627"/>
                      <c:h val="0.1395614590751183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EB3-4940-B450-DC081AC07C14}"/>
                </c:ext>
              </c:extLst>
            </c:dLbl>
            <c:dLbl>
              <c:idx val="2"/>
              <c:layout>
                <c:manualLayout>
                  <c:x val="-8.2373909342413829E-3"/>
                  <c:y val="-7.014971178509413E-3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83DB292C-A810-4CB1-A901-D7CAA138B630}" type="CELLRANGE">
                      <a:rPr lang="en-US" baseline="0" dirty="0"/>
                      <a:pPr>
                        <a:defRPr sz="16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4A0F4E01-5083-4190-9CF2-D00DDF71573A}" type="VALUE">
                      <a:rPr lang="en-US" baseline="0" dirty="0"/>
                      <a:pPr>
                        <a:defRPr sz="16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626468988673712"/>
                      <c:h val="0.1339493937533293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CEB3-4940-B450-DC081AC07C14}"/>
                </c:ext>
              </c:extLst>
            </c:dLbl>
            <c:dLbl>
              <c:idx val="3"/>
              <c:layout>
                <c:manualLayout>
                  <c:x val="-4.212539310964508E-3"/>
                  <c:y val="-1.2627146974025196E-2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F4849E62-64B1-4490-93B6-882A40CC14FE}" type="CELLRANGE">
                      <a:rPr lang="en-US" baseline="0" dirty="0"/>
                      <a:pPr>
                        <a:defRPr sz="16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DC77FE2B-9E67-4EB3-9D77-697F7431D518}" type="VALUE">
                      <a:rPr lang="en-US" baseline="0" dirty="0"/>
                      <a:pPr>
                        <a:defRPr sz="16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076115485564303"/>
                      <c:h val="0.1208319643797353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EB3-4940-B450-DC081AC07C14}"/>
                </c:ext>
              </c:extLst>
            </c:dLbl>
            <c:dLbl>
              <c:idx val="4"/>
              <c:layout>
                <c:manualLayout>
                  <c:x val="-5.5888959825967704E-3"/>
                  <c:y val="3.2269375600286615E-2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966F1596-E770-4BF0-9458-DF9C261E261A}" type="CELLRANGE">
                      <a:rPr lang="en-US" baseline="0" dirty="0"/>
                      <a:pPr>
                        <a:defRPr sz="16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F962C384-7846-477A-B0F8-5945398C1FAA}" type="VALUE">
                      <a:rPr lang="en-US" baseline="0" dirty="0"/>
                      <a:pPr>
                        <a:defRPr sz="16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203234730793786"/>
                      <c:h val="0.1657284869540471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CEB3-4940-B450-DC081AC07C14}"/>
                </c:ext>
              </c:extLst>
            </c:dLbl>
            <c:dLbl>
              <c:idx val="5"/>
              <c:layout>
                <c:manualLayout>
                  <c:x val="-4.2751412830152984E-3"/>
                  <c:y val="-1.8238991348360559E-2"/>
                </c:manualLayout>
              </c:layout>
              <c:tx>
                <c:rich>
                  <a:bodyPr/>
                  <a:lstStyle/>
                  <a:p>
                    <a:fld id="{86EFF946-BB3D-4EC5-8DEC-671D278D5307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4334F75C-623C-4D19-90B1-6895F1F361CF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330531318720296"/>
                      <c:h val="0.12083196437973534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EB3-4940-B450-DC081AC07C14}"/>
                </c:ext>
              </c:extLst>
            </c:dLbl>
            <c:dLbl>
              <c:idx val="6"/>
              <c:layout>
                <c:manualLayout>
                  <c:x val="-2.2105176042183914E-3"/>
                  <c:y val="-8.4180979826834635E-3"/>
                </c:manualLayout>
              </c:layout>
              <c:tx>
                <c:rich>
                  <a:bodyPr/>
                  <a:lstStyle/>
                  <a:p>
                    <a:fld id="{3FA3D0C0-5C0A-4A56-9700-81FA35734DDE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4F0EBA2-4B9F-4A9D-9673-EAD815A7013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531732519921496"/>
                      <c:h val="0.126444029701524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EB3-4940-B450-DC081AC07C14}"/>
                </c:ext>
              </c:extLst>
            </c:dLbl>
            <c:dLbl>
              <c:idx val="7"/>
              <c:layout>
                <c:manualLayout>
                  <c:x val="-2.7097964105838121E-4"/>
                  <c:y val="-7.0148607047826068E-3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6A2AA96E-D814-41B0-BC7A-62376F0254BB}" type="CELLRANGE">
                      <a:rPr lang="en-US" baseline="0" dirty="0"/>
                      <a:pPr>
                        <a:defRPr sz="16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44793A85-BB03-49D3-8070-AEFA7A0C5D2D}" type="VALUE">
                      <a:rPr lang="en-US" baseline="0" dirty="0"/>
                      <a:pPr>
                        <a:defRPr sz="16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184046250975385"/>
                      <c:h val="0.1273368783615774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EB3-4940-B450-DC081AC07C14}"/>
                </c:ext>
              </c:extLst>
            </c:dLbl>
            <c:dLbl>
              <c:idx val="8"/>
              <c:layout>
                <c:manualLayout>
                  <c:x val="2.9202430777222914E-4"/>
                  <c:y val="-8.4179875089566581E-3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D87B9660-332F-427C-98E2-375CB539E33D}" type="CELLRANGE">
                      <a:rPr lang="en-US" baseline="0"/>
                      <a:pPr>
                        <a:defRPr sz="1600"/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4163A55C-3A85-4C76-BEDF-C7D3A1C89469}" type="VALUE">
                      <a:rPr lang="en-US" baseline="0"/>
                      <a:pPr>
                        <a:defRPr sz="1600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1784646851575986"/>
                      <c:h val="0.12453084570068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CEB3-4940-B450-DC081AC07C14}"/>
                </c:ext>
              </c:extLst>
            </c:dLbl>
            <c:dLbl>
              <c:idx val="9"/>
              <c:layout>
                <c:manualLayout>
                  <c:x val="2.9404601451846648E-3"/>
                  <c:y val="1.4030273778199247E-2"/>
                </c:manualLayout>
              </c:layout>
              <c:tx>
                <c:rich>
                  <a:bodyPr rot="-240000" wrap="square" lIns="38100" tIns="19050" rIns="38100" bIns="19050" anchor="ctr">
                    <a:noAutofit/>
                  </a:bodyPr>
                  <a:lstStyle/>
                  <a:p>
                    <a:pPr>
                      <a:defRPr sz="1600"/>
                    </a:pPr>
                    <a:fld id="{69DCC347-EB48-40BE-86A8-FF995EACF037}" type="CELLRANGE">
                      <a:rPr lang="en-US" baseline="0" dirty="0"/>
                      <a:pPr>
                        <a:defRPr sz="16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40D60C18-768D-469F-ABAE-39CDE1662AD6}" type="VALUE">
                      <a:rPr lang="en-US" baseline="0" dirty="0"/>
                      <a:pPr>
                        <a:defRPr sz="16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0424948570617862"/>
                      <c:h val="0.1301429110224718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CEB3-4940-B450-DC081AC07C14}"/>
                </c:ext>
              </c:extLst>
            </c:dLbl>
            <c:dLbl>
              <c:idx val="10"/>
              <c:layout>
                <c:manualLayout>
                  <c:x val="9.7598188739921026E-3"/>
                  <c:y val="2.80603266089448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240000" wrap="square" lIns="38100" tIns="19050" rIns="38100" bIns="19050" anchor="ctr">
                  <a:noAutofit/>
                </a:bodyPr>
                <a:lstStyle/>
                <a:p>
                  <a:pPr>
                    <a:defRPr sz="16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9.5485327847532553E-2"/>
                      <c:h val="0.122290438521039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CEB3-4940-B450-DC081AC07C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40000"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MTCP2</c:v>
                </c:pt>
                <c:pt idx="1">
                  <c:v>FFF</c:v>
                </c:pt>
                <c:pt idx="2">
                  <c:v>AGRITERRA</c:v>
                </c:pt>
                <c:pt idx="3">
                  <c:v>ILC-VGGT</c:v>
                </c:pt>
                <c:pt idx="4">
                  <c:v>GFAR-Foresight</c:v>
                </c:pt>
                <c:pt idx="5">
                  <c:v>CSA-5 YRS.</c:v>
                </c:pt>
                <c:pt idx="6">
                  <c:v>ILC-LM</c:v>
                </c:pt>
                <c:pt idx="7">
                  <c:v>GFAR-GAFSP</c:v>
                </c:pt>
                <c:pt idx="8">
                  <c:v>CSA-EE</c:v>
                </c:pt>
                <c:pt idx="9">
                  <c:v>Others</c:v>
                </c:pt>
              </c:strCache>
            </c:strRef>
          </c:cat>
          <c:val>
            <c:numRef>
              <c:f>Sheet1!$B$2:$B$11</c:f>
              <c:numCache>
                <c:formatCode>_(* #,##0_);_(* \(#,##0\);_(* "-"_);_(@_)</c:formatCode>
                <c:ptCount val="10"/>
                <c:pt idx="0">
                  <c:v>1047106</c:v>
                </c:pt>
                <c:pt idx="1">
                  <c:v>97181</c:v>
                </c:pt>
                <c:pt idx="2">
                  <c:v>61681</c:v>
                </c:pt>
                <c:pt idx="3">
                  <c:v>54667</c:v>
                </c:pt>
                <c:pt idx="4">
                  <c:v>52985</c:v>
                </c:pt>
                <c:pt idx="5">
                  <c:v>34282</c:v>
                </c:pt>
                <c:pt idx="6">
                  <c:v>31342</c:v>
                </c:pt>
                <c:pt idx="7">
                  <c:v>21488</c:v>
                </c:pt>
                <c:pt idx="8">
                  <c:v>16448</c:v>
                </c:pt>
                <c:pt idx="9">
                  <c:v>1561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Sheet1!$D$2:$D$11</c15:f>
                <c15:dlblRangeCache>
                  <c:ptCount val="10"/>
                  <c:pt idx="0">
                    <c:v>74%</c:v>
                  </c:pt>
                  <c:pt idx="1">
                    <c:v>7%</c:v>
                  </c:pt>
                  <c:pt idx="2">
                    <c:v>4%</c:v>
                  </c:pt>
                  <c:pt idx="3">
                    <c:v>4%</c:v>
                  </c:pt>
                  <c:pt idx="4">
                    <c:v>4%</c:v>
                  </c:pt>
                  <c:pt idx="5">
                    <c:v>2%</c:v>
                  </c:pt>
                  <c:pt idx="6">
                    <c:v>2%</c:v>
                  </c:pt>
                  <c:pt idx="7">
                    <c:v>2%</c:v>
                  </c:pt>
                  <c:pt idx="8">
                    <c:v>1%</c:v>
                  </c:pt>
                  <c:pt idx="9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CEB3-4940-B450-DC081AC07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726920"/>
        <c:axId val="300723000"/>
      </c:barChart>
      <c:catAx>
        <c:axId val="300726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23000"/>
        <c:crosses val="autoZero"/>
        <c:auto val="1"/>
        <c:lblAlgn val="ctr"/>
        <c:lblOffset val="100"/>
        <c:noMultiLvlLbl val="0"/>
      </c:catAx>
      <c:valAx>
        <c:axId val="30072300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26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</c:v>
                </c:pt>
              </c:strCache>
            </c:strRef>
          </c:tx>
          <c:invertIfNegative val="0"/>
          <c:cat>
            <c:strRef>
              <c:f>Sheet1!$A$2:$A$10</c:f>
              <c:strCache>
                <c:ptCount val="9"/>
                <c:pt idx="0">
                  <c:v>MTCP2</c:v>
                </c:pt>
                <c:pt idx="1">
                  <c:v>FFF</c:v>
                </c:pt>
                <c:pt idx="2">
                  <c:v>GFAR-Foresight</c:v>
                </c:pt>
                <c:pt idx="3">
                  <c:v>GFAR-GAFSP</c:v>
                </c:pt>
                <c:pt idx="4">
                  <c:v>WRF-IFAD</c:v>
                </c:pt>
                <c:pt idx="5">
                  <c:v>AGRITERRA</c:v>
                </c:pt>
                <c:pt idx="6">
                  <c:v>CSA</c:v>
                </c:pt>
                <c:pt idx="7">
                  <c:v>ILC</c:v>
                </c:pt>
                <c:pt idx="8">
                  <c:v>Others</c:v>
                </c:pt>
              </c:strCache>
            </c:strRef>
          </c:cat>
          <c:val>
            <c:numRef>
              <c:f>Sheet1!$B$2:$B$10</c:f>
              <c:numCache>
                <c:formatCode>_(* #,##0_);_(* \(#,##0\);_(* "-"_);_(@_)</c:formatCode>
                <c:ptCount val="9"/>
                <c:pt idx="0">
                  <c:v>1779803</c:v>
                </c:pt>
                <c:pt idx="1">
                  <c:v>79930</c:v>
                </c:pt>
                <c:pt idx="2">
                  <c:v>37030</c:v>
                </c:pt>
                <c:pt idx="3">
                  <c:v>42465</c:v>
                </c:pt>
                <c:pt idx="4">
                  <c:v>15722</c:v>
                </c:pt>
                <c:pt idx="5">
                  <c:v>34440</c:v>
                </c:pt>
                <c:pt idx="6">
                  <c:v>21323</c:v>
                </c:pt>
                <c:pt idx="7">
                  <c:v>4015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BB-4066-A298-5E79320693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strRef>
              <c:f>Sheet1!$A$2:$A$10</c:f>
              <c:strCache>
                <c:ptCount val="9"/>
                <c:pt idx="0">
                  <c:v>MTCP2</c:v>
                </c:pt>
                <c:pt idx="1">
                  <c:v>FFF</c:v>
                </c:pt>
                <c:pt idx="2">
                  <c:v>GFAR-Foresight</c:v>
                </c:pt>
                <c:pt idx="3">
                  <c:v>GFAR-GAFSP</c:v>
                </c:pt>
                <c:pt idx="4">
                  <c:v>WRF-IFAD</c:v>
                </c:pt>
                <c:pt idx="5">
                  <c:v>AGRITERRA</c:v>
                </c:pt>
                <c:pt idx="6">
                  <c:v>CSA</c:v>
                </c:pt>
                <c:pt idx="7">
                  <c:v>ILC</c:v>
                </c:pt>
                <c:pt idx="8">
                  <c:v>Others</c:v>
                </c:pt>
              </c:strCache>
            </c:strRef>
          </c:cat>
          <c:val>
            <c:numRef>
              <c:f>Sheet1!$C$2:$C$10</c:f>
              <c:numCache>
                <c:formatCode>_(* #,##0_);_(* \(#,##0\);_(* "-"_);_(@_)</c:formatCode>
                <c:ptCount val="9"/>
                <c:pt idx="0">
                  <c:v>1047106</c:v>
                </c:pt>
                <c:pt idx="1">
                  <c:v>97181</c:v>
                </c:pt>
                <c:pt idx="2">
                  <c:v>52985</c:v>
                </c:pt>
                <c:pt idx="3">
                  <c:v>21488</c:v>
                </c:pt>
                <c:pt idx="5">
                  <c:v>61681</c:v>
                </c:pt>
                <c:pt idx="6">
                  <c:v>50730</c:v>
                </c:pt>
                <c:pt idx="7">
                  <c:v>86009</c:v>
                </c:pt>
                <c:pt idx="8">
                  <c:v>1561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BB-4066-A298-5E79320693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720648"/>
        <c:axId val="300721040"/>
      </c:barChart>
      <c:catAx>
        <c:axId val="300720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21040"/>
        <c:crosses val="autoZero"/>
        <c:auto val="1"/>
        <c:lblAlgn val="ctr"/>
        <c:lblOffset val="100"/>
        <c:noMultiLvlLbl val="0"/>
      </c:catAx>
      <c:valAx>
        <c:axId val="30072104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0072064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dPt>
            <c:idx val="0"/>
            <c:bubble3D val="0"/>
            <c:explosion val="5"/>
            <c:spPr>
              <a:solidFill>
                <a:srgbClr val="00B0F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0D2-42DD-8591-A9D81EC029D4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0D2-42DD-8591-A9D81EC029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Advocacy                     (59%)</c:v>
                </c:pt>
                <c:pt idx="1">
                  <c:v>Enterprise Dev't.        (10%)</c:v>
                </c:pt>
                <c:pt idx="2">
                  <c:v>Knowledge &amp; Mgt.     (11%)</c:v>
                </c:pt>
                <c:pt idx="3">
                  <c:v>Governance                 (20%)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823780</c:v>
                </c:pt>
                <c:pt idx="1">
                  <c:v>136936</c:v>
                </c:pt>
                <c:pt idx="2">
                  <c:v>159256</c:v>
                </c:pt>
                <c:pt idx="3">
                  <c:v>287792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D2-42DD-8591-A9D81EC02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48993875765457"/>
          <c:y val="0.27176205373309503"/>
          <c:w val="0.37951010633980126"/>
          <c:h val="0.5557111271126165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37015164771069E-2"/>
          <c:y val="0.15272705499360029"/>
          <c:w val="0.59397321862544961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2223-4F9F-8F99-4F6EAF0083F8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2223-4F9F-8F99-4F6EAF0083F8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223-4F9F-8F99-4F6EAF0083F8}"/>
              </c:ext>
            </c:extLst>
          </c:dPt>
          <c:dPt>
            <c:idx val="4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07-2223-4F9F-8F99-4F6EAF0083F8}"/>
              </c:ext>
            </c:extLst>
          </c:dPt>
          <c:dPt>
            <c:idx val="5"/>
            <c:bubble3D val="0"/>
            <c:spPr>
              <a:solidFill>
                <a:srgbClr val="FF6699"/>
              </a:solidFill>
            </c:spPr>
            <c:extLst>
              <c:ext xmlns:c16="http://schemas.microsoft.com/office/drawing/2014/chart" uri="{C3380CC4-5D6E-409C-BE32-E72D297353CC}">
                <c16:uniqueId val="{00000009-2223-4F9F-8F99-4F6EAF0083F8}"/>
              </c:ext>
            </c:extLst>
          </c:dPt>
          <c:dPt>
            <c:idx val="6"/>
            <c:bubble3D val="0"/>
            <c:spPr>
              <a:solidFill>
                <a:srgbClr val="CC6600"/>
              </a:solidFill>
            </c:spPr>
            <c:extLst>
              <c:ext xmlns:c16="http://schemas.microsoft.com/office/drawing/2014/chart" uri="{C3380CC4-5D6E-409C-BE32-E72D297353CC}">
                <c16:uniqueId val="{0000000B-2223-4F9F-8F99-4F6EAF0083F8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D-2223-4F9F-8F99-4F6EAF0083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MTCP2                 (75%)</c:v>
                </c:pt>
                <c:pt idx="1">
                  <c:v>FFF                       (10%)</c:v>
                </c:pt>
                <c:pt idx="2">
                  <c:v>GFAR-Foresight    (6%)</c:v>
                </c:pt>
                <c:pt idx="3">
                  <c:v>ILC-VGGT              (4%)</c:v>
                </c:pt>
                <c:pt idx="4">
                  <c:v>GFAR-GAFSP        (3%)</c:v>
                </c:pt>
                <c:pt idx="5">
                  <c:v>ILC LM                   (1%)</c:v>
                </c:pt>
                <c:pt idx="6">
                  <c:v>AGRITERRA          (1%)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614533</c:v>
                </c:pt>
                <c:pt idx="1">
                  <c:v>81257</c:v>
                </c:pt>
                <c:pt idx="2">
                  <c:v>52985</c:v>
                </c:pt>
                <c:pt idx="3">
                  <c:v>29733</c:v>
                </c:pt>
                <c:pt idx="4">
                  <c:v>21488</c:v>
                </c:pt>
                <c:pt idx="5">
                  <c:v>11210</c:v>
                </c:pt>
                <c:pt idx="6">
                  <c:v>11038</c:v>
                </c:pt>
                <c:pt idx="7">
                  <c:v>1536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223-4F9F-8F99-4F6EAF0083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831802274715661E-2"/>
          <c:y val="0.18639944692433411"/>
          <c:w val="0.61046041119860017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explosion val="25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AFE-41EB-84C8-02E61BCC0626}"/>
              </c:ext>
            </c:extLst>
          </c:dPt>
          <c:dPt>
            <c:idx val="2"/>
            <c:bubble3D val="0"/>
            <c:spPr/>
            <c:extLst>
              <c:ext xmlns:c16="http://schemas.microsoft.com/office/drawing/2014/chart" uri="{C3380CC4-5D6E-409C-BE32-E72D297353CC}">
                <c16:uniqueId val="{00000003-9AFE-41EB-84C8-02E61BCC0626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AFE-41EB-84C8-02E61BCC0626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9AFE-41EB-84C8-02E61BCC0626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9AFE-41EB-84C8-02E61BCC0626}"/>
              </c:ext>
            </c:extLst>
          </c:dPt>
          <c:dPt>
            <c:idx val="6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9AFE-41EB-84C8-02E61BCC06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MTCP2           (67%)</c:v>
                </c:pt>
                <c:pt idx="1">
                  <c:v>CSA-5 YRS.      (18%)</c:v>
                </c:pt>
                <c:pt idx="2">
                  <c:v>ILC-LM             (9%)</c:v>
                </c:pt>
                <c:pt idx="3">
                  <c:v>CSA- EE          (6%)</c:v>
                </c:pt>
                <c:pt idx="4">
                  <c:v>AGRITERRA    (1%)</c:v>
                </c:pt>
              </c:strCache>
            </c:strRef>
          </c:cat>
          <c:val>
            <c:numRef>
              <c:f>Sheet1!$B$2:$B$6</c:f>
              <c:numCache>
                <c:formatCode>_(* #,##0_);_(* \(#,##0\);_(* "-"_);_(@_)</c:formatCode>
                <c:ptCount val="5"/>
                <c:pt idx="0">
                  <c:v>91807</c:v>
                </c:pt>
                <c:pt idx="1">
                  <c:v>24179</c:v>
                </c:pt>
                <c:pt idx="2">
                  <c:v>12169</c:v>
                </c:pt>
                <c:pt idx="3">
                  <c:v>8052</c:v>
                </c:pt>
                <c:pt idx="4">
                  <c:v>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AFE-41EB-84C8-02E61BCC0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E858-45B4-BF35-154D65EF431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E858-45B4-BF35-154D65EF43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MTCP2              (45%)</c:v>
                </c:pt>
                <c:pt idx="1">
                  <c:v>AGRITERRA      (23%)</c:v>
                </c:pt>
                <c:pt idx="2">
                  <c:v>ILC-VGGT          (13%)</c:v>
                </c:pt>
                <c:pt idx="3">
                  <c:v>FFF                      (10%)</c:v>
                </c:pt>
                <c:pt idx="4">
                  <c:v>ILC-LM                (5%)</c:v>
                </c:pt>
                <c:pt idx="5">
                  <c:v>CSA-5 YRS.         (2%)</c:v>
                </c:pt>
                <c:pt idx="6">
                  <c:v>CSA-EE                (2%)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71065</c:v>
                </c:pt>
                <c:pt idx="1">
                  <c:v>36363</c:v>
                </c:pt>
                <c:pt idx="2">
                  <c:v>20551</c:v>
                </c:pt>
                <c:pt idx="3">
                  <c:v>15923</c:v>
                </c:pt>
                <c:pt idx="4">
                  <c:v>7964</c:v>
                </c:pt>
                <c:pt idx="5">
                  <c:v>3718</c:v>
                </c:pt>
                <c:pt idx="6">
                  <c:v>3672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58-45B4-BF35-154D65EF43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6699"/>
              </a:solidFill>
            </c:spPr>
            <c:extLst>
              <c:ext xmlns:c16="http://schemas.microsoft.com/office/drawing/2014/chart" uri="{C3380CC4-5D6E-409C-BE32-E72D297353CC}">
                <c16:uniqueId val="{00000001-D8E2-43DA-9BFD-2A3A9D3E8637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8E2-43DA-9BFD-2A3A9D3E8637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8E2-43DA-9BFD-2A3A9D3E8637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D8E2-43DA-9BFD-2A3A9D3E8637}"/>
              </c:ext>
            </c:extLst>
          </c:dPt>
          <c:dLbls>
            <c:dLbl>
              <c:idx val="1"/>
              <c:layout>
                <c:manualLayout>
                  <c:x val="-8.9930859337027311E-3"/>
                  <c:y val="2.8218524985732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E2-43DA-9BFD-2A3A9D3E8637}"/>
                </c:ext>
              </c:extLst>
            </c:dLbl>
            <c:dLbl>
              <c:idx val="2"/>
              <c:layout>
                <c:manualLayout>
                  <c:x val="-1.3064061436764848E-2"/>
                  <c:y val="-3.3859976318851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8E2-43DA-9BFD-2A3A9D3E8637}"/>
                </c:ext>
              </c:extLst>
            </c:dLbl>
            <c:dLbl>
              <c:idx val="3"/>
              <c:layout>
                <c:manualLayout>
                  <c:x val="4.0491518421308451E-2"/>
                  <c:y val="-8.2264039719281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8E2-43DA-9BFD-2A3A9D3E8637}"/>
                </c:ext>
              </c:extLst>
            </c:dLbl>
            <c:dLbl>
              <c:idx val="4"/>
              <c:layout>
                <c:manualLayout>
                  <c:x val="5.2451273451929618E-2"/>
                  <c:y val="1.6648611577248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E2-43DA-9BFD-2A3A9D3E86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MTCP2              (94%)</c:v>
                </c:pt>
                <c:pt idx="1">
                  <c:v>AGRITERRA        (5%)</c:v>
                </c:pt>
                <c:pt idx="2">
                  <c:v>ILC-VGGT          (2%)</c:v>
                </c:pt>
                <c:pt idx="3">
                  <c:v>CSA-EE         </c:v>
                </c:pt>
                <c:pt idx="4">
                  <c:v>Others                </c:v>
                </c:pt>
              </c:strCache>
            </c:strRef>
          </c:cat>
          <c:val>
            <c:numRef>
              <c:f>Sheet1!$B$2:$B$6</c:f>
              <c:numCache>
                <c:formatCode>_(* #,##0_);_(* \(#,##0\);_(* "-"_);_(@_)</c:formatCode>
                <c:ptCount val="5"/>
                <c:pt idx="0">
                  <c:v>269702</c:v>
                </c:pt>
                <c:pt idx="1">
                  <c:v>13550</c:v>
                </c:pt>
                <c:pt idx="2">
                  <c:v>4383</c:v>
                </c:pt>
                <c:pt idx="3">
                  <c:v>132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E2-43DA-9BFD-2A3A9D3E8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875-47CE-A64D-B16C64B5BCC5}"/>
              </c:ext>
            </c:extLst>
          </c:dPt>
          <c:dPt>
            <c:idx val="1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03-0875-47CE-A64D-B16C64B5BCC5}"/>
              </c:ext>
            </c:extLst>
          </c:dPt>
          <c:dPt>
            <c:idx val="4"/>
            <c:bubble3D val="0"/>
            <c:spPr>
              <a:solidFill>
                <a:srgbClr val="FF66FF"/>
              </a:solidFill>
            </c:spPr>
            <c:extLst>
              <c:ext xmlns:c16="http://schemas.microsoft.com/office/drawing/2014/chart" uri="{C3380CC4-5D6E-409C-BE32-E72D297353CC}">
                <c16:uniqueId val="{00000005-0875-47CE-A64D-B16C64B5BCC5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0875-47CE-A64D-B16C64B5BCC5}"/>
              </c:ext>
            </c:extLst>
          </c:dPt>
          <c:dPt>
            <c:idx val="8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0875-47CE-A64D-B16C64B5BCC5}"/>
              </c:ext>
            </c:extLst>
          </c:dPt>
          <c:dLbls>
            <c:dLbl>
              <c:idx val="1"/>
              <c:layout>
                <c:manualLayout>
                  <c:x val="-4.9689572894297304E-2"/>
                  <c:y val="-0.307039165051671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75-47CE-A64D-B16C64B5BC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Sheet1!$A$2:$A$17</c:f>
              <c:strCache>
                <c:ptCount val="16"/>
                <c:pt idx="0">
                  <c:v>SRIA - PACIFIC              (18%)</c:v>
                </c:pt>
                <c:pt idx="1">
                  <c:v>SRIA  AFA/LVC              (14%)</c:v>
                </c:pt>
                <c:pt idx="2">
                  <c:v>RIA  AFA/LVC                (10%)</c:v>
                </c:pt>
                <c:pt idx="3">
                  <c:v>NIA-INDIA                      (9%)</c:v>
                </c:pt>
                <c:pt idx="4">
                  <c:v>NIA-INDONESIA            (8%)</c:v>
                </c:pt>
                <c:pt idx="5">
                  <c:v>NIA-VIETNAM               (6%)</c:v>
                </c:pt>
                <c:pt idx="6">
                  <c:v>NIA-NEPAL                     (6%)</c:v>
                </c:pt>
                <c:pt idx="7">
                  <c:v>SRIA - SOUTH ASIA       (5%)</c:v>
                </c:pt>
                <c:pt idx="8">
                  <c:v>NIA-CAMBODIA            (4%)</c:v>
                </c:pt>
                <c:pt idx="9">
                  <c:v>NIA-LAOS                       (4%)</c:v>
                </c:pt>
                <c:pt idx="10">
                  <c:v>NIA-BANGLADESH        (4%)</c:v>
                </c:pt>
                <c:pt idx="11">
                  <c:v>NIA-SRI LANKA              (4%)</c:v>
                </c:pt>
                <c:pt idx="12">
                  <c:v>NIA-CHINA                     (3%)</c:v>
                </c:pt>
                <c:pt idx="13">
                  <c:v>NIA-PHILIPPINES           (2%)</c:v>
                </c:pt>
                <c:pt idx="14">
                  <c:v>NIA-MYANMAR             (2%)</c:v>
                </c:pt>
                <c:pt idx="15">
                  <c:v>ASEAN FOUNDATION   (1%)</c:v>
                </c:pt>
              </c:strCache>
            </c:strRef>
          </c:cat>
          <c:val>
            <c:numRef>
              <c:f>Sheet1!$B$2:$B$17</c:f>
              <c:numCache>
                <c:formatCode>_(* #,##0_);_(* \(#,##0\);_(* "-"_);_(@_)</c:formatCode>
                <c:ptCount val="16"/>
                <c:pt idx="0">
                  <c:v>188219</c:v>
                </c:pt>
                <c:pt idx="1">
                  <c:v>145177</c:v>
                </c:pt>
                <c:pt idx="2">
                  <c:v>104650</c:v>
                </c:pt>
                <c:pt idx="3">
                  <c:v>92688</c:v>
                </c:pt>
                <c:pt idx="4">
                  <c:v>82596</c:v>
                </c:pt>
                <c:pt idx="5">
                  <c:v>66760</c:v>
                </c:pt>
                <c:pt idx="6">
                  <c:v>65384</c:v>
                </c:pt>
                <c:pt idx="7">
                  <c:v>56657</c:v>
                </c:pt>
                <c:pt idx="8">
                  <c:v>42556</c:v>
                </c:pt>
                <c:pt idx="9">
                  <c:v>40880</c:v>
                </c:pt>
                <c:pt idx="10">
                  <c:v>40174</c:v>
                </c:pt>
                <c:pt idx="11">
                  <c:v>37169</c:v>
                </c:pt>
                <c:pt idx="12">
                  <c:v>35000</c:v>
                </c:pt>
                <c:pt idx="13">
                  <c:v>22795</c:v>
                </c:pt>
                <c:pt idx="14">
                  <c:v>20458</c:v>
                </c:pt>
                <c:pt idx="15">
                  <c:v>5943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75-47CE-A64D-B16C64B5B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633655452159388"/>
          <c:y val="2.0231655825630492E-2"/>
          <c:w val="0.32881496062992127"/>
          <c:h val="0.95561378758219384"/>
        </c:manualLayout>
      </c:layout>
      <c:overlay val="0"/>
      <c:txPr>
        <a:bodyPr/>
        <a:lstStyle/>
        <a:p>
          <a:pPr>
            <a:defRPr lang="en-US" sz="14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0.25926</cdr:x>
      <cdr:y>0.43056</cdr:y>
    </cdr:from>
    <cdr:to>
      <cdr:x>0.37037</cdr:x>
      <cdr:y>0.59722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33600" y="2362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</cdr:x>
      <cdr:y>0.59722</cdr:y>
    </cdr:from>
    <cdr:to>
      <cdr:x>0.61111</cdr:x>
      <cdr:y>0.76389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14800" y="3276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7ECB-E7EC-AE46-823E-005861EDC47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D9DE-02DB-7345-BAE7-F7A5134A51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268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D9032-DD9A-7745-8226-888C57472A7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08EBF-44A5-394E-84B9-01CB89D7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7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96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20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377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4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18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56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55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68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95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84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25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05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E0B8-D4E1-0E4A-B7DF-70C2339A4DF1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326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2C49-4248-BF4C-AA87-F69A2F9761A8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4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3E26-A455-874D-8941-C76737A0A2FC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469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3628-BA2B-B645-89C3-C8058AA60EC8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14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24A-C11C-E64F-A3A4-FAD7048C010A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616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841-707E-8541-8DCF-96AF1AAEDA4C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11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2B69-5FCF-1443-B844-02EBB96EB4BD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4252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A801-42EE-6147-8E0F-7D869498F5CE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C715-4527-2640-9CF5-C4ACC8EAA7DE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746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2BE8-7E06-AC4E-B8E8-A53B38235B60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24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94F6-64E8-4347-8C2B-A3BB8D73549E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998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DD1-C667-3747-ABC0-32DF245BDC95}" type="datetime1">
              <a:rPr lang="en-PH" smtClean="0"/>
              <a:pPr/>
              <a:t>7/29/2016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7" name="Picture 3" descr="F:\02 AFA Projects\2013-05-09 to 14 AFA Events Manila\Print Materials\Logos\image (small)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953000"/>
            <a:ext cx="895302" cy="190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101600"/>
            <a:ext cx="7848600" cy="1524000"/>
          </a:xfrm>
        </p:spPr>
        <p:txBody>
          <a:bodyPr>
            <a:noAutofit/>
          </a:bodyPr>
          <a:lstStyle/>
          <a:p>
            <a:r>
              <a:rPr lang="en-PH" sz="4800" b="1" dirty="0"/>
              <a:t>AFA FINANCIAL REPORT</a:t>
            </a:r>
            <a:br>
              <a:rPr lang="en-PH" sz="4800" b="1" dirty="0"/>
            </a:br>
            <a:r>
              <a:rPr lang="en-PH" sz="4800" b="1" dirty="0"/>
              <a:t>January to December 2015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2209800"/>
          </a:xfrm>
        </p:spPr>
        <p:txBody>
          <a:bodyPr>
            <a:normAutofit/>
          </a:bodyPr>
          <a:lstStyle/>
          <a:p>
            <a:r>
              <a:rPr lang="en-PH" sz="2400" dirty="0"/>
              <a:t>Asian Farmers Association (AFA)</a:t>
            </a:r>
            <a:r>
              <a:rPr lang="en-PH" dirty="0"/>
              <a:t> </a:t>
            </a:r>
          </a:p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</a:t>
            </a:fld>
            <a:endParaRPr lang="en-PH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8991600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90600" y="1343025"/>
            <a:ext cx="7391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34th  </a:t>
            </a:r>
            <a:r>
              <a:rPr kumimoji="0" lang="en-PH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Execom</a:t>
            </a:r>
            <a:r>
              <a:rPr kumimoji="0" lang="en-PH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dirty="0">
                <a:latin typeface="+mj-lt"/>
                <a:ea typeface="+mj-ea"/>
                <a:cs typeface="+mj-cs"/>
              </a:rPr>
              <a:t>August 3, 2016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Hanoi, Viet</a:t>
            </a:r>
            <a:r>
              <a:rPr kumimoji="0" lang="en-PH" sz="4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Nam</a:t>
            </a:r>
            <a:endParaRPr kumimoji="0" lang="en-P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310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Allocation of Governance Program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208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10</a:t>
            </a:fld>
            <a:endParaRPr lang="en-P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152400"/>
            <a:ext cx="9525000" cy="1447800"/>
          </a:xfrm>
        </p:spPr>
        <p:txBody>
          <a:bodyPr>
            <a:noAutofit/>
          </a:bodyPr>
          <a:lstStyle/>
          <a:p>
            <a:r>
              <a:rPr lang="en-US" sz="3200" dirty="0"/>
              <a:t>Distribution of MTCP2 Expenses to Implementing Agencies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327252"/>
              </p:ext>
            </p:extLst>
          </p:nvPr>
        </p:nvGraphicFramePr>
        <p:xfrm>
          <a:off x="457200" y="1600200"/>
          <a:ext cx="8382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11</a:t>
            </a:fld>
            <a:endParaRPr lang="en-PH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Releases to Members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6386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12</a:t>
            </a:fld>
            <a:endParaRPr lang="en-PH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761999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MEMBERSHIP FEES  &amp; ANNUAL DUES</a:t>
            </a:r>
            <a:br>
              <a:rPr lang="en-US" sz="2400" dirty="0"/>
            </a:br>
            <a:r>
              <a:rPr lang="en-US" sz="2400" dirty="0"/>
              <a:t>January to December 2015 (In US$)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3186174"/>
              </p:ext>
            </p:extLst>
          </p:nvPr>
        </p:nvGraphicFramePr>
        <p:xfrm>
          <a:off x="1371600" y="762000"/>
          <a:ext cx="6400799" cy="5927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3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Membership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Dues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62"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CTCF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</a:t>
                      </a:r>
                      <a:r>
                        <a:rPr lang="en-US" sz="1200" baseline="0" dirty="0"/>
                        <a:t> 100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AFFM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NAMAC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PAKISAMA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AINOKAI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VNFU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TDFA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TWADA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NLRF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</a:t>
                      </a:r>
                      <a:r>
                        <a:rPr lang="en-US" sz="1200" baseline="0" dirty="0"/>
                        <a:t>  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API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UWUA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SKP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1021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    Total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       1,100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7958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Statement of Receipts and Disbursements </a:t>
            </a:r>
            <a:br>
              <a:rPr lang="en-US" sz="3600" dirty="0"/>
            </a:br>
            <a:r>
              <a:rPr lang="en-US" sz="36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342609"/>
              </p:ext>
            </p:extLst>
          </p:nvPr>
        </p:nvGraphicFramePr>
        <p:xfrm>
          <a:off x="1143000" y="1669415"/>
          <a:ext cx="7772400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000" dirty="0"/>
                        <a:t>Beginning</a:t>
                      </a:r>
                      <a:r>
                        <a:rPr lang="en-US" sz="2000" baseline="0" dirty="0"/>
                        <a:t> Fund Balance, Jan. 1, 2015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US$   521,958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Receipts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     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2,014,729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     Donations and Other Receipts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67,704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     Membership and Annual Dues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baseline="0" dirty="0"/>
                        <a:t>              Total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2,083,633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  <a:r>
                        <a:rPr lang="en-US" baseline="0" dirty="0"/>
                        <a:t> Funds Available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2,605,591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Disbursements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/>
                        <a:t>     Project  &amp; Administrative</a:t>
                      </a:r>
                      <a:r>
                        <a:rPr lang="en-US" baseline="0" dirty="0"/>
                        <a:t>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1,418,740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75">
                <a:tc>
                  <a:txBody>
                    <a:bodyPr/>
                    <a:lstStyle/>
                    <a:p>
                      <a:r>
                        <a:rPr lang="en-US" sz="2000" b="1" baseline="0" dirty="0">
                          <a:solidFill>
                            <a:schemeClr val="bg1"/>
                          </a:solidFill>
                        </a:rPr>
                        <a:t>Ending Fund Balance, December 31, 2015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      US$1,186,851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2</a:t>
            </a:fld>
            <a:endParaRPr lang="en-P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GRANTS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746020"/>
              </p:ext>
            </p:extLst>
          </p:nvPr>
        </p:nvGraphicFramePr>
        <p:xfrm>
          <a:off x="457200" y="11430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3</a:t>
            </a:fld>
            <a:endParaRPr lang="en-PH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PROJECT EXPENSES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591285"/>
              </p:ext>
            </p:extLst>
          </p:nvPr>
        </p:nvGraphicFramePr>
        <p:xfrm>
          <a:off x="457200" y="1600200"/>
          <a:ext cx="84582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4</a:t>
            </a:fld>
            <a:endParaRPr lang="en-PH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GRANTS VS. EXPENSES</a:t>
            </a:r>
            <a:br>
              <a:rPr lang="en-US" sz="3200" dirty="0"/>
            </a:br>
            <a:r>
              <a:rPr lang="en-US" sz="3200" dirty="0"/>
              <a:t>As of December 31,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075774"/>
              </p:ext>
            </p:extLst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65125"/>
          </a:xfrm>
        </p:spPr>
        <p:txBody>
          <a:bodyPr/>
          <a:lstStyle/>
          <a:p>
            <a:fld id="{EDEAA861-1385-4C1C-937C-643FB58F89B3}" type="slidenum">
              <a:rPr lang="en-PH" smtClean="0"/>
              <a:pPr/>
              <a:t>5</a:t>
            </a:fld>
            <a:endParaRPr lang="en-PH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Breakdown of Expenses according to Program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267448"/>
              </p:ext>
            </p:extLst>
          </p:nvPr>
        </p:nvGraphicFramePr>
        <p:xfrm>
          <a:off x="1219200" y="1600200"/>
          <a:ext cx="7391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6</a:t>
            </a:fld>
            <a:endParaRPr lang="en-P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Allocation of Advocacy Program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1318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7</a:t>
            </a:fld>
            <a:endParaRPr lang="en-P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Allocation of Enterprise </a:t>
            </a:r>
            <a:r>
              <a:rPr lang="en-US" sz="3200" dirty="0" err="1"/>
              <a:t>Dev’t</a:t>
            </a:r>
            <a:r>
              <a:rPr lang="en-US" sz="3200" dirty="0"/>
              <a:t>. Program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0036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8</a:t>
            </a:fld>
            <a:endParaRPr lang="en-PH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Allocation of Knowledge &amp; Management Program</a:t>
            </a:r>
            <a:br>
              <a:rPr lang="en-US" sz="3200" dirty="0"/>
            </a:br>
            <a:r>
              <a:rPr lang="en-US" sz="3200" dirty="0"/>
              <a:t>January to December 2015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282452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9</a:t>
            </a:fld>
            <a:endParaRPr lang="en-P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4907</TotalTime>
  <Words>304</Words>
  <Application>Microsoft Office PowerPoint</Application>
  <PresentationFormat>On-screen Show (4:3)</PresentationFormat>
  <Paragraphs>148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AFA FINANCIAL REPORT January to December 2015</vt:lpstr>
      <vt:lpstr>Statement of Receipts and Disbursements  January to December 2015</vt:lpstr>
      <vt:lpstr>GRANTS January to December 2015</vt:lpstr>
      <vt:lpstr>PROJECT EXPENSES January to December 2015</vt:lpstr>
      <vt:lpstr>GRANTS VS. EXPENSES As of December 31, 2015</vt:lpstr>
      <vt:lpstr>Breakdown of Expenses according to Program January to December 2015</vt:lpstr>
      <vt:lpstr>Allocation of Advocacy Program January to December 2015</vt:lpstr>
      <vt:lpstr>Allocation of Enterprise Dev’t. Program January to December 2015</vt:lpstr>
      <vt:lpstr>Allocation of Knowledge &amp; Management Program January to December 2015</vt:lpstr>
      <vt:lpstr>Allocation of Governance Program January to December 2015</vt:lpstr>
      <vt:lpstr>Distribution of MTCP2 Expenses to Implementing Agencies January to December 2015</vt:lpstr>
      <vt:lpstr>Releases to Members January to December 2015</vt:lpstr>
      <vt:lpstr>MEMBERSHIP FEES  &amp; ANNUAL DUES January to December 2015 (In US$)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</dc:creator>
  <cp:lastModifiedBy>user</cp:lastModifiedBy>
  <cp:revision>575</cp:revision>
  <cp:lastPrinted>2016-07-28T16:09:02Z</cp:lastPrinted>
  <dcterms:created xsi:type="dcterms:W3CDTF">2013-05-08T16:06:02Z</dcterms:created>
  <dcterms:modified xsi:type="dcterms:W3CDTF">2016-07-28T16:09:09Z</dcterms:modified>
</cp:coreProperties>
</file>