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349" r:id="rId3"/>
    <p:sldId id="362" r:id="rId4"/>
    <p:sldId id="364" r:id="rId5"/>
    <p:sldId id="351" r:id="rId6"/>
    <p:sldId id="36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66FF"/>
    <a:srgbClr val="66FFFF"/>
    <a:srgbClr val="00FFFF"/>
    <a:srgbClr val="FF6699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0" autoAdjust="0"/>
    <p:restoredTop sz="86935" autoAdjust="0"/>
  </p:normalViewPr>
  <p:slideViewPr>
    <p:cSldViewPr>
      <p:cViewPr>
        <p:scale>
          <a:sx n="70" d="100"/>
          <a:sy n="70" d="100"/>
        </p:scale>
        <p:origin x="1458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Grants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</c:dPt>
          <c:cat>
            <c:numRef>
              <c:f>Sheet1!$A$2:$A$7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Sheet1!$B$2:$B$7</c:f>
              <c:numCache>
                <c:formatCode>_(* #,##0_);_(* \(#,##0\);_(* "-"_);_(@_)</c:formatCode>
                <c:ptCount val="6"/>
                <c:pt idx="0">
                  <c:v>294570</c:v>
                </c:pt>
                <c:pt idx="1">
                  <c:v>239238</c:v>
                </c:pt>
                <c:pt idx="2">
                  <c:v>1257697</c:v>
                </c:pt>
                <c:pt idx="3">
                  <c:v>625154</c:v>
                </c:pt>
                <c:pt idx="4">
                  <c:v>2014729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Expenses</c:v>
                </c:pt>
              </c:strCache>
            </c:strRef>
          </c:tx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Sheet1!$C$2:$C$7</c:f>
              <c:numCache>
                <c:formatCode>_(* #,##0_);_(* \(#,##0\);_(* "-"_);_(@_)</c:formatCode>
                <c:ptCount val="6"/>
                <c:pt idx="0">
                  <c:v>294122</c:v>
                </c:pt>
                <c:pt idx="1">
                  <c:v>344432</c:v>
                </c:pt>
                <c:pt idx="2">
                  <c:v>377146</c:v>
                </c:pt>
                <c:pt idx="3">
                  <c:v>1232267</c:v>
                </c:pt>
                <c:pt idx="4">
                  <c:v>1428275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4817984"/>
        <c:axId val="394815632"/>
      </c:barChart>
      <c:catAx>
        <c:axId val="3948179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94815632"/>
        <c:crosses val="autoZero"/>
        <c:auto val="1"/>
        <c:lblAlgn val="ctr"/>
        <c:lblOffset val="100"/>
        <c:noMultiLvlLbl val="0"/>
      </c:catAx>
      <c:valAx>
        <c:axId val="394815632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9481798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dPt>
            <c:idx val="0"/>
            <c:bubble3D val="0"/>
            <c:explosion val="5"/>
            <c:spPr>
              <a:solidFill>
                <a:srgbClr val="00B0F0"/>
              </a:solidFill>
              <a:ln>
                <a:solidFill>
                  <a:srgbClr val="FF0000"/>
                </a:solidFill>
              </a:ln>
            </c:spPr>
          </c:dPt>
          <c:dPt>
            <c:idx val="2"/>
            <c:bubble3D val="0"/>
            <c:spPr>
              <a:solidFill>
                <a:srgbClr val="FFFF00"/>
              </a:solidFill>
              <a:ln>
                <a:solidFill>
                  <a:schemeClr val="accent6">
                    <a:lumMod val="75000"/>
                  </a:schemeClr>
                </a:solidFill>
              </a:ln>
            </c:spPr>
          </c:dPt>
          <c:dLbls>
            <c:dLbl>
              <c:idx val="1"/>
              <c:layout/>
              <c:tx>
                <c:rich>
                  <a:bodyPr/>
                  <a:lstStyle/>
                  <a:p>
                    <a:fld id="{3DCC9A02-C3FA-4FE5-80BA-D0602EF1F27E}" type="VALUE">
                      <a:rPr lang="en-US">
                        <a:solidFill>
                          <a:srgbClr val="FFFF00"/>
                        </a:solidFill>
                      </a:rPr>
                      <a:pPr/>
                      <a:t>[VALUE]</a:t>
                    </a:fld>
                    <a:endParaRPr lang="en-PH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04DC7B1D-9822-4527-A990-6E3E5C7D1A4F}" type="VALUE">
                      <a:rPr lang="en-US">
                        <a:solidFill>
                          <a:srgbClr val="FFFF00"/>
                        </a:solidFill>
                      </a:rPr>
                      <a:pPr/>
                      <a:t>[VALUE]</a:t>
                    </a:fld>
                    <a:endParaRPr lang="en-PH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2.4064309402956935E-3"/>
                  <c:y val="2.49996385621222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3304660291181738E-2"/>
                  <c:y val="6.3381190179714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7.8562383310333633E-2"/>
                  <c:y val="4.1994929727790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8.5028681981762583E-2"/>
                  <c:y val="2.83781430748667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0.10277146413399356"/>
                  <c:y val="3.59811209353492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7.0992504802879081E-2"/>
                  <c:y val="-2.87361140840759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2.1081121303136108E-2"/>
                  <c:y val="-8.09688063507042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9.0393230475692254E-2"/>
                  <c:y val="-1.7687101561077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0.22332313072661458"/>
                  <c:y val="9.53083880649135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0.23892001658527803"/>
                  <c:y val="6.5989566863968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333333333333329E-2"/>
                      <c:h val="6.1031210374455115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1600" baseline="0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Sheet1!$A$2:$A$15</c:f>
              <c:strCache>
                <c:ptCount val="14"/>
                <c:pt idx="0">
                  <c:v>IFAD                                  (24%)</c:v>
                </c:pt>
                <c:pt idx="1">
                  <c:v>EU                                      (21%)</c:v>
                </c:pt>
                <c:pt idx="2">
                  <c:v>SDC                                    (20%)</c:v>
                </c:pt>
                <c:pt idx="3">
                  <c:v>AGRITERRA                       (15%)</c:v>
                </c:pt>
                <c:pt idx="4">
                  <c:v>GAFSP (World Bank)       (6%)</c:v>
                </c:pt>
                <c:pt idx="5">
                  <c:v>ILC                                       (4%)</c:v>
                </c:pt>
                <c:pt idx="6">
                  <c:v>CSA                                     (4%)</c:v>
                </c:pt>
                <c:pt idx="7">
                  <c:v>GFAR                                   (2%)</c:v>
                </c:pt>
                <c:pt idx="8">
                  <c:v>FAO                                     (2%)</c:v>
                </c:pt>
                <c:pt idx="9">
                  <c:v>WOCAN                              (1%)</c:v>
                </c:pt>
                <c:pt idx="10">
                  <c:v>GAFSP (Agricord)              (1%)</c:v>
                </c:pt>
                <c:pt idx="11">
                  <c:v>WORLD RURAL FORUM</c:v>
                </c:pt>
                <c:pt idx="12">
                  <c:v>KPA</c:v>
                </c:pt>
                <c:pt idx="13">
                  <c:v>IATP</c:v>
                </c:pt>
              </c:strCache>
            </c:strRef>
          </c:cat>
          <c:val>
            <c:numRef>
              <c:f>Sheet1!$B$2:$B$15</c:f>
              <c:numCache>
                <c:formatCode>_(* #,##0_);_(* \(#,##0\);_(* "-"_);_(@_)</c:formatCode>
                <c:ptCount val="14"/>
                <c:pt idx="0">
                  <c:v>1048823</c:v>
                </c:pt>
                <c:pt idx="1">
                  <c:v>931541</c:v>
                </c:pt>
                <c:pt idx="2">
                  <c:v>877007</c:v>
                </c:pt>
                <c:pt idx="3">
                  <c:v>667119</c:v>
                </c:pt>
                <c:pt idx="4">
                  <c:v>283414</c:v>
                </c:pt>
                <c:pt idx="5">
                  <c:v>166070</c:v>
                </c:pt>
                <c:pt idx="6">
                  <c:v>159980</c:v>
                </c:pt>
                <c:pt idx="7">
                  <c:v>95360</c:v>
                </c:pt>
                <c:pt idx="8">
                  <c:v>89882</c:v>
                </c:pt>
                <c:pt idx="9">
                  <c:v>50000</c:v>
                </c:pt>
                <c:pt idx="10">
                  <c:v>23513</c:v>
                </c:pt>
                <c:pt idx="11">
                  <c:v>21786</c:v>
                </c:pt>
                <c:pt idx="12">
                  <c:v>8974</c:v>
                </c:pt>
                <c:pt idx="13">
                  <c:v>3000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2211976126131285"/>
          <c:y val="0.17289482825028107"/>
          <c:w val="0.34755564133655986"/>
          <c:h val="0.72823801073489036"/>
        </c:manualLayout>
      </c:layout>
      <c:overlay val="0"/>
      <c:txPr>
        <a:bodyPr/>
        <a:lstStyle/>
        <a:p>
          <a:pPr>
            <a:defRPr lang="en-US" sz="1400" baseline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596142873445168"/>
          <c:y val="3.9439166123153693E-2"/>
          <c:w val="0.81659363231769944"/>
          <c:h val="0.549183174142397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0"/>
            <c:invertIfNegative val="0"/>
            <c:bubble3D val="0"/>
          </c:dPt>
          <c:cat>
            <c:strRef>
              <c:f>Sheet1!$A$2:$A$14</c:f>
              <c:strCache>
                <c:ptCount val="13"/>
                <c:pt idx="0">
                  <c:v>IFAD -MTCP2</c:v>
                </c:pt>
                <c:pt idx="1">
                  <c:v>EU - MTCP2</c:v>
                </c:pt>
                <c:pt idx="2">
                  <c:v>SDC - MTCP2</c:v>
                </c:pt>
                <c:pt idx="3">
                  <c:v>AGRITERRA</c:v>
                </c:pt>
                <c:pt idx="4">
                  <c:v>GAFSP (World Bank)</c:v>
                </c:pt>
                <c:pt idx="5">
                  <c:v>ILC</c:v>
                </c:pt>
                <c:pt idx="6">
                  <c:v>CSA</c:v>
                </c:pt>
                <c:pt idx="7">
                  <c:v>GFAR</c:v>
                </c:pt>
                <c:pt idx="8">
                  <c:v>FAO</c:v>
                </c:pt>
                <c:pt idx="9">
                  <c:v>WOCAN</c:v>
                </c:pt>
                <c:pt idx="10">
                  <c:v>WORLD RURAL FORUM</c:v>
                </c:pt>
                <c:pt idx="11">
                  <c:v>GAFSP (Agricord)</c:v>
                </c:pt>
                <c:pt idx="12">
                  <c:v>Others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3">
                  <c:v>94061</c:v>
                </c:pt>
                <c:pt idx="4">
                  <c:v>82140</c:v>
                </c:pt>
                <c:pt idx="5">
                  <c:v>35952</c:v>
                </c:pt>
                <c:pt idx="8">
                  <c:v>9952</c:v>
                </c:pt>
                <c:pt idx="9">
                  <c:v>40000</c:v>
                </c:pt>
                <c:pt idx="11">
                  <c:v>23513</c:v>
                </c:pt>
                <c:pt idx="12">
                  <c:v>3000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2012</c:v>
                </c:pt>
              </c:strCache>
            </c:strRef>
          </c:tx>
          <c:invertIfNegative val="0"/>
          <c:cat>
            <c:strRef>
              <c:f>Sheet1!$A$2:$A$14</c:f>
              <c:strCache>
                <c:ptCount val="13"/>
                <c:pt idx="0">
                  <c:v>IFAD -MTCP2</c:v>
                </c:pt>
                <c:pt idx="1">
                  <c:v>EU - MTCP2</c:v>
                </c:pt>
                <c:pt idx="2">
                  <c:v>SDC - MTCP2</c:v>
                </c:pt>
                <c:pt idx="3">
                  <c:v>AGRITERRA</c:v>
                </c:pt>
                <c:pt idx="4">
                  <c:v>GAFSP (World Bank)</c:v>
                </c:pt>
                <c:pt idx="5">
                  <c:v>ILC</c:v>
                </c:pt>
                <c:pt idx="6">
                  <c:v>CSA</c:v>
                </c:pt>
                <c:pt idx="7">
                  <c:v>GFAR</c:v>
                </c:pt>
                <c:pt idx="8">
                  <c:v>FAO</c:v>
                </c:pt>
                <c:pt idx="9">
                  <c:v>WOCAN</c:v>
                </c:pt>
                <c:pt idx="10">
                  <c:v>WORLD RURAL FORUM</c:v>
                </c:pt>
                <c:pt idx="11">
                  <c:v>GAFSP (Agricord)</c:v>
                </c:pt>
                <c:pt idx="12">
                  <c:v>Others</c:v>
                </c:pt>
              </c:strCache>
            </c:strRef>
          </c:cat>
          <c:val>
            <c:numRef>
              <c:f>Sheet1!$C$2:$C$14</c:f>
              <c:numCache>
                <c:formatCode>General</c:formatCode>
                <c:ptCount val="13"/>
                <c:pt idx="3">
                  <c:v>140336</c:v>
                </c:pt>
                <c:pt idx="4">
                  <c:v>85000</c:v>
                </c:pt>
                <c:pt idx="5">
                  <c:v>3992</c:v>
                </c:pt>
                <c:pt idx="9">
                  <c:v>10000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cat>
            <c:strRef>
              <c:f>Sheet1!$A$2:$A$14</c:f>
              <c:strCache>
                <c:ptCount val="13"/>
                <c:pt idx="0">
                  <c:v>IFAD -MTCP2</c:v>
                </c:pt>
                <c:pt idx="1">
                  <c:v>EU - MTCP2</c:v>
                </c:pt>
                <c:pt idx="2">
                  <c:v>SDC - MTCP2</c:v>
                </c:pt>
                <c:pt idx="3">
                  <c:v>AGRITERRA</c:v>
                </c:pt>
                <c:pt idx="4">
                  <c:v>GAFSP (World Bank)</c:v>
                </c:pt>
                <c:pt idx="5">
                  <c:v>ILC</c:v>
                </c:pt>
                <c:pt idx="6">
                  <c:v>CSA</c:v>
                </c:pt>
                <c:pt idx="7">
                  <c:v>GFAR</c:v>
                </c:pt>
                <c:pt idx="8">
                  <c:v>FAO</c:v>
                </c:pt>
                <c:pt idx="9">
                  <c:v>WOCAN</c:v>
                </c:pt>
                <c:pt idx="10">
                  <c:v>WORLD RURAL FORUM</c:v>
                </c:pt>
                <c:pt idx="11">
                  <c:v>GAFSP (Agricord)</c:v>
                </c:pt>
                <c:pt idx="12">
                  <c:v>Others</c:v>
                </c:pt>
              </c:strCache>
            </c:strRef>
          </c:cat>
          <c:val>
            <c:numRef>
              <c:f>Sheet1!$D$2:$D$14</c:f>
              <c:numCache>
                <c:formatCode>General</c:formatCode>
                <c:ptCount val="13"/>
                <c:pt idx="0">
                  <c:v>900000</c:v>
                </c:pt>
                <c:pt idx="3">
                  <c:v>194253</c:v>
                </c:pt>
                <c:pt idx="4">
                  <c:v>85000</c:v>
                </c:pt>
                <c:pt idx="5">
                  <c:v>16131</c:v>
                </c:pt>
                <c:pt idx="6">
                  <c:v>53339</c:v>
                </c:pt>
                <c:pt idx="12">
                  <c:v>8974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Sheet1!$A$2:$A$14</c:f>
              <c:strCache>
                <c:ptCount val="13"/>
                <c:pt idx="0">
                  <c:v>IFAD -MTCP2</c:v>
                </c:pt>
                <c:pt idx="1">
                  <c:v>EU - MTCP2</c:v>
                </c:pt>
                <c:pt idx="2">
                  <c:v>SDC - MTCP2</c:v>
                </c:pt>
                <c:pt idx="3">
                  <c:v>AGRITERRA</c:v>
                </c:pt>
                <c:pt idx="4">
                  <c:v>GAFSP (World Bank)</c:v>
                </c:pt>
                <c:pt idx="5">
                  <c:v>ILC</c:v>
                </c:pt>
                <c:pt idx="6">
                  <c:v>CSA</c:v>
                </c:pt>
                <c:pt idx="7">
                  <c:v>GFAR</c:v>
                </c:pt>
                <c:pt idx="8">
                  <c:v>FAO</c:v>
                </c:pt>
                <c:pt idx="9">
                  <c:v>WOCAN</c:v>
                </c:pt>
                <c:pt idx="10">
                  <c:v>WORLD RURAL FORUM</c:v>
                </c:pt>
                <c:pt idx="11">
                  <c:v>GAFSP (Agricord)</c:v>
                </c:pt>
                <c:pt idx="12">
                  <c:v>Others</c:v>
                </c:pt>
              </c:strCache>
            </c:strRef>
          </c:cat>
          <c:val>
            <c:numRef>
              <c:f>Sheet1!$E$2:$E$14</c:f>
              <c:numCache>
                <c:formatCode>General</c:formatCode>
                <c:ptCount val="13"/>
                <c:pt idx="1">
                  <c:v>176624</c:v>
                </c:pt>
                <c:pt idx="3">
                  <c:v>204134</c:v>
                </c:pt>
                <c:pt idx="4">
                  <c:v>31274</c:v>
                </c:pt>
                <c:pt idx="5">
                  <c:v>105980</c:v>
                </c:pt>
                <c:pt idx="6">
                  <c:v>85213</c:v>
                </c:pt>
                <c:pt idx="7">
                  <c:v>15865</c:v>
                </c:pt>
                <c:pt idx="10">
                  <c:v>6064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Sheet1!$A$2:$A$14</c:f>
              <c:strCache>
                <c:ptCount val="13"/>
                <c:pt idx="0">
                  <c:v>IFAD -MTCP2</c:v>
                </c:pt>
                <c:pt idx="1">
                  <c:v>EU - MTCP2</c:v>
                </c:pt>
                <c:pt idx="2">
                  <c:v>SDC - MTCP2</c:v>
                </c:pt>
                <c:pt idx="3">
                  <c:v>AGRITERRA</c:v>
                </c:pt>
                <c:pt idx="4">
                  <c:v>GAFSP (World Bank)</c:v>
                </c:pt>
                <c:pt idx="5">
                  <c:v>ILC</c:v>
                </c:pt>
                <c:pt idx="6">
                  <c:v>CSA</c:v>
                </c:pt>
                <c:pt idx="7">
                  <c:v>GFAR</c:v>
                </c:pt>
                <c:pt idx="8">
                  <c:v>FAO</c:v>
                </c:pt>
                <c:pt idx="9">
                  <c:v>WOCAN</c:v>
                </c:pt>
                <c:pt idx="10">
                  <c:v>WORLD RURAL FORUM</c:v>
                </c:pt>
                <c:pt idx="11">
                  <c:v>GAFSP (Agricord)</c:v>
                </c:pt>
                <c:pt idx="12">
                  <c:v>Others</c:v>
                </c:pt>
              </c:strCache>
            </c:strRef>
          </c:cat>
          <c:val>
            <c:numRef>
              <c:f>Sheet1!$F$2:$F$14</c:f>
              <c:numCache>
                <c:formatCode>General</c:formatCode>
                <c:ptCount val="13"/>
                <c:pt idx="0">
                  <c:v>147880</c:v>
                </c:pt>
                <c:pt idx="1">
                  <c:v>931541</c:v>
                </c:pt>
                <c:pt idx="2">
                  <c:v>700383</c:v>
                </c:pt>
                <c:pt idx="3">
                  <c:v>34335</c:v>
                </c:pt>
                <c:pt idx="5">
                  <c:v>4015</c:v>
                </c:pt>
                <c:pt idx="6">
                  <c:v>21428</c:v>
                </c:pt>
                <c:pt idx="7">
                  <c:v>79495</c:v>
                </c:pt>
                <c:pt idx="8">
                  <c:v>79930</c:v>
                </c:pt>
                <c:pt idx="10">
                  <c:v>15722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7863640"/>
        <c:axId val="447866776"/>
      </c:barChart>
      <c:catAx>
        <c:axId val="447863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 sz="1600" baseline="0"/>
            </a:pPr>
            <a:endParaRPr lang="en-US"/>
          </a:p>
        </c:txPr>
        <c:crossAx val="447866776"/>
        <c:crosses val="autoZero"/>
        <c:auto val="1"/>
        <c:lblAlgn val="ctr"/>
        <c:lblOffset val="100"/>
        <c:noMultiLvlLbl val="0"/>
      </c:catAx>
      <c:valAx>
        <c:axId val="4478667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600" baseline="0"/>
            </a:pPr>
            <a:endParaRPr lang="en-US"/>
          </a:p>
        </c:txPr>
        <c:crossAx val="447863640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 lang="en-US" sz="1400" baseline="0"/>
            </a:pPr>
            <a:endParaRPr lang="en-US"/>
          </a:p>
        </c:txPr>
      </c:legendEntry>
      <c:layout>
        <c:manualLayout>
          <c:xMode val="edge"/>
          <c:yMode val="edge"/>
          <c:x val="0.91851026434195737"/>
          <c:y val="0.34695175981472953"/>
          <c:w val="7.2561164229471314E-2"/>
          <c:h val="0.30609648037054088"/>
        </c:manualLayout>
      </c:layout>
      <c:overlay val="0"/>
      <c:txPr>
        <a:bodyPr/>
        <a:lstStyle/>
        <a:p>
          <a:pPr>
            <a:defRPr lang="en-US" sz="1400" baseline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dPt>
            <c:idx val="0"/>
            <c:bubble3D val="0"/>
            <c:explosion val="5"/>
            <c:spPr>
              <a:solidFill>
                <a:srgbClr val="00B0F0"/>
              </a:solidFill>
              <a:ln>
                <a:solidFill>
                  <a:srgbClr val="FF0000"/>
                </a:solidFill>
              </a:ln>
            </c:spPr>
          </c:dPt>
          <c:dPt>
            <c:idx val="2"/>
            <c:bubble3D val="0"/>
            <c:spPr>
              <a:solidFill>
                <a:srgbClr val="FFFF00"/>
              </a:solidFill>
              <a:ln>
                <a:solidFill>
                  <a:schemeClr val="accent6">
                    <a:lumMod val="75000"/>
                  </a:schemeClr>
                </a:solidFill>
              </a:ln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Advocacy                     (56%)</c:v>
                </c:pt>
                <c:pt idx="1">
                  <c:v>Enterprise Dev't.        (13%)</c:v>
                </c:pt>
                <c:pt idx="2">
                  <c:v>Knowledge &amp; Mgt.     (6%)</c:v>
                </c:pt>
                <c:pt idx="3">
                  <c:v>Governance                 (25%)</c:v>
                </c:pt>
              </c:strCache>
            </c:strRef>
          </c:cat>
          <c:val>
            <c:numRef>
              <c:f>Sheet1!$B$2:$B$5</c:f>
              <c:numCache>
                <c:formatCode>_(* #,##0_);_(* \(#,##0\);_(* "-"_);_(@_)</c:formatCode>
                <c:ptCount val="4"/>
                <c:pt idx="0">
                  <c:v>717845</c:v>
                </c:pt>
                <c:pt idx="1">
                  <c:v>142510</c:v>
                </c:pt>
                <c:pt idx="2">
                  <c:v>86575</c:v>
                </c:pt>
                <c:pt idx="3">
                  <c:v>436129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2048993875765457"/>
          <c:y val="0.27176205373309503"/>
          <c:w val="0.37951010633980126"/>
          <c:h val="0.5557111271126165"/>
        </c:manualLayout>
      </c:layout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0"/>
            <c:invertIfNegative val="0"/>
            <c:bubble3D val="0"/>
          </c:dPt>
          <c:cat>
            <c:strRef>
              <c:f>Sheet1!$A$2:$A$8</c:f>
              <c:strCache>
                <c:ptCount val="7"/>
                <c:pt idx="0">
                  <c:v>Advocacy</c:v>
                </c:pt>
                <c:pt idx="2">
                  <c:v>Enterprise Dev't.</c:v>
                </c:pt>
                <c:pt idx="4">
                  <c:v>Knowledge &amp; Mgt.</c:v>
                </c:pt>
                <c:pt idx="6">
                  <c:v>Governance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163853</c:v>
                </c:pt>
                <c:pt idx="2">
                  <c:v>6853</c:v>
                </c:pt>
                <c:pt idx="4">
                  <c:v>41293</c:v>
                </c:pt>
                <c:pt idx="6">
                  <c:v>82123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2012</c:v>
                </c:pt>
              </c:strCache>
            </c:strRef>
          </c:tx>
          <c:invertIfNegative val="0"/>
          <c:cat>
            <c:strRef>
              <c:f>Sheet1!$A$2:$A$8</c:f>
              <c:strCache>
                <c:ptCount val="7"/>
                <c:pt idx="0">
                  <c:v>Advocacy</c:v>
                </c:pt>
                <c:pt idx="2">
                  <c:v>Enterprise Dev't.</c:v>
                </c:pt>
                <c:pt idx="4">
                  <c:v>Knowledge &amp; Mgt.</c:v>
                </c:pt>
                <c:pt idx="6">
                  <c:v>Governance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13637</c:v>
                </c:pt>
                <c:pt idx="2">
                  <c:v>4963</c:v>
                </c:pt>
                <c:pt idx="4">
                  <c:v>5732</c:v>
                </c:pt>
                <c:pt idx="6">
                  <c:v>75121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cat>
            <c:strRef>
              <c:f>Sheet1!$A$2:$A$8</c:f>
              <c:strCache>
                <c:ptCount val="7"/>
                <c:pt idx="0">
                  <c:v>Advocacy</c:v>
                </c:pt>
                <c:pt idx="2">
                  <c:v>Enterprise Dev't.</c:v>
                </c:pt>
                <c:pt idx="4">
                  <c:v>Knowledge &amp; Mgt.</c:v>
                </c:pt>
                <c:pt idx="6">
                  <c:v>Governance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138388</c:v>
                </c:pt>
                <c:pt idx="2">
                  <c:v>84747</c:v>
                </c:pt>
                <c:pt idx="4">
                  <c:v>29469</c:v>
                </c:pt>
                <c:pt idx="6">
                  <c:v>92477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Sheet1!$A$2:$A$8</c:f>
              <c:strCache>
                <c:ptCount val="7"/>
                <c:pt idx="0">
                  <c:v>Advocacy</c:v>
                </c:pt>
                <c:pt idx="2">
                  <c:v>Enterprise Dev't.</c:v>
                </c:pt>
                <c:pt idx="4">
                  <c:v>Knowledge &amp; Mgt.</c:v>
                </c:pt>
                <c:pt idx="6">
                  <c:v>Governance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401967</c:v>
                </c:pt>
                <c:pt idx="2">
                  <c:v>45947</c:v>
                </c:pt>
                <c:pt idx="4">
                  <c:v>10081</c:v>
                </c:pt>
                <c:pt idx="6">
                  <c:v>186408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Sheet1!$A$2:$A$8</c:f>
              <c:strCache>
                <c:ptCount val="7"/>
                <c:pt idx="0">
                  <c:v>Advocacy</c:v>
                </c:pt>
                <c:pt idx="2">
                  <c:v>Enterprise Dev't.</c:v>
                </c:pt>
                <c:pt idx="4">
                  <c:v>Knowledge &amp; Mgt.</c:v>
                </c:pt>
                <c:pt idx="6">
                  <c:v>Governance</c:v>
                </c:pt>
              </c:strCache>
            </c:strRef>
          </c:cat>
          <c:val>
            <c:numRef>
              <c:f>Sheet1!$F$2:$F$8</c:f>
              <c:numCache>
                <c:formatCode>_(* #,##0_);_(* \(#,##0\);_(* "-"_);_(@_)</c:formatCode>
                <c:ptCount val="7"/>
                <c:pt idx="0">
                  <c:v>823780</c:v>
                </c:pt>
                <c:pt idx="2">
                  <c:v>136936</c:v>
                </c:pt>
                <c:pt idx="4">
                  <c:v>159256</c:v>
                </c:pt>
                <c:pt idx="6">
                  <c:v>287792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7660080"/>
        <c:axId val="387660864"/>
      </c:barChart>
      <c:catAx>
        <c:axId val="387660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87660864"/>
        <c:crosses val="autoZero"/>
        <c:auto val="1"/>
        <c:lblAlgn val="ctr"/>
        <c:lblOffset val="100"/>
        <c:noMultiLvlLbl val="0"/>
      </c:catAx>
      <c:valAx>
        <c:axId val="387660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87660080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 lang="en-US" sz="1400" baseline="0"/>
            </a:pPr>
            <a:endParaRPr lang="en-US"/>
          </a:p>
        </c:txPr>
      </c:legendEntry>
      <c:layout>
        <c:manualLayout>
          <c:xMode val="edge"/>
          <c:yMode val="edge"/>
          <c:x val="0.91851026434195737"/>
          <c:y val="0.34695175981472953"/>
          <c:w val="7.2561164229471314E-2"/>
          <c:h val="0.30609648037054088"/>
        </c:manualLayout>
      </c:layout>
      <c:overlay val="0"/>
      <c:txPr>
        <a:bodyPr/>
        <a:lstStyle/>
        <a:p>
          <a:pPr>
            <a:defRPr lang="en-US" sz="1400" baseline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0.37037</cdr:x>
      <cdr:y>0.43774</cdr:y>
    </cdr:from>
    <cdr:to>
      <cdr:x>0.37593</cdr:x>
      <cdr:y>0.44784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48000" y="1981200"/>
          <a:ext cx="45719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0.37037</cdr:x>
      <cdr:y>0.43774</cdr:y>
    </cdr:from>
    <cdr:to>
      <cdr:x>0.37593</cdr:x>
      <cdr:y>0.44784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48000" y="1981200"/>
          <a:ext cx="45719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A7ECB-E7EC-AE46-823E-005861EDC471}" type="datetimeFigureOut">
              <a:rPr lang="en-US" smtClean="0"/>
              <a:pPr/>
              <a:t>7/28/2016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B4D9DE-02DB-7345-BAE7-F7A5134A51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268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D9032-DD9A-7745-8226-888C57472A71}" type="datetimeFigureOut">
              <a:rPr lang="en-US" smtClean="0"/>
              <a:pPr/>
              <a:t>7/28/2016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08EBF-44A5-394E-84B9-01CB89D790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2265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07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268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876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494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95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103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EE0B8-D4E1-0E4A-B7DF-70C2339A4DF1}" type="datetime1">
              <a:rPr lang="en-PH" smtClean="0"/>
              <a:pPr/>
              <a:t>7/28/2016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13262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C2C49-4248-BF4C-AA87-F69A2F9761A8}" type="datetime1">
              <a:rPr lang="en-PH" smtClean="0"/>
              <a:pPr/>
              <a:t>7/28/2016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049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3E26-A455-874D-8941-C76737A0A2FC}" type="datetime1">
              <a:rPr lang="en-PH" smtClean="0"/>
              <a:pPr/>
              <a:t>7/28/2016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44697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3628-BA2B-B645-89C3-C8058AA60EC8}" type="datetime1">
              <a:rPr lang="en-PH" smtClean="0"/>
              <a:pPr/>
              <a:t>7/28/2016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02148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D424A-C11C-E64F-A3A4-FAD7048C010A}" type="datetime1">
              <a:rPr lang="en-PH" smtClean="0"/>
              <a:pPr/>
              <a:t>7/28/2016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36165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98841-707E-8541-8DCF-96AF1AAEDA4C}" type="datetime1">
              <a:rPr lang="en-PH" smtClean="0"/>
              <a:pPr/>
              <a:t>7/28/2016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71113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2B69-5FCF-1443-B844-02EBB96EB4BD}" type="datetime1">
              <a:rPr lang="en-PH" smtClean="0"/>
              <a:pPr/>
              <a:t>7/28/2016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42520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A801-42EE-6147-8E0F-7D869498F5CE}" type="datetime1">
              <a:rPr lang="en-PH" smtClean="0"/>
              <a:pPr/>
              <a:t>7/28/2016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18902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C715-4527-2640-9CF5-C4ACC8EAA7DE}" type="datetime1">
              <a:rPr lang="en-PH" smtClean="0"/>
              <a:pPr/>
              <a:t>7/28/2016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97464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52BE8-7E06-AC4E-B8E8-A53B38235B60}" type="datetime1">
              <a:rPr lang="en-PH" smtClean="0"/>
              <a:pPr/>
              <a:t>7/28/2016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14245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94F6-64E8-4347-8C2B-A3BB8D73549E}" type="datetime1">
              <a:rPr lang="en-PH" smtClean="0"/>
              <a:pPr/>
              <a:t>7/28/2016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49988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P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P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67DD1-C667-3747-ABC0-32DF245BDC95}" type="datetime1">
              <a:rPr lang="en-PH" smtClean="0"/>
              <a:pPr/>
              <a:t>7/28/2016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7" name="Picture 3" descr="F:\02 AFA Projects\2013-05-09 to 14 AFA Events Manila\Print Materials\Logos\image (small)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4953000"/>
            <a:ext cx="895302" cy="1905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80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50800"/>
            <a:ext cx="8305800" cy="1524000"/>
          </a:xfrm>
        </p:spPr>
        <p:txBody>
          <a:bodyPr>
            <a:noAutofit/>
          </a:bodyPr>
          <a:lstStyle/>
          <a:p>
            <a:r>
              <a:rPr lang="en-PH" sz="4800" b="1" dirty="0" smtClean="0"/>
              <a:t>AFA FINANCIAL PERFORMANCE</a:t>
            </a:r>
            <a:br>
              <a:rPr lang="en-PH" sz="4800" b="1" dirty="0" smtClean="0"/>
            </a:br>
            <a:r>
              <a:rPr lang="en-PH" sz="4800" b="1" dirty="0" smtClean="0"/>
              <a:t>2011 to 2015</a:t>
            </a:r>
            <a:endParaRPr lang="en-PH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2209800"/>
          </a:xfrm>
        </p:spPr>
        <p:txBody>
          <a:bodyPr>
            <a:normAutofit/>
          </a:bodyPr>
          <a:lstStyle/>
          <a:p>
            <a:r>
              <a:rPr lang="en-PH" sz="2400" dirty="0" smtClean="0"/>
              <a:t>Asian Farmers Association (AFA)</a:t>
            </a:r>
            <a:r>
              <a:rPr lang="en-PH" dirty="0" smtClean="0"/>
              <a:t> </a:t>
            </a:r>
          </a:p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</a:t>
            </a:fld>
            <a:endParaRPr lang="en-PH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3200"/>
            <a:ext cx="8991600" cy="410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066800" y="1473200"/>
            <a:ext cx="73914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34th  </a:t>
            </a:r>
            <a:r>
              <a:rPr kumimoji="0" lang="en-PH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Execom</a:t>
            </a:r>
            <a:r>
              <a:rPr kumimoji="0" lang="en-P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Meeting/General</a:t>
            </a:r>
            <a:r>
              <a:rPr kumimoji="0" lang="en-PH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Assembly</a:t>
            </a:r>
            <a:endParaRPr kumimoji="0" lang="en-PH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PH" sz="4400" dirty="0" smtClean="0">
                <a:latin typeface="+mj-lt"/>
                <a:ea typeface="+mj-ea"/>
                <a:cs typeface="+mj-cs"/>
              </a:rPr>
              <a:t>August 3 to 7, 2016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Hanoi, Viet Nam</a:t>
            </a:r>
            <a:endParaRPr kumimoji="0" lang="en-PH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4310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GRANTS VS. </a:t>
            </a:r>
            <a:r>
              <a:rPr lang="en-US" sz="3200" dirty="0" smtClean="0"/>
              <a:t>EXPENSES TREND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2011 to 2015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5759843"/>
              </p:ext>
            </p:extLst>
          </p:nvPr>
        </p:nvGraphicFramePr>
        <p:xfrm>
          <a:off x="457200" y="1371600"/>
          <a:ext cx="8229600" cy="4754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2</a:t>
            </a:fld>
            <a:endParaRPr lang="en-PH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GRANTS per FUNDER</a:t>
            </a:r>
            <a:br>
              <a:rPr lang="en-US" sz="3200" dirty="0" smtClean="0"/>
            </a:br>
            <a:r>
              <a:rPr lang="en-US" sz="3200" dirty="0" smtClean="0"/>
              <a:t>2011 to 2015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2474328"/>
              </p:ext>
            </p:extLst>
          </p:nvPr>
        </p:nvGraphicFramePr>
        <p:xfrm>
          <a:off x="1046747" y="1126958"/>
          <a:ext cx="7792453" cy="5395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3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98159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GRANTS TREND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2011 to 2015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6128404"/>
              </p:ext>
            </p:extLst>
          </p:nvPr>
        </p:nvGraphicFramePr>
        <p:xfrm>
          <a:off x="228600" y="990600"/>
          <a:ext cx="8763000" cy="5365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4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11427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Breakdown of Expenses according to Program</a:t>
            </a:r>
            <a:br>
              <a:rPr lang="en-US" sz="3200" dirty="0" smtClean="0"/>
            </a:br>
            <a:r>
              <a:rPr lang="en-US" sz="3200" dirty="0" smtClean="0"/>
              <a:t>2011 to 2015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8793296"/>
              </p:ext>
            </p:extLst>
          </p:nvPr>
        </p:nvGraphicFramePr>
        <p:xfrm>
          <a:off x="1219200" y="1600200"/>
          <a:ext cx="73914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5</a:t>
            </a:fld>
            <a:endParaRPr lang="en-PH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PROGRAM TREND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2011 to 2015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4761314"/>
              </p:ext>
            </p:extLst>
          </p:nvPr>
        </p:nvGraphicFramePr>
        <p:xfrm>
          <a:off x="457200" y="1371600"/>
          <a:ext cx="8534400" cy="4754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6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25239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6935</TotalTime>
  <Words>71</Words>
  <Application>Microsoft Office PowerPoint</Application>
  <PresentationFormat>On-screen Show (4:3)</PresentationFormat>
  <Paragraphs>36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AFA FINANCIAL PERFORMANCE 2011 to 2015</vt:lpstr>
      <vt:lpstr>GRANTS VS. EXPENSES TREND 2011 to 2015</vt:lpstr>
      <vt:lpstr>GRANTS per FUNDER 2011 to 2015</vt:lpstr>
      <vt:lpstr>GRANTS TREND 2011 to 2015</vt:lpstr>
      <vt:lpstr>Breakdown of Expenses according to Program 2011 to 2015</vt:lpstr>
      <vt:lpstr>PROGRAM TREND 2011 to 2015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jun</dc:creator>
  <cp:lastModifiedBy>Maru Ventura</cp:lastModifiedBy>
  <cp:revision>596</cp:revision>
  <dcterms:created xsi:type="dcterms:W3CDTF">2013-05-08T16:06:02Z</dcterms:created>
  <dcterms:modified xsi:type="dcterms:W3CDTF">2016-07-28T10:09:50Z</dcterms:modified>
</cp:coreProperties>
</file>