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27" r:id="rId2"/>
    <p:sldId id="332" r:id="rId3"/>
    <p:sldId id="328" r:id="rId4"/>
    <p:sldId id="324" r:id="rId5"/>
    <p:sldId id="329" r:id="rId6"/>
    <p:sldId id="325" r:id="rId7"/>
    <p:sldId id="326" r:id="rId8"/>
    <p:sldId id="330" r:id="rId9"/>
    <p:sldId id="331"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77" autoAdjust="0"/>
  </p:normalViewPr>
  <p:slideViewPr>
    <p:cSldViewPr>
      <p:cViewPr varScale="1">
        <p:scale>
          <a:sx n="69" d="100"/>
          <a:sy n="69" d="100"/>
        </p:scale>
        <p:origin x="-2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1584C-9D15-49C0-8A40-1A55CD470D5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494086F8-D7E5-411E-B7A8-C811C23DDEE0}">
      <dgm:prSet phldrT="[Text]"/>
      <dgm:spPr/>
      <dgm:t>
        <a:bodyPr/>
        <a:lstStyle/>
        <a:p>
          <a:r>
            <a:rPr lang="en-US" dirty="0" smtClean="0"/>
            <a:t>Consultation</a:t>
          </a:r>
          <a:endParaRPr lang="en-US" dirty="0"/>
        </a:p>
      </dgm:t>
    </dgm:pt>
    <dgm:pt modelId="{1BA0D7B5-CC21-48B3-B157-D21F1E0DEE7B}" type="parTrans" cxnId="{C7E4AE27-3044-4067-B533-F1901D55149F}">
      <dgm:prSet/>
      <dgm:spPr/>
      <dgm:t>
        <a:bodyPr/>
        <a:lstStyle/>
        <a:p>
          <a:endParaRPr lang="en-US"/>
        </a:p>
      </dgm:t>
    </dgm:pt>
    <dgm:pt modelId="{EEAD9738-318B-4AA9-91B5-03DC5D25901F}" type="sibTrans" cxnId="{C7E4AE27-3044-4067-B533-F1901D55149F}">
      <dgm:prSet/>
      <dgm:spPr/>
      <dgm:t>
        <a:bodyPr/>
        <a:lstStyle/>
        <a:p>
          <a:endParaRPr lang="en-US"/>
        </a:p>
      </dgm:t>
    </dgm:pt>
    <dgm:pt modelId="{143F3AA0-C0A6-471F-88C1-714C5F467F9F}">
      <dgm:prSet phldrT="[Text]"/>
      <dgm:spPr/>
      <dgm:t>
        <a:bodyPr/>
        <a:lstStyle/>
        <a:p>
          <a:r>
            <a:rPr lang="en-US" dirty="0" smtClean="0"/>
            <a:t>Design</a:t>
          </a:r>
          <a:endParaRPr lang="en-US" dirty="0"/>
        </a:p>
      </dgm:t>
    </dgm:pt>
    <dgm:pt modelId="{9C232416-F8E6-40BF-97FE-587A81A77EF1}" type="parTrans" cxnId="{561B612F-D805-47BD-8E7D-64099676889C}">
      <dgm:prSet/>
      <dgm:spPr/>
      <dgm:t>
        <a:bodyPr/>
        <a:lstStyle/>
        <a:p>
          <a:endParaRPr lang="en-US"/>
        </a:p>
      </dgm:t>
    </dgm:pt>
    <dgm:pt modelId="{CF463FBF-3E85-4656-ABC5-57183FA4F585}" type="sibTrans" cxnId="{561B612F-D805-47BD-8E7D-64099676889C}">
      <dgm:prSet/>
      <dgm:spPr/>
      <dgm:t>
        <a:bodyPr/>
        <a:lstStyle/>
        <a:p>
          <a:endParaRPr lang="en-US"/>
        </a:p>
      </dgm:t>
    </dgm:pt>
    <dgm:pt modelId="{990DEE7B-CE44-4FDD-89DA-2DB2FAAB4A99}">
      <dgm:prSet phldrT="[Text]"/>
      <dgm:spPr/>
      <dgm:t>
        <a:bodyPr/>
        <a:lstStyle/>
        <a:p>
          <a:r>
            <a:rPr lang="en-US" dirty="0" smtClean="0"/>
            <a:t>Partners</a:t>
          </a:r>
          <a:endParaRPr lang="en-US" dirty="0"/>
        </a:p>
      </dgm:t>
    </dgm:pt>
    <dgm:pt modelId="{96A9DD15-34D6-4660-9EDA-2BB5D1BC87C7}" type="parTrans" cxnId="{5392A8D8-52E2-430C-98BF-E6AD7CA8FEB2}">
      <dgm:prSet/>
      <dgm:spPr/>
      <dgm:t>
        <a:bodyPr/>
        <a:lstStyle/>
        <a:p>
          <a:endParaRPr lang="en-US"/>
        </a:p>
      </dgm:t>
    </dgm:pt>
    <dgm:pt modelId="{3D1F9B74-106B-42B5-96B6-2AB5E7626A84}" type="sibTrans" cxnId="{5392A8D8-52E2-430C-98BF-E6AD7CA8FEB2}">
      <dgm:prSet/>
      <dgm:spPr/>
      <dgm:t>
        <a:bodyPr/>
        <a:lstStyle/>
        <a:p>
          <a:endParaRPr lang="en-US"/>
        </a:p>
      </dgm:t>
    </dgm:pt>
    <dgm:pt modelId="{CFF2C528-4D27-4F96-B3D8-8F06C2727646}" type="pres">
      <dgm:prSet presAssocID="{3551584C-9D15-49C0-8A40-1A55CD470D5C}" presName="Name0" presStyleCnt="0">
        <dgm:presLayoutVars>
          <dgm:chMax val="11"/>
          <dgm:chPref val="11"/>
          <dgm:dir/>
          <dgm:resizeHandles/>
        </dgm:presLayoutVars>
      </dgm:prSet>
      <dgm:spPr/>
      <dgm:t>
        <a:bodyPr/>
        <a:lstStyle/>
        <a:p>
          <a:endParaRPr lang="en-US"/>
        </a:p>
      </dgm:t>
    </dgm:pt>
    <dgm:pt modelId="{163F838C-9275-4975-B635-D5BA33C1FD9D}" type="pres">
      <dgm:prSet presAssocID="{990DEE7B-CE44-4FDD-89DA-2DB2FAAB4A99}" presName="Accent3" presStyleCnt="0"/>
      <dgm:spPr/>
    </dgm:pt>
    <dgm:pt modelId="{F503DF3A-A48D-42F7-BD88-6A877634B361}" type="pres">
      <dgm:prSet presAssocID="{990DEE7B-CE44-4FDD-89DA-2DB2FAAB4A99}" presName="Accent" presStyleLbl="node1" presStyleIdx="0" presStyleCnt="3"/>
      <dgm:spPr/>
    </dgm:pt>
    <dgm:pt modelId="{F0C11F26-6A23-49EA-830A-1350D0261899}" type="pres">
      <dgm:prSet presAssocID="{990DEE7B-CE44-4FDD-89DA-2DB2FAAB4A99}" presName="ParentBackground3" presStyleCnt="0"/>
      <dgm:spPr/>
    </dgm:pt>
    <dgm:pt modelId="{EAE73B41-DC4A-4D08-9639-D0C8DEBAAB46}" type="pres">
      <dgm:prSet presAssocID="{990DEE7B-CE44-4FDD-89DA-2DB2FAAB4A99}" presName="ParentBackground" presStyleLbl="fgAcc1" presStyleIdx="0" presStyleCnt="3"/>
      <dgm:spPr/>
      <dgm:t>
        <a:bodyPr/>
        <a:lstStyle/>
        <a:p>
          <a:endParaRPr lang="en-US"/>
        </a:p>
      </dgm:t>
    </dgm:pt>
    <dgm:pt modelId="{0D741C8E-89C0-4EDC-9C06-ED1FB60A1537}" type="pres">
      <dgm:prSet presAssocID="{990DEE7B-CE44-4FDD-89DA-2DB2FAAB4A99}" presName="Parent3" presStyleLbl="revTx" presStyleIdx="0" presStyleCnt="0">
        <dgm:presLayoutVars>
          <dgm:chMax val="1"/>
          <dgm:chPref val="1"/>
          <dgm:bulletEnabled val="1"/>
        </dgm:presLayoutVars>
      </dgm:prSet>
      <dgm:spPr/>
      <dgm:t>
        <a:bodyPr/>
        <a:lstStyle/>
        <a:p>
          <a:endParaRPr lang="en-US"/>
        </a:p>
      </dgm:t>
    </dgm:pt>
    <dgm:pt modelId="{C1CF1C23-FC7D-45E7-AD52-563771CF25C0}" type="pres">
      <dgm:prSet presAssocID="{143F3AA0-C0A6-471F-88C1-714C5F467F9F}" presName="Accent2" presStyleCnt="0"/>
      <dgm:spPr/>
    </dgm:pt>
    <dgm:pt modelId="{0C284D68-F844-4C68-9799-0E918B1F8DB9}" type="pres">
      <dgm:prSet presAssocID="{143F3AA0-C0A6-471F-88C1-714C5F467F9F}" presName="Accent" presStyleLbl="node1" presStyleIdx="1" presStyleCnt="3"/>
      <dgm:spPr/>
    </dgm:pt>
    <dgm:pt modelId="{9C5D91CC-44F1-468A-8D80-1FCFF55D69B7}" type="pres">
      <dgm:prSet presAssocID="{143F3AA0-C0A6-471F-88C1-714C5F467F9F}" presName="ParentBackground2" presStyleCnt="0"/>
      <dgm:spPr/>
    </dgm:pt>
    <dgm:pt modelId="{12210BCB-13A0-42EA-B8BE-B82895CE2AA3}" type="pres">
      <dgm:prSet presAssocID="{143F3AA0-C0A6-471F-88C1-714C5F467F9F}" presName="ParentBackground" presStyleLbl="fgAcc1" presStyleIdx="1" presStyleCnt="3"/>
      <dgm:spPr/>
      <dgm:t>
        <a:bodyPr/>
        <a:lstStyle/>
        <a:p>
          <a:endParaRPr lang="en-US"/>
        </a:p>
      </dgm:t>
    </dgm:pt>
    <dgm:pt modelId="{125A1AC3-70FD-4FEB-9345-953C97643D8C}" type="pres">
      <dgm:prSet presAssocID="{143F3AA0-C0A6-471F-88C1-714C5F467F9F}" presName="Parent2" presStyleLbl="revTx" presStyleIdx="0" presStyleCnt="0">
        <dgm:presLayoutVars>
          <dgm:chMax val="1"/>
          <dgm:chPref val="1"/>
          <dgm:bulletEnabled val="1"/>
        </dgm:presLayoutVars>
      </dgm:prSet>
      <dgm:spPr/>
      <dgm:t>
        <a:bodyPr/>
        <a:lstStyle/>
        <a:p>
          <a:endParaRPr lang="en-US"/>
        </a:p>
      </dgm:t>
    </dgm:pt>
    <dgm:pt modelId="{3C4956AF-3CBC-44C9-BA63-2877B4AA4A5E}" type="pres">
      <dgm:prSet presAssocID="{494086F8-D7E5-411E-B7A8-C811C23DDEE0}" presName="Accent1" presStyleCnt="0"/>
      <dgm:spPr/>
    </dgm:pt>
    <dgm:pt modelId="{670AA864-2E52-4663-80D8-5403DBD2B67C}" type="pres">
      <dgm:prSet presAssocID="{494086F8-D7E5-411E-B7A8-C811C23DDEE0}" presName="Accent" presStyleLbl="node1" presStyleIdx="2" presStyleCnt="3"/>
      <dgm:spPr/>
    </dgm:pt>
    <dgm:pt modelId="{3467C7E2-25DA-4645-89EC-F9DA1012D7E5}" type="pres">
      <dgm:prSet presAssocID="{494086F8-D7E5-411E-B7A8-C811C23DDEE0}" presName="ParentBackground1" presStyleCnt="0"/>
      <dgm:spPr/>
    </dgm:pt>
    <dgm:pt modelId="{FD635492-E03D-40C7-AD9C-BAD401066A48}" type="pres">
      <dgm:prSet presAssocID="{494086F8-D7E5-411E-B7A8-C811C23DDEE0}" presName="ParentBackground" presStyleLbl="fgAcc1" presStyleIdx="2" presStyleCnt="3"/>
      <dgm:spPr/>
      <dgm:t>
        <a:bodyPr/>
        <a:lstStyle/>
        <a:p>
          <a:endParaRPr lang="en-US"/>
        </a:p>
      </dgm:t>
    </dgm:pt>
    <dgm:pt modelId="{A9072EC0-1B9E-4D54-92D3-C1303D1706CB}" type="pres">
      <dgm:prSet presAssocID="{494086F8-D7E5-411E-B7A8-C811C23DDEE0}" presName="Parent1" presStyleLbl="revTx" presStyleIdx="0" presStyleCnt="0">
        <dgm:presLayoutVars>
          <dgm:chMax val="1"/>
          <dgm:chPref val="1"/>
          <dgm:bulletEnabled val="1"/>
        </dgm:presLayoutVars>
      </dgm:prSet>
      <dgm:spPr/>
      <dgm:t>
        <a:bodyPr/>
        <a:lstStyle/>
        <a:p>
          <a:endParaRPr lang="en-US"/>
        </a:p>
      </dgm:t>
    </dgm:pt>
  </dgm:ptLst>
  <dgm:cxnLst>
    <dgm:cxn modelId="{C7E4AE27-3044-4067-B533-F1901D55149F}" srcId="{3551584C-9D15-49C0-8A40-1A55CD470D5C}" destId="{494086F8-D7E5-411E-B7A8-C811C23DDEE0}" srcOrd="0" destOrd="0" parTransId="{1BA0D7B5-CC21-48B3-B157-D21F1E0DEE7B}" sibTransId="{EEAD9738-318B-4AA9-91B5-03DC5D25901F}"/>
    <dgm:cxn modelId="{561B612F-D805-47BD-8E7D-64099676889C}" srcId="{3551584C-9D15-49C0-8A40-1A55CD470D5C}" destId="{143F3AA0-C0A6-471F-88C1-714C5F467F9F}" srcOrd="1" destOrd="0" parTransId="{9C232416-F8E6-40BF-97FE-587A81A77EF1}" sibTransId="{CF463FBF-3E85-4656-ABC5-57183FA4F585}"/>
    <dgm:cxn modelId="{1FA0F46D-7EBC-488C-B0DE-4D523FD5344A}" type="presOf" srcId="{494086F8-D7E5-411E-B7A8-C811C23DDEE0}" destId="{FD635492-E03D-40C7-AD9C-BAD401066A48}" srcOrd="0" destOrd="0" presId="urn:microsoft.com/office/officeart/2011/layout/CircleProcess"/>
    <dgm:cxn modelId="{5392A8D8-52E2-430C-98BF-E6AD7CA8FEB2}" srcId="{3551584C-9D15-49C0-8A40-1A55CD470D5C}" destId="{990DEE7B-CE44-4FDD-89DA-2DB2FAAB4A99}" srcOrd="2" destOrd="0" parTransId="{96A9DD15-34D6-4660-9EDA-2BB5D1BC87C7}" sibTransId="{3D1F9B74-106B-42B5-96B6-2AB5E7626A84}"/>
    <dgm:cxn modelId="{EDD75AF9-3EB0-4B9C-9EE5-0A9D5F81515D}" type="presOf" srcId="{3551584C-9D15-49C0-8A40-1A55CD470D5C}" destId="{CFF2C528-4D27-4F96-B3D8-8F06C2727646}" srcOrd="0" destOrd="0" presId="urn:microsoft.com/office/officeart/2011/layout/CircleProcess"/>
    <dgm:cxn modelId="{3AE06762-25E6-480F-80B2-EF8751C00ECC}" type="presOf" srcId="{143F3AA0-C0A6-471F-88C1-714C5F467F9F}" destId="{125A1AC3-70FD-4FEB-9345-953C97643D8C}" srcOrd="1" destOrd="0" presId="urn:microsoft.com/office/officeart/2011/layout/CircleProcess"/>
    <dgm:cxn modelId="{CD548D6F-3022-4B81-977D-9A6DC270CE17}" type="presOf" srcId="{990DEE7B-CE44-4FDD-89DA-2DB2FAAB4A99}" destId="{EAE73B41-DC4A-4D08-9639-D0C8DEBAAB46}" srcOrd="0" destOrd="0" presId="urn:microsoft.com/office/officeart/2011/layout/CircleProcess"/>
    <dgm:cxn modelId="{9E3CF655-D0B4-47A7-9850-75B2D51263D5}" type="presOf" srcId="{143F3AA0-C0A6-471F-88C1-714C5F467F9F}" destId="{12210BCB-13A0-42EA-B8BE-B82895CE2AA3}" srcOrd="0" destOrd="0" presId="urn:microsoft.com/office/officeart/2011/layout/CircleProcess"/>
    <dgm:cxn modelId="{8959366A-0A55-4626-9250-70938EBD895D}" type="presOf" srcId="{990DEE7B-CE44-4FDD-89DA-2DB2FAAB4A99}" destId="{0D741C8E-89C0-4EDC-9C06-ED1FB60A1537}" srcOrd="1" destOrd="0" presId="urn:microsoft.com/office/officeart/2011/layout/CircleProcess"/>
    <dgm:cxn modelId="{6BF0762B-23AE-497B-BFDD-01EA77F6416B}" type="presOf" srcId="{494086F8-D7E5-411E-B7A8-C811C23DDEE0}" destId="{A9072EC0-1B9E-4D54-92D3-C1303D1706CB}" srcOrd="1" destOrd="0" presId="urn:microsoft.com/office/officeart/2011/layout/CircleProcess"/>
    <dgm:cxn modelId="{951EA45A-EFB4-421F-A37F-6BBA08653EBA}" type="presParOf" srcId="{CFF2C528-4D27-4F96-B3D8-8F06C2727646}" destId="{163F838C-9275-4975-B635-D5BA33C1FD9D}" srcOrd="0" destOrd="0" presId="urn:microsoft.com/office/officeart/2011/layout/CircleProcess"/>
    <dgm:cxn modelId="{971F3C22-8E41-4363-B04D-3B1CCCB6A2F4}" type="presParOf" srcId="{163F838C-9275-4975-B635-D5BA33C1FD9D}" destId="{F503DF3A-A48D-42F7-BD88-6A877634B361}" srcOrd="0" destOrd="0" presId="urn:microsoft.com/office/officeart/2011/layout/CircleProcess"/>
    <dgm:cxn modelId="{16609B36-DF7F-41DA-938A-3F1ECEF5586F}" type="presParOf" srcId="{CFF2C528-4D27-4F96-B3D8-8F06C2727646}" destId="{F0C11F26-6A23-49EA-830A-1350D0261899}" srcOrd="1" destOrd="0" presId="urn:microsoft.com/office/officeart/2011/layout/CircleProcess"/>
    <dgm:cxn modelId="{8A1621D8-7D9E-4F9E-8507-B93494963C1F}" type="presParOf" srcId="{F0C11F26-6A23-49EA-830A-1350D0261899}" destId="{EAE73B41-DC4A-4D08-9639-D0C8DEBAAB46}" srcOrd="0" destOrd="0" presId="urn:microsoft.com/office/officeart/2011/layout/CircleProcess"/>
    <dgm:cxn modelId="{4B67E258-50D2-438A-B808-D1384855C381}" type="presParOf" srcId="{CFF2C528-4D27-4F96-B3D8-8F06C2727646}" destId="{0D741C8E-89C0-4EDC-9C06-ED1FB60A1537}" srcOrd="2" destOrd="0" presId="urn:microsoft.com/office/officeart/2011/layout/CircleProcess"/>
    <dgm:cxn modelId="{CA192480-28AF-4653-B684-7B59D794CFE4}" type="presParOf" srcId="{CFF2C528-4D27-4F96-B3D8-8F06C2727646}" destId="{C1CF1C23-FC7D-45E7-AD52-563771CF25C0}" srcOrd="3" destOrd="0" presId="urn:microsoft.com/office/officeart/2011/layout/CircleProcess"/>
    <dgm:cxn modelId="{CBD48B74-D0E5-4E90-868B-DD0A22B7B0E0}" type="presParOf" srcId="{C1CF1C23-FC7D-45E7-AD52-563771CF25C0}" destId="{0C284D68-F844-4C68-9799-0E918B1F8DB9}" srcOrd="0" destOrd="0" presId="urn:microsoft.com/office/officeart/2011/layout/CircleProcess"/>
    <dgm:cxn modelId="{903E5E85-2DDE-40B2-B12F-134801692AEC}" type="presParOf" srcId="{CFF2C528-4D27-4F96-B3D8-8F06C2727646}" destId="{9C5D91CC-44F1-468A-8D80-1FCFF55D69B7}" srcOrd="4" destOrd="0" presId="urn:microsoft.com/office/officeart/2011/layout/CircleProcess"/>
    <dgm:cxn modelId="{4AE8A865-9B17-4091-89B8-183FFB7F743F}" type="presParOf" srcId="{9C5D91CC-44F1-468A-8D80-1FCFF55D69B7}" destId="{12210BCB-13A0-42EA-B8BE-B82895CE2AA3}" srcOrd="0" destOrd="0" presId="urn:microsoft.com/office/officeart/2011/layout/CircleProcess"/>
    <dgm:cxn modelId="{971347B5-44CD-4913-B561-CD7B87974FAD}" type="presParOf" srcId="{CFF2C528-4D27-4F96-B3D8-8F06C2727646}" destId="{125A1AC3-70FD-4FEB-9345-953C97643D8C}" srcOrd="5" destOrd="0" presId="urn:microsoft.com/office/officeart/2011/layout/CircleProcess"/>
    <dgm:cxn modelId="{A4440106-B37F-417B-B820-00D54806D30B}" type="presParOf" srcId="{CFF2C528-4D27-4F96-B3D8-8F06C2727646}" destId="{3C4956AF-3CBC-44C9-BA63-2877B4AA4A5E}" srcOrd="6" destOrd="0" presId="urn:microsoft.com/office/officeart/2011/layout/CircleProcess"/>
    <dgm:cxn modelId="{3ACAB690-6146-4F1C-B8FA-7103B7100C80}" type="presParOf" srcId="{3C4956AF-3CBC-44C9-BA63-2877B4AA4A5E}" destId="{670AA864-2E52-4663-80D8-5403DBD2B67C}" srcOrd="0" destOrd="0" presId="urn:microsoft.com/office/officeart/2011/layout/CircleProcess"/>
    <dgm:cxn modelId="{3CA2872C-6E26-48C4-B725-8E25CD902581}" type="presParOf" srcId="{CFF2C528-4D27-4F96-B3D8-8F06C2727646}" destId="{3467C7E2-25DA-4645-89EC-F9DA1012D7E5}" srcOrd="7" destOrd="0" presId="urn:microsoft.com/office/officeart/2011/layout/CircleProcess"/>
    <dgm:cxn modelId="{38AC9820-DB3E-4428-A689-9359AE60DA3A}" type="presParOf" srcId="{3467C7E2-25DA-4645-89EC-F9DA1012D7E5}" destId="{FD635492-E03D-40C7-AD9C-BAD401066A48}" srcOrd="0" destOrd="0" presId="urn:microsoft.com/office/officeart/2011/layout/CircleProcess"/>
    <dgm:cxn modelId="{B5FACC30-4480-46A1-AFCA-6C1F5575DA74}" type="presParOf" srcId="{CFF2C528-4D27-4F96-B3D8-8F06C2727646}" destId="{A9072EC0-1B9E-4D54-92D3-C1303D1706CB}"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3DF3A-A48D-42F7-BD88-6A877634B361}">
      <dsp:nvSpPr>
        <dsp:cNvPr id="0" name=""/>
        <dsp:cNvSpPr/>
      </dsp:nvSpPr>
      <dsp:spPr>
        <a:xfrm>
          <a:off x="4693514" y="1249593"/>
          <a:ext cx="2047393" cy="20477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E73B41-DC4A-4D08-9639-D0C8DEBAAB46}">
      <dsp:nvSpPr>
        <dsp:cNvPr id="0" name=""/>
        <dsp:cNvSpPr/>
      </dsp:nvSpPr>
      <dsp:spPr>
        <a:xfrm>
          <a:off x="4761494" y="1317864"/>
          <a:ext cx="1911433" cy="191123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Partners</a:t>
          </a:r>
          <a:endParaRPr lang="en-US" sz="2000" kern="1200" dirty="0"/>
        </a:p>
      </dsp:txBody>
      <dsp:txXfrm>
        <a:off x="5034746" y="1590948"/>
        <a:ext cx="1364929" cy="1365061"/>
      </dsp:txXfrm>
    </dsp:sp>
    <dsp:sp modelId="{0C284D68-F844-4C68-9799-0E918B1F8DB9}">
      <dsp:nvSpPr>
        <dsp:cNvPr id="0" name=""/>
        <dsp:cNvSpPr/>
      </dsp:nvSpPr>
      <dsp:spPr>
        <a:xfrm rot="2700000">
          <a:off x="2579939" y="1252068"/>
          <a:ext cx="2042462" cy="204246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10BCB-13A0-42EA-B8BE-B82895CE2AA3}">
      <dsp:nvSpPr>
        <dsp:cNvPr id="0" name=""/>
        <dsp:cNvSpPr/>
      </dsp:nvSpPr>
      <dsp:spPr>
        <a:xfrm>
          <a:off x="2645454" y="1317864"/>
          <a:ext cx="1911433" cy="191123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Design</a:t>
          </a:r>
          <a:endParaRPr lang="en-US" sz="2000" kern="1200" dirty="0"/>
        </a:p>
      </dsp:txBody>
      <dsp:txXfrm>
        <a:off x="2918706" y="1590948"/>
        <a:ext cx="1364929" cy="1365061"/>
      </dsp:txXfrm>
    </dsp:sp>
    <dsp:sp modelId="{670AA864-2E52-4663-80D8-5403DBD2B67C}">
      <dsp:nvSpPr>
        <dsp:cNvPr id="0" name=""/>
        <dsp:cNvSpPr/>
      </dsp:nvSpPr>
      <dsp:spPr>
        <a:xfrm rot="2700000">
          <a:off x="463899" y="1252068"/>
          <a:ext cx="2042462" cy="2042462"/>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635492-E03D-40C7-AD9C-BAD401066A48}">
      <dsp:nvSpPr>
        <dsp:cNvPr id="0" name=""/>
        <dsp:cNvSpPr/>
      </dsp:nvSpPr>
      <dsp:spPr>
        <a:xfrm>
          <a:off x="529414" y="1317864"/>
          <a:ext cx="1911433" cy="191123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Consultation</a:t>
          </a:r>
          <a:endParaRPr lang="en-US" sz="2000" kern="1200" dirty="0"/>
        </a:p>
      </dsp:txBody>
      <dsp:txXfrm>
        <a:off x="802666" y="1590948"/>
        <a:ext cx="1364929" cy="1365061"/>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2098"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884414" y="2"/>
            <a:ext cx="2972098" cy="464205"/>
          </a:xfrm>
          <a:prstGeom prst="rect">
            <a:avLst/>
          </a:prstGeom>
        </p:spPr>
        <p:txBody>
          <a:bodyPr vert="horz" lIns="88139" tIns="44070" rIns="88139" bIns="44070" rtlCol="0"/>
          <a:lstStyle>
            <a:lvl1pPr algn="r">
              <a:defRPr sz="1200"/>
            </a:lvl1pPr>
          </a:lstStyle>
          <a:p>
            <a:fld id="{DF8A511E-F9D6-43F4-9AAE-2BC1DFBB9761}" type="datetimeFigureOut">
              <a:rPr lang="en-US" smtClean="0"/>
              <a:pPr/>
              <a:t>7/26/16</a:t>
            </a:fld>
            <a:endParaRPr lang="en-US"/>
          </a:p>
        </p:txBody>
      </p:sp>
      <p:sp>
        <p:nvSpPr>
          <p:cNvPr id="4" name="Footer Placeholder 3"/>
          <p:cNvSpPr>
            <a:spLocks noGrp="1"/>
          </p:cNvSpPr>
          <p:nvPr>
            <p:ph type="ftr" sz="quarter" idx="2"/>
          </p:nvPr>
        </p:nvSpPr>
        <p:spPr>
          <a:xfrm>
            <a:off x="1" y="8830660"/>
            <a:ext cx="2972098" cy="464205"/>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8830660"/>
            <a:ext cx="2972098" cy="464205"/>
          </a:xfrm>
          <a:prstGeom prst="rect">
            <a:avLst/>
          </a:prstGeom>
        </p:spPr>
        <p:txBody>
          <a:bodyPr vert="horz" lIns="88139" tIns="44070" rIns="88139" bIns="44070" rtlCol="0" anchor="b"/>
          <a:lstStyle>
            <a:lvl1pPr algn="r">
              <a:defRPr sz="1200"/>
            </a:lvl1pPr>
          </a:lstStyle>
          <a:p>
            <a:fld id="{ABFC5D07-984C-4DAF-AACC-7272E0E687A9}" type="slidenum">
              <a:rPr lang="en-US" smtClean="0"/>
              <a:pPr/>
              <a:t>‹#›</a:t>
            </a:fld>
            <a:endParaRPr lang="en-US"/>
          </a:p>
        </p:txBody>
      </p:sp>
    </p:spTree>
    <p:extLst>
      <p:ext uri="{BB962C8B-B14F-4D97-AF65-F5344CB8AC3E}">
        <p14:creationId xmlns:p14="http://schemas.microsoft.com/office/powerpoint/2010/main" val="3728659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2098" cy="464205"/>
          </a:xfrm>
          <a:prstGeom prst="rect">
            <a:avLst/>
          </a:prstGeom>
        </p:spPr>
        <p:txBody>
          <a:bodyPr vert="horz" lIns="93172" tIns="46586" rIns="93172" bIns="46586" rtlCol="0"/>
          <a:lstStyle>
            <a:lvl1pPr algn="l">
              <a:defRPr sz="1300">
                <a:latin typeface="Arial" pitchFamily="34" charset="0"/>
              </a:defRPr>
            </a:lvl1pPr>
          </a:lstStyle>
          <a:p>
            <a:pPr>
              <a:defRPr/>
            </a:pPr>
            <a:endParaRPr lang="en-US"/>
          </a:p>
        </p:txBody>
      </p:sp>
      <p:sp>
        <p:nvSpPr>
          <p:cNvPr id="3" name="Date Placeholder 2"/>
          <p:cNvSpPr>
            <a:spLocks noGrp="1"/>
          </p:cNvSpPr>
          <p:nvPr>
            <p:ph type="dt" idx="1"/>
          </p:nvPr>
        </p:nvSpPr>
        <p:spPr>
          <a:xfrm>
            <a:off x="3884414" y="2"/>
            <a:ext cx="2972098" cy="464205"/>
          </a:xfrm>
          <a:prstGeom prst="rect">
            <a:avLst/>
          </a:prstGeom>
        </p:spPr>
        <p:txBody>
          <a:bodyPr vert="horz" lIns="93172" tIns="46586" rIns="93172" bIns="46586" rtlCol="0"/>
          <a:lstStyle>
            <a:lvl1pPr algn="r">
              <a:defRPr sz="1300">
                <a:latin typeface="Arial" pitchFamily="34" charset="0"/>
              </a:defRPr>
            </a:lvl1pPr>
          </a:lstStyle>
          <a:p>
            <a:pPr>
              <a:defRPr/>
            </a:pPr>
            <a:fld id="{E0419AC5-090E-470F-92FB-C8206C284592}" type="datetimeFigureOut">
              <a:rPr lang="en-US"/>
              <a:pPr>
                <a:defRPr/>
              </a:pPr>
              <a:t>7/26/16</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smtClean="0"/>
          </a:p>
        </p:txBody>
      </p:sp>
      <p:sp>
        <p:nvSpPr>
          <p:cNvPr id="5" name="Notes Placeholder 4"/>
          <p:cNvSpPr>
            <a:spLocks noGrp="1"/>
          </p:cNvSpPr>
          <p:nvPr>
            <p:ph type="body" sz="quarter" idx="3"/>
          </p:nvPr>
        </p:nvSpPr>
        <p:spPr>
          <a:xfrm>
            <a:off x="686099" y="4416100"/>
            <a:ext cx="5485804" cy="4182457"/>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30660"/>
            <a:ext cx="2972098" cy="464205"/>
          </a:xfrm>
          <a:prstGeom prst="rect">
            <a:avLst/>
          </a:prstGeom>
        </p:spPr>
        <p:txBody>
          <a:bodyPr vert="horz" lIns="93172" tIns="46586" rIns="93172" bIns="46586" rtlCol="0" anchor="b"/>
          <a:lstStyle>
            <a:lvl1pPr algn="l">
              <a:defRPr sz="13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414" y="8830660"/>
            <a:ext cx="2972098" cy="464205"/>
          </a:xfrm>
          <a:prstGeom prst="rect">
            <a:avLst/>
          </a:prstGeom>
        </p:spPr>
        <p:txBody>
          <a:bodyPr vert="horz" lIns="93172" tIns="46586" rIns="93172" bIns="46586" rtlCol="0" anchor="b"/>
          <a:lstStyle>
            <a:lvl1pPr algn="r">
              <a:defRPr sz="1300">
                <a:latin typeface="Arial" pitchFamily="34" charset="0"/>
              </a:defRPr>
            </a:lvl1pPr>
          </a:lstStyle>
          <a:p>
            <a:pPr>
              <a:defRPr/>
            </a:pPr>
            <a:fld id="{5A7D1B06-E7FD-4DF1-A81E-C505367F5EDA}" type="slidenum">
              <a:rPr lang="en-US"/>
              <a:pPr>
                <a:defRPr/>
              </a:pPr>
              <a:t>‹#›</a:t>
            </a:fld>
            <a:endParaRPr lang="en-US"/>
          </a:p>
        </p:txBody>
      </p:sp>
    </p:spTree>
    <p:extLst>
      <p:ext uri="{BB962C8B-B14F-4D97-AF65-F5344CB8AC3E}">
        <p14:creationId xmlns:p14="http://schemas.microsoft.com/office/powerpoint/2010/main" val="4193050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16DFD08-948B-4527-A694-64C9919E5425}" type="datetimeFigureOut">
              <a:rPr lang="en-US"/>
              <a:pPr>
                <a:defRPr/>
              </a:pPr>
              <a:t>7/26/16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F59556-9B09-4608-80E8-29FC8C9FA26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00A321-F60E-4A08-BB49-21390C6B6EC0}" type="datetimeFigureOut">
              <a:rPr lang="en-US"/>
              <a:pPr>
                <a:defRPr/>
              </a:pPr>
              <a:t>7/26/16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5E6777-8892-4D55-A1A7-4B01CB9DEF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C188EB-6CF4-44B3-8A3B-F3334D531523}" type="datetimeFigureOut">
              <a:rPr lang="en-US"/>
              <a:pPr>
                <a:defRPr/>
              </a:pPr>
              <a:t>7/26/16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83960C-74D9-4E58-95A9-76F569F7B0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2BC259-3B4A-44CA-BBF3-F5273D2B457F}" type="datetimeFigureOut">
              <a:rPr lang="en-US"/>
              <a:pPr>
                <a:defRPr/>
              </a:pPr>
              <a:t>7/26/16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2154A6-4AEB-479C-8B8E-F877E3EA93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66B95D4-CBCD-42ED-8223-77CCAE32B257}" type="datetimeFigureOut">
              <a:rPr lang="en-US"/>
              <a:pPr>
                <a:defRPr/>
              </a:pPr>
              <a:t>7/26/16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1B2D38-61EF-4C5C-88B5-875A777183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D32EB2-7600-420F-B363-8C1B6FEEBFD1}" type="datetimeFigureOut">
              <a:rPr lang="en-US"/>
              <a:pPr>
                <a:defRPr/>
              </a:pPr>
              <a:t>7/26/16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ACF553-6E6D-4BB6-8904-A41E9E4BD1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199E086-4748-4D97-881F-84E842201095}" type="datetimeFigureOut">
              <a:rPr lang="en-US"/>
              <a:pPr>
                <a:defRPr/>
              </a:pPr>
              <a:t>7/26/16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010AC8-0E91-474A-9908-69830538BA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848F5-768D-45BB-A2BC-D92A25DF58F7}" type="datetimeFigureOut">
              <a:rPr lang="en-US"/>
              <a:pPr>
                <a:defRPr/>
              </a:pPr>
              <a:t>7/26/16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3AB790-9803-4F89-A589-A9E8F77C561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6AE69D-7833-46F6-AABA-00B3E7C909FA}" type="datetimeFigureOut">
              <a:rPr lang="en-US"/>
              <a:pPr>
                <a:defRPr/>
              </a:pPr>
              <a:t>7/26/16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D1E68E5-534B-4C2C-9A58-61A317CAE0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24E16-5EA4-4AAB-8DFB-63F03F86651C}" type="datetimeFigureOut">
              <a:rPr lang="en-US"/>
              <a:pPr>
                <a:defRPr/>
              </a:pPr>
              <a:t>7/26/16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E483BD-47F2-468E-8C9D-4FE3196E3D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64A013-B2B6-4E56-B692-751493302519}" type="datetimeFigureOut">
              <a:rPr lang="en-US"/>
              <a:pPr>
                <a:defRPr/>
              </a:pPr>
              <a:t>7/26/16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0B86CC-76CA-4DD1-8138-EF9B3E48EA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F80E0D6-9E4B-43AE-8DD0-6A3407479EDB}" type="datetimeFigureOut">
              <a:rPr lang="en-US"/>
              <a:pPr>
                <a:defRPr/>
              </a:pPr>
              <a:t>7/26/16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321BDE2-D6F2-4797-BFF9-98DA03327F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90331" y="106527"/>
            <a:ext cx="7772400" cy="795338"/>
          </a:xfrm>
        </p:spPr>
        <p:txBody>
          <a:bodyPr/>
          <a:lstStyle/>
          <a:p>
            <a:pPr eaLnBrk="1" hangingPunct="1"/>
            <a:r>
              <a:rPr lang="en-US" sz="3600" b="1" dirty="0" smtClean="0">
                <a:cs typeface="Saysettha Unicode" pitchFamily="34" charset="-34"/>
              </a:rPr>
              <a:t>Lao Farmer Network</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4191000" y="1339668"/>
            <a:ext cx="4572000" cy="4893647"/>
          </a:xfrm>
          <a:prstGeom prst="rect">
            <a:avLst/>
          </a:prstGeom>
          <a:noFill/>
        </p:spPr>
        <p:txBody>
          <a:bodyPr wrap="square" rtlCol="0">
            <a:spAutoFit/>
          </a:bodyPr>
          <a:lstStyle/>
          <a:p>
            <a:r>
              <a:rPr lang="en-US" sz="2400" dirty="0" smtClean="0"/>
              <a:t>LFN is a national level network of farmer organizations established in 2014 with the objective to strengthening farmer cooperation in information sharing, learning, improve marketing, access to funds and engage in policy dialogues. Currently, the network has 16 member </a:t>
            </a:r>
            <a:r>
              <a:rPr lang="en-US" sz="2400" dirty="0" err="1" smtClean="0"/>
              <a:t>oganizations</a:t>
            </a:r>
            <a:r>
              <a:rPr lang="en-US" sz="2400" dirty="0" smtClean="0"/>
              <a:t> in 10 provinces including more than 4,000 farmers.</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5145" y="1437586"/>
            <a:ext cx="1995659" cy="2082706"/>
          </a:xfrm>
          <a:prstGeom prst="rect">
            <a:avLst/>
          </a:prstGeom>
        </p:spPr>
      </p:pic>
      <p:pic>
        <p:nvPicPr>
          <p:cNvPr id="12" name="Picture 2" descr="D:\Dropbox\Docs\Lao Farmer Network\2015\Meeting in Oudomxay\photos\IMG_37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331" y="3786491"/>
            <a:ext cx="3429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6532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90331" y="106527"/>
            <a:ext cx="7772400" cy="795338"/>
          </a:xfrm>
        </p:spPr>
        <p:txBody>
          <a:bodyPr/>
          <a:lstStyle/>
          <a:p>
            <a:pPr eaLnBrk="1" hangingPunct="1"/>
            <a:r>
              <a:rPr lang="en-US" sz="3600" b="1" dirty="0" smtClean="0">
                <a:cs typeface="Saysettha Unicode" pitchFamily="34" charset="-34"/>
              </a:rPr>
              <a:t>Lao Farmer Network- Objectives</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329245" y="908215"/>
            <a:ext cx="7011363" cy="5842803"/>
          </a:xfrm>
          <a:prstGeom prst="rect">
            <a:avLst/>
          </a:prstGeom>
        </p:spPr>
      </p:pic>
    </p:spTree>
    <p:extLst>
      <p:ext uri="{BB962C8B-B14F-4D97-AF65-F5344CB8AC3E}">
        <p14:creationId xmlns:p14="http://schemas.microsoft.com/office/powerpoint/2010/main" val="39782661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779334" y="864984"/>
            <a:ext cx="7772400" cy="795338"/>
          </a:xfrm>
        </p:spPr>
        <p:txBody>
          <a:bodyPr/>
          <a:lstStyle/>
          <a:p>
            <a:pPr eaLnBrk="1" hangingPunct="1"/>
            <a:r>
              <a:rPr lang="en-US" sz="3600" b="1" dirty="0" smtClean="0">
                <a:cs typeface="Saysettha Unicode" pitchFamily="34" charset="-34"/>
              </a:rPr>
              <a:t>Strategic Support for Food Security and Nutrition Project (SSFSNP)</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855662" y="2361382"/>
            <a:ext cx="7619744"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The project has 4 components: a) strengthening public services, b) </a:t>
            </a:r>
            <a:r>
              <a:rPr lang="en-AU" sz="2400" dirty="0"/>
              <a:t>Community-driven agriculture-based nutrition interventions </a:t>
            </a:r>
            <a:r>
              <a:rPr lang="en-AU" sz="2400" dirty="0" smtClean="0"/>
              <a:t>and c) </a:t>
            </a:r>
            <a:r>
              <a:rPr lang="en-AU" sz="2400" dirty="0"/>
              <a:t>Sustainable and inclusive market-driven partnerships </a:t>
            </a:r>
            <a:endParaRPr lang="en-AU" sz="2400" dirty="0" smtClean="0"/>
          </a:p>
          <a:p>
            <a:pPr marL="342900" indent="-342900">
              <a:buFont typeface="Arial" panose="020B0604020202020204" pitchFamily="34" charset="0"/>
              <a:buChar char="•"/>
            </a:pPr>
            <a:r>
              <a:rPr lang="en-AU" sz="2400" dirty="0" smtClean="0"/>
              <a:t>The project will work in in 12 districts in 4 Northern provinces, Laos</a:t>
            </a:r>
          </a:p>
          <a:p>
            <a:pPr marL="342900" indent="-342900">
              <a:buFont typeface="Arial" panose="020B0604020202020204" pitchFamily="34" charset="0"/>
              <a:buChar char="•"/>
            </a:pPr>
            <a:r>
              <a:rPr lang="en-AU" sz="2400" dirty="0" smtClean="0"/>
              <a:t>The total budget is 30 million USD supervised by IFAD and WFP, implemented by Lao government (MAF)</a:t>
            </a:r>
            <a:endParaRPr lang="en-US" sz="2400" dirty="0"/>
          </a:p>
        </p:txBody>
      </p:sp>
    </p:spTree>
    <p:extLst>
      <p:ext uri="{BB962C8B-B14F-4D97-AF65-F5344CB8AC3E}">
        <p14:creationId xmlns:p14="http://schemas.microsoft.com/office/powerpoint/2010/main" val="962204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90331" y="106527"/>
            <a:ext cx="7772400" cy="795338"/>
          </a:xfrm>
        </p:spPr>
        <p:txBody>
          <a:bodyPr/>
          <a:lstStyle/>
          <a:p>
            <a:pPr eaLnBrk="1" hangingPunct="1"/>
            <a:r>
              <a:rPr lang="en-US" sz="3600" b="1" dirty="0" smtClean="0">
                <a:cs typeface="Saysettha Unicode" pitchFamily="34" charset="-34"/>
              </a:rPr>
              <a:t>LFN engagement in SSFSNP</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558800" y="1358901"/>
            <a:ext cx="8128000" cy="2308324"/>
          </a:xfrm>
          <a:prstGeom prst="rect">
            <a:avLst/>
          </a:prstGeom>
          <a:noFill/>
        </p:spPr>
        <p:txBody>
          <a:bodyPr wrap="square" rtlCol="0">
            <a:spAutoFit/>
          </a:bodyPr>
          <a:lstStyle/>
          <a:p>
            <a:r>
              <a:rPr lang="en-US" sz="2400" dirty="0" smtClean="0"/>
              <a:t>LFN hosted the national consultation workshop of the program in May 2015, later in the year, they provide inputs to the design process of the SSFSNP. As result, LFN is considered as implementing partners of the project especially on farmer to farmer learning, farmer organization development and small scale agri-business.</a:t>
            </a:r>
            <a:endParaRPr lang="en-US" sz="2400" dirty="0"/>
          </a:p>
        </p:txBody>
      </p:sp>
      <p:graphicFrame>
        <p:nvGraphicFramePr>
          <p:cNvPr id="3" name="Diagram 2"/>
          <p:cNvGraphicFramePr/>
          <p:nvPr>
            <p:extLst>
              <p:ext uri="{D42A27DB-BD31-4B8C-83A1-F6EECF244321}">
                <p14:modId xmlns:p14="http://schemas.microsoft.com/office/powerpoint/2010/main" val="4135402703"/>
              </p:ext>
            </p:extLst>
          </p:nvPr>
        </p:nvGraphicFramePr>
        <p:xfrm>
          <a:off x="1231900" y="3048000"/>
          <a:ext cx="67818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5335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779334" y="458148"/>
            <a:ext cx="7772400" cy="795338"/>
          </a:xfrm>
        </p:spPr>
        <p:txBody>
          <a:bodyPr/>
          <a:lstStyle/>
          <a:p>
            <a:pPr eaLnBrk="1" hangingPunct="1"/>
            <a:r>
              <a:rPr lang="en-US" sz="3600" b="1" dirty="0" smtClean="0">
                <a:cs typeface="Saysettha Unicode" pitchFamily="34" charset="-34"/>
              </a:rPr>
              <a:t>How to engage with the program</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623541" y="2105974"/>
            <a:ext cx="8083985"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AFA introduced the program to LFN</a:t>
            </a:r>
          </a:p>
          <a:p>
            <a:pPr marL="342900" indent="-342900">
              <a:buFont typeface="Arial" panose="020B0604020202020204" pitchFamily="34" charset="0"/>
              <a:buChar char="•"/>
            </a:pPr>
            <a:r>
              <a:rPr lang="en-US" sz="2400" dirty="0" smtClean="0"/>
              <a:t>Within the GAFSP framework, it requires the program to organize consultation workshop at national level- AFA supported LFN to co-host the event</a:t>
            </a:r>
          </a:p>
          <a:p>
            <a:pPr marL="342900" indent="-342900">
              <a:buFont typeface="Arial" panose="020B0604020202020204" pitchFamily="34" charset="0"/>
              <a:buChar char="•"/>
            </a:pPr>
            <a:r>
              <a:rPr lang="en-US" sz="2400" dirty="0" smtClean="0"/>
              <a:t>IFAD country program aware about LFN because LFN in the National Implementing Agency of MTCPII- a IFAD-funded project as well. LFN asked IFAD to continue engage LFN in design phase of the SSFSNP.</a:t>
            </a:r>
            <a:endParaRPr lang="en-AU" sz="2400" dirty="0" smtClean="0"/>
          </a:p>
        </p:txBody>
      </p:sp>
    </p:spTree>
    <p:extLst>
      <p:ext uri="{BB962C8B-B14F-4D97-AF65-F5344CB8AC3E}">
        <p14:creationId xmlns:p14="http://schemas.microsoft.com/office/powerpoint/2010/main" val="39995310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90331" y="106527"/>
            <a:ext cx="7772400" cy="795338"/>
          </a:xfrm>
        </p:spPr>
        <p:txBody>
          <a:bodyPr/>
          <a:lstStyle/>
          <a:p>
            <a:pPr eaLnBrk="1" hangingPunct="1"/>
            <a:r>
              <a:rPr lang="en-US" sz="3600" b="1" dirty="0" smtClean="0">
                <a:cs typeface="Saysettha Unicode" pitchFamily="34" charset="-34"/>
              </a:rPr>
              <a:t>Example</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558800" y="762000"/>
            <a:ext cx="8890000" cy="830997"/>
          </a:xfrm>
          <a:prstGeom prst="rect">
            <a:avLst/>
          </a:prstGeom>
          <a:noFill/>
        </p:spPr>
        <p:txBody>
          <a:bodyPr wrap="square" rtlCol="0">
            <a:spAutoFit/>
          </a:bodyPr>
          <a:lstStyle/>
          <a:p>
            <a:r>
              <a:rPr lang="en-US" sz="2400" dirty="0" smtClean="0"/>
              <a:t>Co-host a national consultation workshop on Global Agriculture and Food Security Program . 6 </a:t>
            </a:r>
            <a:r>
              <a:rPr lang="en-US" sz="2400" dirty="0"/>
              <a:t>May 2015, </a:t>
            </a:r>
            <a:r>
              <a:rPr lang="en-US" sz="2400" dirty="0" smtClean="0"/>
              <a:t>Vientiane </a:t>
            </a:r>
            <a:r>
              <a:rPr lang="en-US" sz="2400" dirty="0"/>
              <a:t>capital</a:t>
            </a:r>
          </a:p>
        </p:txBody>
      </p:sp>
      <p:pic>
        <p:nvPicPr>
          <p:cNvPr id="3075" name="Picture 3" descr="D:\Dropbox\Docs\Lao Farmer Network\2015\visit in May\IMG_6359.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66379" y="1676400"/>
            <a:ext cx="7539421" cy="502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6032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821199" y="301523"/>
            <a:ext cx="7772400" cy="795338"/>
          </a:xfrm>
        </p:spPr>
        <p:txBody>
          <a:bodyPr/>
          <a:lstStyle/>
          <a:p>
            <a:pPr eaLnBrk="1" hangingPunct="1"/>
            <a:r>
              <a:rPr lang="en-US" sz="3600" b="1" dirty="0" smtClean="0">
                <a:cs typeface="Saysettha Unicode" pitchFamily="34" charset="-34"/>
              </a:rPr>
              <a:t>LFN initiative in GFSAP-MMI program to ensure engagement with SSFSNP</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558800" y="1496226"/>
            <a:ext cx="8128000" cy="1323439"/>
          </a:xfrm>
          <a:prstGeom prst="rect">
            <a:avLst/>
          </a:prstGeom>
          <a:noFill/>
        </p:spPr>
        <p:txBody>
          <a:bodyPr wrap="square" rtlCol="0">
            <a:spAutoFit/>
          </a:bodyPr>
          <a:lstStyle/>
          <a:p>
            <a:r>
              <a:rPr lang="en-US" sz="2000" dirty="0" smtClean="0"/>
              <a:t>Under the GFSAP scheme, LFN have been working together with IFAD, FAO and the government to develop a new project to support small holder farmers in doing better agri-business. The project is closely linked to the much bigger program- SSFSNP. </a:t>
            </a:r>
            <a:endParaRPr lang="en-US" sz="2000" dirty="0"/>
          </a:p>
        </p:txBody>
      </p:sp>
      <p:sp>
        <p:nvSpPr>
          <p:cNvPr id="4" name="Oval 3"/>
          <p:cNvSpPr/>
          <p:nvPr/>
        </p:nvSpPr>
        <p:spPr>
          <a:xfrm>
            <a:off x="762000" y="3886200"/>
            <a:ext cx="1981200" cy="1981200"/>
          </a:xfrm>
          <a:prstGeom prst="ellipse">
            <a:avLst/>
          </a:prstGeom>
          <a:solidFill>
            <a:srgbClr val="FFFF00">
              <a:alpha val="37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196998" y="3048000"/>
            <a:ext cx="3429000" cy="3445200"/>
          </a:xfrm>
          <a:prstGeom prst="ellipse">
            <a:avLst/>
          </a:prstGeom>
          <a:solidFill>
            <a:srgbClr val="00B050">
              <a:alpha val="51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64399" y="4686300"/>
            <a:ext cx="1143000" cy="381000"/>
          </a:xfrm>
          <a:prstGeom prst="rect">
            <a:avLst/>
          </a:prstGeom>
          <a:noFill/>
        </p:spPr>
        <p:txBody>
          <a:bodyPr wrap="square" rtlCol="0">
            <a:spAutoFit/>
          </a:bodyPr>
          <a:lstStyle/>
          <a:p>
            <a:r>
              <a:rPr lang="en-US" dirty="0" smtClean="0"/>
              <a:t>SSFSNP</a:t>
            </a:r>
            <a:endParaRPr lang="en-US" dirty="0"/>
          </a:p>
        </p:txBody>
      </p:sp>
      <p:sp>
        <p:nvSpPr>
          <p:cNvPr id="14" name="TextBox 13"/>
          <p:cNvSpPr txBox="1"/>
          <p:nvPr/>
        </p:nvSpPr>
        <p:spPr>
          <a:xfrm>
            <a:off x="986401" y="4686300"/>
            <a:ext cx="1143000" cy="381000"/>
          </a:xfrm>
          <a:prstGeom prst="rect">
            <a:avLst/>
          </a:prstGeom>
          <a:noFill/>
        </p:spPr>
        <p:txBody>
          <a:bodyPr wrap="square" rtlCol="0">
            <a:spAutoFit/>
          </a:bodyPr>
          <a:lstStyle/>
          <a:p>
            <a:pPr algn="ctr"/>
            <a:r>
              <a:rPr lang="en-US" dirty="0" smtClean="0"/>
              <a:t>MMI</a:t>
            </a:r>
            <a:endParaRPr lang="en-US" dirty="0"/>
          </a:p>
        </p:txBody>
      </p:sp>
      <p:sp>
        <p:nvSpPr>
          <p:cNvPr id="15" name="TextBox 14"/>
          <p:cNvSpPr txBox="1"/>
          <p:nvPr/>
        </p:nvSpPr>
        <p:spPr>
          <a:xfrm>
            <a:off x="5866875" y="3836075"/>
            <a:ext cx="2495856" cy="2031325"/>
          </a:xfrm>
          <a:prstGeom prst="rect">
            <a:avLst/>
          </a:prstGeom>
          <a:noFill/>
          <a:ln>
            <a:solidFill>
              <a:schemeClr val="tx1"/>
            </a:solidFill>
          </a:ln>
        </p:spPr>
        <p:txBody>
          <a:bodyPr wrap="square" rtlCol="0">
            <a:spAutoFit/>
          </a:bodyPr>
          <a:lstStyle/>
          <a:p>
            <a:r>
              <a:rPr lang="en-US" dirty="0" smtClean="0"/>
              <a:t>The MMI will focus on building internal capacity for LFN in the first 2 years before engaging with SSFSNP target groups in the 3</a:t>
            </a:r>
            <a:r>
              <a:rPr lang="en-US" baseline="30000" dirty="0" smtClean="0"/>
              <a:t>rd</a:t>
            </a:r>
            <a:r>
              <a:rPr lang="en-US" dirty="0" smtClean="0"/>
              <a:t> year.</a:t>
            </a:r>
            <a:endParaRPr lang="en-US" dirty="0"/>
          </a:p>
        </p:txBody>
      </p:sp>
    </p:spTree>
    <p:extLst>
      <p:ext uri="{BB962C8B-B14F-4D97-AF65-F5344CB8AC3E}">
        <p14:creationId xmlns:p14="http://schemas.microsoft.com/office/powerpoint/2010/main" val="38711231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71051" y="481832"/>
            <a:ext cx="7772400" cy="795338"/>
          </a:xfrm>
        </p:spPr>
        <p:txBody>
          <a:bodyPr/>
          <a:lstStyle/>
          <a:p>
            <a:pPr eaLnBrk="1" hangingPunct="1"/>
            <a:r>
              <a:rPr lang="en-US" sz="3600" b="1" dirty="0" smtClean="0">
                <a:cs typeface="Saysettha Unicode" pitchFamily="34" charset="-34"/>
              </a:rPr>
              <a:t>Success factor</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381000" y="1775645"/>
            <a:ext cx="83820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Knowing the mechanism in places are every important. LFN can engage because of AFA introduction.</a:t>
            </a:r>
            <a:endParaRPr lang="en-AU" sz="2400" dirty="0" smtClean="0"/>
          </a:p>
          <a:p>
            <a:pPr marL="342900" indent="-342900">
              <a:buFont typeface="Arial" panose="020B0604020202020204" pitchFamily="34" charset="0"/>
              <a:buChar char="•"/>
            </a:pPr>
            <a:r>
              <a:rPr lang="en-AU" sz="2400" dirty="0" smtClean="0"/>
              <a:t>Knowing your government is necessary. LFN together with the Department of Planning, MAF organized the consultation workshop established the relationship.  </a:t>
            </a:r>
          </a:p>
          <a:p>
            <a:pPr marL="342900" indent="-342900">
              <a:buFont typeface="Arial" panose="020B0604020202020204" pitchFamily="34" charset="0"/>
              <a:buChar char="•"/>
            </a:pPr>
            <a:r>
              <a:rPr lang="en-AU" sz="2400" dirty="0" smtClean="0"/>
              <a:t>Knowing IFAD program also important because they can help to provide spaces for engagement.</a:t>
            </a:r>
          </a:p>
          <a:p>
            <a:pPr marL="342900" indent="-342900">
              <a:buFont typeface="Arial" panose="020B0604020202020204" pitchFamily="34" charset="0"/>
              <a:buChar char="•"/>
            </a:pPr>
            <a:r>
              <a:rPr lang="en-AU" sz="2400" dirty="0" smtClean="0"/>
              <a:t>Knowing ourselves is a must. Without understanding what LFN is capable of, it is impossible to offer opportunity for engagement.</a:t>
            </a:r>
            <a:endParaRPr lang="en-US" sz="2400" dirty="0"/>
          </a:p>
        </p:txBody>
      </p:sp>
    </p:spTree>
    <p:extLst>
      <p:ext uri="{BB962C8B-B14F-4D97-AF65-F5344CB8AC3E}">
        <p14:creationId xmlns:p14="http://schemas.microsoft.com/office/powerpoint/2010/main" val="13854817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71051" y="481832"/>
            <a:ext cx="7772400" cy="795338"/>
          </a:xfrm>
        </p:spPr>
        <p:txBody>
          <a:bodyPr/>
          <a:lstStyle/>
          <a:p>
            <a:pPr eaLnBrk="1" hangingPunct="1"/>
            <a:r>
              <a:rPr lang="en-US" sz="3600" b="1" dirty="0" smtClean="0">
                <a:cs typeface="Saysettha Unicode" pitchFamily="34" charset="-34"/>
              </a:rPr>
              <a:t>Difficulties</a:t>
            </a:r>
          </a:p>
        </p:txBody>
      </p:sp>
      <p:sp>
        <p:nvSpPr>
          <p:cNvPr id="9219" name="AutoShape 2"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601663"/>
            <a:ext cx="1905000" cy="1266826"/>
          </a:xfrm>
          <a:prstGeom prst="rect">
            <a:avLst/>
          </a:prstGeom>
          <a:noFill/>
          <a:ln w="9525">
            <a:noFill/>
            <a:miter lim="800000"/>
            <a:headEnd/>
            <a:tailEnd/>
          </a:ln>
        </p:spPr>
        <p:txBody>
          <a:bodyPr/>
          <a:lstStyle/>
          <a:p>
            <a:endParaRPr lang="en-US"/>
          </a:p>
        </p:txBody>
      </p:sp>
      <p:sp>
        <p:nvSpPr>
          <p:cNvPr id="9220" name="AutoShape 4"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307975" y="-449263"/>
            <a:ext cx="1905000" cy="1266826"/>
          </a:xfrm>
          <a:prstGeom prst="rect">
            <a:avLst/>
          </a:prstGeom>
          <a:noFill/>
          <a:ln w="9525">
            <a:noFill/>
            <a:miter lim="800000"/>
            <a:headEnd/>
            <a:tailEnd/>
          </a:ln>
        </p:spPr>
        <p:txBody>
          <a:bodyPr/>
          <a:lstStyle/>
          <a:p>
            <a:endParaRPr lang="en-US"/>
          </a:p>
        </p:txBody>
      </p:sp>
      <p:sp>
        <p:nvSpPr>
          <p:cNvPr id="9221" name="AutoShape 6"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460375" y="-296863"/>
            <a:ext cx="1905000" cy="1266826"/>
          </a:xfrm>
          <a:prstGeom prst="rect">
            <a:avLst/>
          </a:prstGeom>
          <a:noFill/>
          <a:ln w="9525">
            <a:noFill/>
            <a:miter lim="800000"/>
            <a:headEnd/>
            <a:tailEnd/>
          </a:ln>
        </p:spPr>
        <p:txBody>
          <a:bodyPr/>
          <a:lstStyle/>
          <a:p>
            <a:endParaRPr lang="en-US"/>
          </a:p>
        </p:txBody>
      </p:sp>
      <p:sp>
        <p:nvSpPr>
          <p:cNvPr id="9222" name="AutoShape 8" descr="data:image/jpeg;base64,/9j/4AAQSkZJRgABAQAAAQABAAD/2wCEAAkGBhQGDxUIBxEREQ4RER8QERYTDhQTEhEVFBUWFRMQFBMXGzIeGBkkGRUVIC8gIzMpODEuFSoxNTEqQSYrMikBCQoKDgwNGg8PGTUkHyQ1LTA0MTUxLDQpMjUuLCwvKSkrKik1LTUqNSo1LDA1KzUwLy4sLTQsLSwsNSwsKiw1Kf/AABEIALcBEwMBIgACEQEDEQH/xAAcAAEBAAIDAQEAAAAAAAAAAAAAAQYHAgMFBAj/xAA4EAACAQMDAgQEBAQFBQAAAAAAAQIDBBEFEiEGMRMiQVEHMmFxFIGCkRVCUmIWM3KhoyOSweHw/8QAGgEBAAIDAQAAAAAAAAAAAAAAAAQGAQMFAv/EADMRAAIBAgQEBQIEBwEAAAAAAAABAgMRBBIhMQVBUWEGEyKBsXHwQlKh8TJigpHB0eEU/9oADAMBAAIRAxEAPwDVzYyGQuhALkZIAC5GSAAuRkgALkZIAC5GSAAuRkgALkZIAC5GSAAuRkgALkZIAC5GSAAuRkgALkZIAC5GSAAuRkgALkZIADmmCIAEZCsgAAAAAAAAAAAAAAAAAPuvdInY0aN5WXkuYynD9E3Bp/7P7SPEqkYtRk9Xou+jfwmZSbPhAB7MA+3UtKnpXh/iVjxqEbiH+mecfnwZP0foGn9S4tbmpc0rvHyeLT2VcLLdOXh+2XtfP37mfdZdMWmpUo3esTlQpW0HFShKMcRe1KGHF55SSS9/qVXG+JKeFxsMPKEtb301/ly/mu+hMp4VzpuSf3zNGg+zVXQdVrSVVVFcJ1pRc5f3NRilH7c/c+MtEJZ4qVrX5PciNWYB9Wl2EtVr07Gj81Woqafotzxuf0Sy/wAjpuKDtZyoVVicJOEl7OLaa/dGPMjnyX1te3br+gs7XOsAHswAAAAAAAAAAAAAAAckAgARkKyAAAAAAAAAAAAAAAAGV9H6ZYa3JWOqSuKNzJ7YONWHhVW+0VmGYy+j7+/obM6h6Utbyzp22oylSt7SOYyjNRcYxhte5uLymkm+O6NQdKalS0a6jqN8pSVGLnThHvOpjbBZ7RSy5Z/t9TJbX4pzvJ1LfXKcZWdeLpuNOOJ0YyW17W/n4fOfya7FF41w3iFbGKrhZSyw9W/N6NQvzt101suh0KFWnGFppXf3qYnrbtlV2aGq3hR43Vpxcp/VRUVtX3y/t2POLOO1uKeUnjPv9efchdqUPLgo3btze/uQG7u57/R2tUunK09TuoupUhTcaEFxunPhylL+WKju/wC7hHtx+I8tao19M6gjHw68Wqc6cMeDLvTUo95QUlF578evpgoOdiOEYXE1XWqRvPSz5xy6rL011789NDbGtOKyrYHOjKMZJ14uUM+ZKW1teqUsPD+uGcAdVq6saTbnQPT9hcSjrGjTryq0uJQqzg3SlOLj5korPG7DTx+3Hy9e6Bp+mTnqOoyuPxFducaVKpBb5cJy5g9sc8tv1fGexjOi9af4XsXZ6VHN3Wm6lWpKPlpL5YRjF/NLCzzwt3r6ceper11Za01ex2XlCfzRXkqwmsS/0yTjB47d8exQocL4guKee5z8q+W+b15Vqv6c3vbXudF1qfk5bK+/b9zF5tNtwWFnhZzheiz6nEAvpzgAAAAAAAAAAAAAADkgEACMhWQAAAAAAAAAAAHsdO39tZz267bKvRl3lGdSNSn9UoySkvo/yfo9Vao6VNzUXK3JWu/pdr5MxV3a9jroaDOvY1NZj8lKtGj99ye6X5N0l+s8s/Qtp09bRtP4Zb0krSqtzg3Pzb8Sy3J7k+32x6YNOdWXlm5u00C18OMJYlUnOq5yaeGowlLEY59+fsVjg3iF8Rr1Kapy0ej0tGNlbNrvdPa/6EuvhvKinf77GOgAthDAAAAAAAAAAAAB7nR3Tv8Aie5/B9oqlObfs1HbT/5JQPLsb2Wn1FcUlCTj6VKcakJL1UoSWGv/AJYN4dD3tLV7ValbWtO2nJunPw6cIqexrLi4rLjn0fqn37uteIuKVuH4Vypw/i0UrrRvt8W9yVhaMas7NmiJwdNuFRYknhr2a4a/chs34lazDR6n8PsrS3jVqw8WVeVvSlJqTknszH5sp5k/29TWR0+GY2eOw6ryhlT21vfvpt8mqrTVOWW9wADpGoAAAAAAAAA5IBAAjIVkAAAAAAAAAAB32U4U6sJ3acqSmpTUcZlFPLis+64/M6AYksyaCMuuPifeVblX1KUYU1wqKWaTi/SXrJ/3cP2x2PA12/hqlzUvbeDpxqy8RxbT2ykk6iT9Vu3NPjhnwAhYfh2Gw0lKjBRdradN9ev1eu/U2SqzmrSdwACcawAAAAAAAAAAAAeve9T1rqhS0ylJ0rajFKMINrfJPc6s5d5Scsy9lnj3PIBqqUKdRxc43y6rs+v1MqTWx6usdR1Nep0qeo4nVo5jGq/nlCWPJP8Aqaa4l9XnPc8oAUaNOjDJTVlrpy1d2HJyd2AAbTAAAAAAAAAByQCABGQrIAAAAAAAAAAG8dzJOnOl/wCNWd5fpZdCmvCx6zT8Sp/xxa/WeZoevVen6v4mxkv7oyW6nNe0o/8AnuvRm+9IvfxlvSuKsI0Z16an4e5d5R3bVwsvbyVLxJxfEcPhFU4aNq0s2ujTacbc0rXu1Ym4WjGq3dn5zyn2a/cGb/EbqitXuKmjRjGjQpy2tRS3VlhOMpSx8rTTUV785MILDgcRUxNCNapDLmV0r30e2tl/kjVIqMnFO4ABMNYAAAAAAAAAAAAKouXEU39kQ77O9np1RXNnOVOpF5jKLw1/6+hiV7PLuEe/0H01/iK6dC5T8KFGcpNp95R8OH5qUlL9Bj9eznbTlQqxanCThJYfEovDX7o3l0j1HPVLCGpa06dJyk4KTkoRniWyM/NxFuWVj6cd8LF/ip1Nc6fUjpds/Co1KW9zi2p1MtxlDd/Kljsu+e/OCjYLjuMr8Vnh3SX5bZtFkvmadvU3faye1zoVMPCNFSv+nXY1eAC9HPAAAAAAAAAOSAQAIyFZAAAAAAAAAACxeGnJZWeV7r1R6Gq9QV9YrK9uqj3x/wAva3GNFLtGml8qX0545bPOBrlShKSnJXaul77/AN+Zm7Ssfdq+sVNcmrm+alVUFTlNLDqbc7ZSxxuw0sr2R8IBmnTjTioQVkuXINtu7AAPZgAAAAAAAAAAAAAAA+y+1epqMKdvXl/0qMFClBcQgksNqPrJ93J8vJbrV6t9Sp2l1JzhRz4TlzKEZYzBS/p8q4fbHGD4gaVQpK1orTVabN7v3u79bszmfUAA3GAAAAAAAAADkgEACMhWQAAAAAAAAAAH12WkVtTTlYUatVR4l4dKU9ue2dq4PkPr0rU6uk1Y3OmzlCquFt/mz/I12kn7M1VvM8t+VbNyvt72MxtfUzDS+hKtXSrmtXo1I3TqRnShKnJVHGj8yUWs+ZVJ8eu1GJ3eg3FhHxry3r04J4cp0Zxjl9llrBvla3StalPTtQrUo3k4JuCeMywspJ9svOE3l+mTTHXOpXF5e1bfVJ58GpKEIpYpxjnyuMfrHDy+ee5S/D/FcbjMVUjUSUX69b7aR9HVab/JPxNGnCCa+n7mPAAvJzwAAAAAAAAAAADvs7GpqM1QsoSqVHyowWZPHfCXczXoPoWrcXE5a1QqUqKoSivEpuO6VWLp+XPdqMpv9jBYTdNqcG1JPKaeGmuzTXZm6umuqPwOm0b7qevGM6rapuS884btsW1HmXCy5Y7NZ+tV8TYrF4fDZcOk8/p0vnu7v0230T+ncl4WEJT9XLXsaruOkLy13eJa19sM7peFLZiPee7tt4zk8c2D8WdSrSq07aFTNlVpKrTUMbZvLUnKS+f0a9PMvua+OrwjFV8XhY161lm5K+n1vz69O5qrQjCbjEAA6ppAAAAAAAAAOSAQAIyFZAAAAAAAAAAAdlvXlazjXovE4SU4vCeHF5Tw+O51gNJqzBzq1pV5OrWk5Tk90pSbcpN922+Wzsu72d/LxruTnPao7pPMmorEcvu2kksv2OgHnJG6dthcHZUt5UoxqVItRqJuDfaSUnFtfqTX5GQ9N9EvqiLlY3VuqkeZ05+IqkfrhR5j9Vn8jPNf+HD1KztbCynTjVtY7HKSliakk6j4Wcuaz+bODjfEOEwmIhRnLW7UtH6VZ2e3N29tSTTw05xckjTwPR1zSFotX8LGvSrzjxPwtzjB/wBLk0k39s4POO5SqxqwU4bP6r5I7TTswAdlWhKhjxU1uipxz6xfaS+nBsutjB1gHKCTaUnhZ5eM4Xvj1AOKWeEdlxbytJyt66cZwk4ST7qUXiS/dGf9KfDj8VUo6pC6t69tGoptQjPMtj3bGpLyvKWUz7utPh07y4q6zG4oUKMsTn4u5bZYSk8pY5az92VuXiTBRxaw7lpZ62l/FdJRta99+RKWFqZM1vvqauO65u53bUriTk4xUI5fyxisRhFeiS9EcbiCpTcKMt8U8KSi4qX1UXyl9zrLEkpWlb/f/CN2O6d3OpTjbTk3Tg3KEW8qDljdt9s4Wcex0gGVFR2RgAAyAAAAAAAAADkgEACMhWQAAAAAAAAAAAAAAAA9/ofZTvqd3d1FSo2+a9STk1xFYUeOXuk4rC75xyZ6viLbdSqtpE99uqsHSoVZywpOUcJya/y/N75WO7XY1GDhcQ4HQx9bzqreZJKNvw2d793frpbvqSKeIlTjlRZwdNuE1hp4a9muGiAHdI5lOg9AVOpKf4jTrm1ePni5VFUpt+ko7P8Afs/Rma9Y/DmWteB/CpUqfgUfAl4jkswhjw2tsXyvNn7mFfDuvDTruWqX1TwqFvSbk8vzyn5YUlFcyb5lt/s+hlt71zQ6ytbjSqW+3ryg/AU5peNtxKMNy4UpY27H33cNlB4rLiceIxlRk3ThvLKrRz6O6/FlWvZPW250aKouk1Javvvb4Na6pYLTartoVqVbbw5UnJwz6xUpRW77rj6nxgF8hFxilJ3fX9jnvcznoLXKPSdvX1O+k5VKslSo0ovzT2LMptdlHMorc/6Wlnsd/V/U9LrTT41qLdK5t6inUoyl80ZeSU4PtNJuL90s8e+vwcWXA6EsZ/7W35l078rJWy26Nb8769jesRJQ8vl96gAHcI4AAAAAAAAAAAAAAByQCABGQrIAAAAAAAAAAAAAAAAAAAAAAAAAAAAAAAAAAAAAAAAAAAAAAAAAckAgARoYAAGBgAAYGAABgYAAGBgAAYGAABgYAAGBgAAYGAABgYAAGBgAAYGAABgYAAGBgAAYGAABgYAAGBgAA5JAAwD/2Q=="/>
          <p:cNvSpPr>
            <a:spLocks noChangeAspect="1" noChangeArrowheads="1"/>
          </p:cNvSpPr>
          <p:nvPr/>
        </p:nvSpPr>
        <p:spPr bwMode="auto">
          <a:xfrm>
            <a:off x="155575" y="-830263"/>
            <a:ext cx="2619375" cy="1743076"/>
          </a:xfrm>
          <a:prstGeom prst="rect">
            <a:avLst/>
          </a:prstGeom>
          <a:noFill/>
          <a:ln w="9525">
            <a:noFill/>
            <a:miter lim="800000"/>
            <a:headEnd/>
            <a:tailEnd/>
          </a:ln>
        </p:spPr>
        <p:txBody>
          <a:bodyPr/>
          <a:lstStyle/>
          <a:p>
            <a:endParaRPr lang="en-US"/>
          </a:p>
        </p:txBody>
      </p:sp>
      <p:sp>
        <p:nvSpPr>
          <p:cNvPr id="9223" name="AutoShape 11" descr="data:image/jpeg;base64,/9j/4AAQSkZJRgABAQAAAQABAAD/2wBDAAkGBwgHBgkIBwgKCgkLDRYPDQwMDRsUFRAWIB0iIiAdHx8kKDQsJCYxJx8fLT0tMTU3Ojo6Iys/RD84QzQ5Ojf/2wBDAQoKCg0MDRoPDxo3JR8lNzc3Nzc3Nzc3Nzc3Nzc3Nzc3Nzc3Nzc3Nzc3Nzc3Nzc3Nzc3Nzc3Nzc3Nzc3Nzc3Nzf/wAARCACcAKcDASIAAhEBAxEB/8QAGwABAAMBAQEBAAAAAAAAAAAAAAEEBQYDAgf/xABAEAABAwIDBQYDBgMGBwAAAAABAAIDBBEFEiEGMUFRcRMiMlJhkRSBsRUzQqHB0RYjNTRTdJKy8DZDYnJzgsL/xAAbAQEAAwEBAQEAAAAAAAAAAAAAAQIDBAUGB//EAC4RAAICAQMCBAQGAwAAAAAAAAABAgMRBCExBRITIkFRMmFx0RSBkaGxwRXh8P/aAAwDAQACEQMRAD8A6Jxdmd3jv5pd3md7qHeJ3VF+bNvJgTd3md7pd3md7qEUZYJu7zO90u7zO91CJlgm7vM73S7vM73UImWCbu8zvdLnmfdRv3KzBh9ZUaw00jhztYfmrxhObxFZGCtc8CQpzO8zvdaH2Fidr/Cn/O391Xmw6tgBMtLK0Dja/wBFo9PfFZcH+hOGV7u8zvdLu8zvdRz9EWG5BN3eZ3ul3eZ3uoRMsE3d5ne6Xd5ne6hEywTd3md7pd3md7qETIJBdfxO90Ru9FZMEO8TuqI7xO6oqvkBERAEREwArlBh8laXODmxQR6yTP0DR1TC6I1s5DnFkLBmlfwa3916YliAntT0oEdHHoxg/F6lddVUIx8W3j0Xv/olL1LDq2hw85cOpxNId88wv7BU6jFK6o+9qpLcmd0fkqd1fw3CavEO9C1oj4yPOny5q0bdRe/Dr/RbDdlTt5/7+X/OV7wYnXQOBjqpLeVxzA+62Rsk/LrWNzchHp9VmYlg9Xh7c8jQ+K/jZrbryWs9JraF3tNfmTho9/tCir7MxKARSHQTwCxHUKpiGHSUYbIHCWnf4Jmag9eRVP2V7DK80pMUw7SkkFpIzw9R6rNXQv8ALbs/f7+/8kJ55KBuiu4pRCkmBiOenlGaJ/MclSXLZXKuTjLkjgIiLMBERAS3eiN3opQId4ndUR3id1RQ+QEREAT1RWMPi7eup4iLh0guFeuPfJRXqFyaFefgMKhoW6TVFpZzyHALH1O9XcamM+K1Dr6NdkaOQGipLbVWZscVxHZfREvkvYRQ/H1zITfIO88+i71rY4YrANZG0dAAuN2X+INXMKV0bX5BmMjSbi/CxWxjUeKHDJ80kDm5e8I2kOtx4r3ulONGldqg299/oXhsj2/iTDRN2faPOts4b3VqDJPFfR7Hj5EL8106DiV1mAMxMYXEIpIWR3OQSMJNr9VfQdVt1E3CyOVj0/sRk2YWOUIoK90bPu3jOz0HJZ/Fbu1AqBLTirfC59nW7NpFhpvusJeDroRr1ElFYRSXJr4a77Qw+fD5PGwGSAngRvCyNeIVvCZjBiNPJe3fAPQ6JisXYYlUxAWa15t89f1Sx99EZvlbfYcoqIiLjICIiAlu9EbvRSgQ7xO6ojvE7qih8gIiIAtHZ+32xT35n6FZysUEvYV1PKdzZBdbaaSjbGT90FyfFVf4ma/9476ryV3GoTBilQ38LnZ2+oOqpKL4uNsk/dkvkt4VWmgrY5/wjR45tK7+GaKphbJE4PjeNCDoV+c08D6iZkMTbvebD0PNd7hOHMw2mETHuc46uceJ6cF9B0GdrUo48n9l4ZPM4Dhpm7X4Zua97XNvbcr0r46eFz3ubHGwakmwAX3cqpilBHiNMYZSRxaQdx/Ve6641Rk6orP9lzisYr/j690w+7HdYP8ApH+yqK9aunkpKh8Ew77DY+vqvLivgr5TlZJ2c53MWfcF+2jtvzC3ur20P9YqP/W/XKF44REZ8SpmAHV4J+Wv6Ji0onxOplGoLyBb00/RbLy6V59X/CHoVERFyEBERAS3eiN3opQId4ndUR3id1RQ+QEREAT6IiIGvXA1+FQ1rRmmpx2U4424FZCuYZWminLnjPA8ZZWeYL0xLDxTZaimPa0cmrHjXL6FdtsfHh4sd2ufuS99z12dqaWjrHzVb8oDLN0J1K3a7aOkFLKaOXPPbuAtO9caBoi0o6nbRT4UEsEqTR7/ABdSZu1NTKZb6OzldThu0VMaNnx0mWcaOs06+q49FTS6+7TScovOfchSaNfaSqpK2qimpH5jkyv0tx0+pWQB80V/DMPNUXSzO7Kkj1klOl/Qeqzk56u5yS3ZGW2WMNHwFBNiMmj3jsoBzJ3lZG5XcUrhWStbC3JTRDLEzkOapJqLI7Vw+GP7v1f/AHoSwiIuUgIiICW70Ru9FKBDvE7qiO8TuqKHyAiIgCIiYA4q7QYjLRFzQBJA/wC8hduI/dUkWldkq5d0XhhM2DQ0Neb4dUiKQ/8AIm0+QKp1GF11Of5lLIRzY3MPyVM671agxGsg0iqZAORdf6ro8Wiz444fy+zJyjwMUgNjG8HllKsU+G105/lUslubm5R+a9/t3ErW+I+eUXVebEqydpbLUylp4B1vonbpVvmT/JDYvDDqKhscSnD5BqKeE3J6lVMQxGSsyxhjYoG+CJmgH7qlYf74oqz1Pl7ILtX7v6sZCIi5WQEREAREQEt3ojd6KUCHeJ3VEd4ndUUPkAeu5beGbOz1jGyzu7CN2rRvcR+iqYBStq8UiY8XYzvuHO3D3su0xKrZQUT53C4YNGjieAXt9N0FVtcr7vhReMVyzJ/hWjt99LfqFRxDZiWFjpKSTtQNSxwsfkV4P2lxIyFzXRNb5Qy4XSYLiQxKlMjmhsjDZ7Qb2XbXX07WSdUI4ZKUWcFqDYggjfdFt7VUYhxFssYsJxqAPxBURhWIHUUctvQBeDfpLK7ZVpN4+RRrDwUkViCgq6lhfT08j2h1iQOPJQ6jqm1Dad0DhM7wx3FysvBs2fa8fQjBpYTgEuIQNnfKIoneHS5K+MbwduFxxPEzpM7iNRa2l11lHG+nwyGINtKyIDLp4rLiK91c15gr3S3vnyPdmtflqvZ1ml0+m00fI+5rn5l3FJFRFt0ezVXOwSSvZCHC4ae8V81+z1VSRGWN7ZmN1IAs4DovOfT9Uod7g8Fe1mMi+4IpJ5WxQsL5HGzWjitxuytU6O7p4muPCxNvmsqNJdfl1xzgYbMBFpuwOvFYKbsxci+cHu253V12ylVkuKiIu5ZSFpDp2qnnEHsO1nPovSogkppnQTtyyN3hea5JRcXh8kEt3ojd6IgQ7xO6ojvE7qih8g3NkCBijwTqYtPdbG1oJwklt9HtJsFyuGVZoa6Ko/C02d0O9d49kNfSFps+KVvDiF9N0tq/RToT33/c0jusH5yV1OxjTkqnW7t2j52R+ybC/u1jms8pjufe/wCi26Okgw6mEUIysbq4uO/1Vem9MvpvVliwkIxaZh7auGWlb6uuFb2WrzVURhl1lh0vzbwK5/HsQbX1+aM5ooxlZ68yunwGibh2HAyANkf35DyWmlsld1Gc635cbhbyyWSIcNpJpALRtLnutzOq4b7QmFf8d3XTZi6zhoPRdvRVdPilG5zBmicSwtPFcPidG6grJKdxJDdWuP4hwVOsufZXOp+T5e4l8ju4Z3vw1lQQBIYQ+3C9rrhamumrK2OqmjY+QZbMYDY2N7Ltqb+iR/4cf6VzeyDI3173PAzMju39VfqEZ3ToqUsZD3wi/JLjmIMY2OD4No1Ls9r/AKrbjjkjoQyoeJHtZZ7gLX0WNtFJinxTIaFkoiLLl8Y3nlfgtkB7MPyyHM9sVnHmbaru06xZYn3Npcvj8kSvY5PZJgdjF3DVsLiOtx+5W7tHik2GxwmnDC57tc4voFh7H/1V99/YO+rVd218FL1K83T2Sr6ZOcHh5IW0cm5FVZsOFWRYGLtLfK6ztnMWnxMztqGsDo7EZBwN/wBlYg/4bb/hT/pWRsR99V/9jP8A6XfO+xaiiKe0k8/oTnc8dsGNbiETgNXR6lYK6HbP+2U//jP1XPL5vqaS1c0vczlyS3eiN3ouFEEO8TuqI7xO6oofICt0OJVdDpTy2ZxY7UFVEVoWTrfdB4YWxvfxTV2t2MPXVUK7GK2tBbLLlZ5GCwPVUEXTZr9TZHtnN4Jyz1pphT1EcxjbJkNw06ArVrto6irpXwdkyNrxYlpJNuSxUWdeqtqg4QeE+Qm0aGEYtLhhk7NjXtktdrjoDzTFsVdifZmWnYxzL95p1I5LP9kU/i7vC8Lu8vsMvg249o52UbaYU8eURhmYk3tayyaSplo5mzQPLXt/P0K8kSzV3WOLlL4eBlm//FVXlt2EN+eq+Idp6tsZbJFHIST3ibb1hotv8lq3zNjuZcwzEH4dVOqI42vJaW2JtvIP6L1xbF5MUEYkibH2ZNspJus5FgtVaq3Un5X6DLxg2WbQzMw8UfYRloj7PNmN7WsquD4o/C3SujhD+0ABzHda/wC6oIdVd629yjLu3jx8hll7FsSficrJHxBhYLd0qiiLCy2ds3Oby2QS3eiN3oqoB3id1UL6c3vO371GXqjW4IRTl6pl6pgEIpy9Uy9UwCEU5eqZeqYBCKcvVMvVMAhFOXqmXqmAQinL1TL1TAIRTl6pl6pgEIpy9Uy9UwCEU5eqZeqYAbvRS1ouilIH/9k="/>
          <p:cNvSpPr>
            <a:spLocks noChangeAspect="1" noChangeArrowheads="1"/>
          </p:cNvSpPr>
          <p:nvPr/>
        </p:nvSpPr>
        <p:spPr bwMode="auto">
          <a:xfrm>
            <a:off x="155575" y="-623888"/>
            <a:ext cx="1400175" cy="1304926"/>
          </a:xfrm>
          <a:prstGeom prst="rect">
            <a:avLst/>
          </a:prstGeom>
          <a:noFill/>
          <a:ln w="9525">
            <a:noFill/>
            <a:miter lim="800000"/>
            <a:headEnd/>
            <a:tailEnd/>
          </a:ln>
        </p:spPr>
        <p:txBody>
          <a:bodyPr/>
          <a:lstStyle/>
          <a:p>
            <a:endParaRPr lang="en-US"/>
          </a:p>
        </p:txBody>
      </p:sp>
      <p:sp>
        <p:nvSpPr>
          <p:cNvPr id="9224" name="AutoShape 14" descr="WWF"/>
          <p:cNvSpPr>
            <a:spLocks noChangeAspect="1" noChangeArrowheads="1"/>
          </p:cNvSpPr>
          <p:nvPr/>
        </p:nvSpPr>
        <p:spPr bwMode="auto">
          <a:xfrm>
            <a:off x="63500" y="-136525"/>
            <a:ext cx="990600" cy="1133475"/>
          </a:xfrm>
          <a:prstGeom prst="rect">
            <a:avLst/>
          </a:prstGeom>
          <a:noFill/>
          <a:ln w="9525">
            <a:noFill/>
            <a:miter lim="800000"/>
            <a:headEnd/>
            <a:tailEnd/>
          </a:ln>
        </p:spPr>
        <p:txBody>
          <a:bodyPr/>
          <a:lstStyle/>
          <a:p>
            <a:endParaRPr lang="en-US"/>
          </a:p>
        </p:txBody>
      </p:sp>
      <p:sp>
        <p:nvSpPr>
          <p:cNvPr id="2" name="TextBox 1"/>
          <p:cNvSpPr txBox="1"/>
          <p:nvPr/>
        </p:nvSpPr>
        <p:spPr>
          <a:xfrm>
            <a:off x="460375" y="1895527"/>
            <a:ext cx="83820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LFN is a young organization with limited capacity for service delivery. It is necessary to build internal capacity first before delivering services to SSFSNP</a:t>
            </a:r>
          </a:p>
          <a:p>
            <a:pPr marL="342900" indent="-342900">
              <a:buFont typeface="Arial" panose="020B0604020202020204" pitchFamily="34" charset="0"/>
              <a:buChar char="•"/>
            </a:pPr>
            <a:r>
              <a:rPr lang="en-US" sz="2400" dirty="0" smtClean="0"/>
              <a:t>SSFSNP target area is not the same where members of LFN are. It is difficult to get direct support from SSFSNP, but LFN can deliver services to them.</a:t>
            </a:r>
          </a:p>
          <a:p>
            <a:pPr marL="342900" indent="-342900">
              <a:buFont typeface="Arial" panose="020B0604020202020204" pitchFamily="34" charset="0"/>
              <a:buChar char="•"/>
            </a:pPr>
            <a:r>
              <a:rPr lang="en-US" sz="2400" dirty="0" smtClean="0"/>
              <a:t>It is difficult to engage with public project if you are not included in the plan. So, engaging with them at the early stage is very important in order to make sure that you are in the their plan. </a:t>
            </a:r>
            <a:endParaRPr lang="en-US" sz="2400" dirty="0"/>
          </a:p>
        </p:txBody>
      </p:sp>
    </p:spTree>
    <p:extLst>
      <p:ext uri="{BB962C8B-B14F-4D97-AF65-F5344CB8AC3E}">
        <p14:creationId xmlns:p14="http://schemas.microsoft.com/office/powerpoint/2010/main" val="37425527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10377</TotalTime>
  <Words>568</Words>
  <Application>Microsoft Macintosh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Lao Farmer Network</vt:lpstr>
      <vt:lpstr>Lao Farmer Network- Objectives</vt:lpstr>
      <vt:lpstr>Strategic Support for Food Security and Nutrition Project (SSFSNP)</vt:lpstr>
      <vt:lpstr>LFN engagement in SSFSNP</vt:lpstr>
      <vt:lpstr>How to engage with the program</vt:lpstr>
      <vt:lpstr>Example</vt:lpstr>
      <vt:lpstr>LFN initiative in GFSAP-MMI program to ensure engagement with SSFSNP</vt:lpstr>
      <vt:lpstr>Success factor</vt:lpstr>
      <vt:lpstr>Difficulties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phout</dc:creator>
  <cp:lastModifiedBy>Ma. Estrella A. Penunia</cp:lastModifiedBy>
  <cp:revision>249</cp:revision>
  <cp:lastPrinted>2014-10-13T01:28:09Z</cp:lastPrinted>
  <dcterms:created xsi:type="dcterms:W3CDTF">2010-09-09T02:23:45Z</dcterms:created>
  <dcterms:modified xsi:type="dcterms:W3CDTF">2016-07-26T08:06:13Z</dcterms:modified>
</cp:coreProperties>
</file>