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48" r:id="rId2"/>
    <p:sldId id="357" r:id="rId3"/>
    <p:sldId id="341" r:id="rId4"/>
    <p:sldId id="330" r:id="rId5"/>
    <p:sldId id="377" r:id="rId6"/>
    <p:sldId id="375" r:id="rId7"/>
    <p:sldId id="361" r:id="rId8"/>
    <p:sldId id="332" r:id="rId9"/>
    <p:sldId id="378" r:id="rId10"/>
    <p:sldId id="380" r:id="rId11"/>
    <p:sldId id="306" r:id="rId12"/>
    <p:sldId id="368" r:id="rId13"/>
    <p:sldId id="369" r:id="rId14"/>
    <p:sldId id="372" r:id="rId15"/>
    <p:sldId id="373" r:id="rId16"/>
    <p:sldId id="374" r:id="rId17"/>
    <p:sldId id="349" r:id="rId18"/>
    <p:sldId id="350" r:id="rId19"/>
    <p:sldId id="329" r:id="rId20"/>
    <p:sldId id="384" r:id="rId21"/>
    <p:sldId id="386" r:id="rId22"/>
    <p:sldId id="381" r:id="rId23"/>
    <p:sldId id="354" r:id="rId24"/>
    <p:sldId id="383" r:id="rId25"/>
    <p:sldId id="285"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uncan" initials="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9FF33"/>
    <a:srgbClr val="CC6600"/>
    <a:srgbClr val="808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24" autoAdjust="0"/>
  </p:normalViewPr>
  <p:slideViewPr>
    <p:cSldViewPr>
      <p:cViewPr varScale="1">
        <p:scale>
          <a:sx n="84" d="100"/>
          <a:sy n="84" d="100"/>
        </p:scale>
        <p:origin x="142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9-09-14T16:06:00.396" idx="3">
    <p:pos x="10" y="10"/>
    <p:text>I am not sure about the ending of the sentence - the 'change' was about moving away from state control and commerical control toward community control, maybe just end sentence at 'governed.'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dirty="0"/>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dirty="0"/>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14398D3-2521-42C0-839A-39019CF730AC}" type="slidenum">
              <a:rPr lang="en-US"/>
              <a:pPr>
                <a:defRPr/>
              </a:pPr>
              <a:t>‹#›</a:t>
            </a:fld>
            <a:endParaRPr lang="en-US" dirty="0"/>
          </a:p>
        </p:txBody>
      </p:sp>
    </p:spTree>
    <p:extLst>
      <p:ext uri="{BB962C8B-B14F-4D97-AF65-F5344CB8AC3E}">
        <p14:creationId xmlns:p14="http://schemas.microsoft.com/office/powerpoint/2010/main" val="32140651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At RECOFTC we embrace a broad definition of ‘community forestry’ that includes all aspects, initiatives, science, policies, institutions, and processes that increase the role of all local peoples—including women, youth and disadvantaged groups—in governing and managing forest resources. It consists of informal, customary and indigenous, and formal or government-led initiatives. </a:t>
            </a:r>
          </a:p>
          <a:p>
            <a:pPr eaLnBrk="1" hangingPunct="1">
              <a:spcBef>
                <a:spcPct val="0"/>
              </a:spcBef>
            </a:pPr>
            <a:endParaRPr lang="en-GB" dirty="0" smtClean="0"/>
          </a:p>
          <a:p>
            <a:pPr eaLnBrk="1" hangingPunct="1">
              <a:spcBef>
                <a:spcPct val="0"/>
              </a:spcBef>
            </a:pPr>
            <a:r>
              <a:rPr lang="en-GB" dirty="0" smtClean="0"/>
              <a:t>Community forestry includes a variety of institutional arrangements such as indigenous management of sacred sites of cultural importance, direct community control or management of forest areas, small-scale forest-based enterprises, forest out-grower schemes, company-community partnerships, and other forms of decentralized and devolved forest management.</a:t>
            </a:r>
            <a:endParaRPr lang="en-US" dirty="0" smtClean="0"/>
          </a:p>
          <a:p>
            <a:pPr eaLnBrk="1" hangingPunct="1">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7D5086-582A-46E8-A093-EFB581ACDD22}" type="slidenum">
              <a:rPr lang="en-US" smtClean="0"/>
              <a:pPr/>
              <a:t>2</a:t>
            </a:fld>
            <a:endParaRPr lang="en-US" smtClean="0"/>
          </a:p>
        </p:txBody>
      </p:sp>
    </p:spTree>
    <p:extLst>
      <p:ext uri="{BB962C8B-B14F-4D97-AF65-F5344CB8AC3E}">
        <p14:creationId xmlns:p14="http://schemas.microsoft.com/office/powerpoint/2010/main" val="296802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9CBC7F-21BC-4DA9-B09C-942F58AB0BEA}" type="slidenum">
              <a:rPr lang="en-US"/>
              <a:pPr/>
              <a:t>3</a:t>
            </a:fld>
            <a:endParaRPr lang="en-US"/>
          </a:p>
        </p:txBody>
      </p:sp>
      <p:sp>
        <p:nvSpPr>
          <p:cNvPr id="27651" name="Slide Image Placeholder 1"/>
          <p:cNvSpPr>
            <a:spLocks noGrp="1" noRot="1" noChangeAspect="1" noTextEdit="1"/>
          </p:cNvSpPr>
          <p:nvPr>
            <p:ph type="sldImg"/>
          </p:nvPr>
        </p:nvSpPr>
        <p:spPr>
          <a:ln/>
        </p:spPr>
      </p:sp>
      <p:sp>
        <p:nvSpPr>
          <p:cNvPr id="27652" name="Notes Placeholder 2"/>
          <p:cNvSpPr>
            <a:spLocks noGrp="1"/>
          </p:cNvSpPr>
          <p:nvPr>
            <p:ph type="body" idx="1"/>
          </p:nvPr>
        </p:nvSpPr>
        <p:spPr>
          <a:noFill/>
          <a:ln/>
        </p:spPr>
        <p:txBody>
          <a:bodyPr/>
          <a:lstStyle/>
          <a:p>
            <a:pPr defTabSz="457200" eaLnBrk="1" hangingPunct="1">
              <a:spcBef>
                <a:spcPct val="0"/>
              </a:spcBef>
            </a:pPr>
            <a:r>
              <a:rPr lang="en-US" smtClean="0"/>
              <a:t>Since its very inception, the concept of ‘</a:t>
            </a:r>
            <a:r>
              <a:rPr lang="en-GB" smtClean="0"/>
              <a:t>Community Forestry’ has added new dimensions to forest management and governance. It has helped to make the forest sector a more dynamic and interesting field of work. </a:t>
            </a:r>
          </a:p>
          <a:p>
            <a:pPr defTabSz="457200" eaLnBrk="1" hangingPunct="1">
              <a:spcBef>
                <a:spcPct val="0"/>
              </a:spcBef>
            </a:pPr>
            <a:endParaRPr lang="en-GB" smtClean="0"/>
          </a:p>
          <a:p>
            <a:pPr defTabSz="457200" eaLnBrk="1" hangingPunct="1">
              <a:spcBef>
                <a:spcPct val="0"/>
              </a:spcBef>
            </a:pPr>
            <a:r>
              <a:rPr lang="en-GB" smtClean="0"/>
              <a:t>More concretely, over the years Community Forestry has proved itself to be one of the most appropriate and effective strategies for working towards achieving sustainable forest management. </a:t>
            </a:r>
          </a:p>
          <a:p>
            <a:pPr defTabSz="457200" eaLnBrk="1" hangingPunct="1">
              <a:spcBef>
                <a:spcPct val="0"/>
              </a:spcBef>
            </a:pPr>
            <a:r>
              <a:rPr lang="en-GB" smtClean="0"/>
              <a:t> </a:t>
            </a:r>
          </a:p>
          <a:p>
            <a:pPr defTabSz="457200" eaLnBrk="1" hangingPunct="1">
              <a:spcBef>
                <a:spcPct val="0"/>
              </a:spcBef>
            </a:pPr>
            <a:r>
              <a:rPr lang="en-GB" smtClean="0"/>
              <a:t>It calls for a fundamental  “change” in the way forest resources are used - that they be managed and governed by local and indigenous people for their own direct benefit. </a:t>
            </a:r>
          </a:p>
          <a:p>
            <a:pPr defTabSz="457200" eaLnBrk="1" hangingPunct="1">
              <a:spcBef>
                <a:spcPct val="0"/>
              </a:spcBef>
            </a:pPr>
            <a:endParaRPr lang="en-US" smtClean="0"/>
          </a:p>
        </p:txBody>
      </p:sp>
      <p:sp>
        <p:nvSpPr>
          <p:cNvPr id="276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457200"/>
            <a:fld id="{41E5A8D2-593F-4C0A-BBFD-26E9CE6155B5}" type="slidenum">
              <a:rPr lang="en-US" sz="1200">
                <a:latin typeface="Calibri" pitchFamily="34" charset="0"/>
                <a:ea typeface="ＭＳ Ｐゴシック" charset="-128"/>
              </a:rPr>
              <a:pPr algn="r" defTabSz="457200"/>
              <a:t>3</a:t>
            </a:fld>
            <a:endParaRPr lang="en-US" sz="1200">
              <a:latin typeface="Calibri" pitchFamily="34" charset="0"/>
              <a:ea typeface="ＭＳ Ｐゴシック" charset="-128"/>
            </a:endParaRPr>
          </a:p>
        </p:txBody>
      </p:sp>
    </p:spTree>
    <p:extLst>
      <p:ext uri="{BB962C8B-B14F-4D97-AF65-F5344CB8AC3E}">
        <p14:creationId xmlns:p14="http://schemas.microsoft.com/office/powerpoint/2010/main" val="202010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pPr eaLnBrk="1" hangingPunct="1">
              <a:spcBef>
                <a:spcPct val="0"/>
              </a:spcBef>
            </a:pPr>
            <a:r>
              <a:rPr lang="en-GB" smtClean="0"/>
              <a:t>There is ample evidence that community forestry can contribute to local livelihoods, reducing deforestation and improving forest condition, and strengthening good governance. </a:t>
            </a:r>
            <a:endParaRPr lang="en-US" smtClean="0"/>
          </a:p>
          <a:p>
            <a:pPr eaLnBrk="1" hangingPunct="1">
              <a:spcBef>
                <a:spcPct val="0"/>
              </a:spcBef>
            </a:pPr>
            <a:r>
              <a:rPr lang="en-GB" smtClean="0"/>
              <a:t>i.e. community forestry contributes to all 3 pillars of sustainable development – the economic, the environmental and the social.</a:t>
            </a:r>
            <a:endParaRPr lang="en-US" smtClean="0"/>
          </a:p>
          <a:p>
            <a:pPr eaLnBrk="1" hangingPunct="1">
              <a:spcBef>
                <a:spcPct val="0"/>
              </a:spcBef>
            </a:pPr>
            <a:r>
              <a:rPr lang="en-GB" smtClean="0"/>
              <a:t>By putting local people at the heart of forest decision-making and management, community forestry can make sustainable forest management a reality.</a:t>
            </a:r>
            <a:endParaRPr lang="en-US" smtClean="0"/>
          </a:p>
          <a:p>
            <a:pPr eaLnBrk="1" hangingPunct="1">
              <a:spcBef>
                <a:spcPct val="0"/>
              </a:spcBef>
            </a:pPr>
            <a:endParaRPr lang="en-US" smtClean="0"/>
          </a:p>
        </p:txBody>
      </p:sp>
      <p:sp>
        <p:nvSpPr>
          <p:cNvPr id="81924" name="Slide Number Placeholder 3"/>
          <p:cNvSpPr>
            <a:spLocks noGrp="1"/>
          </p:cNvSpPr>
          <p:nvPr>
            <p:ph type="sldNum" sz="quarter" idx="5"/>
          </p:nvPr>
        </p:nvSpPr>
        <p:spPr>
          <a:noFill/>
        </p:spPr>
        <p:txBody>
          <a:bodyPr/>
          <a:lstStyle/>
          <a:p>
            <a:fld id="{BA98423C-2B18-43F8-ABBB-425A85B47ECF}" type="slidenum">
              <a:rPr lang="en-US" smtClean="0"/>
              <a:pPr/>
              <a:t>5</a:t>
            </a:fld>
            <a:endParaRPr lang="en-US" smtClean="0"/>
          </a:p>
        </p:txBody>
      </p:sp>
    </p:spTree>
    <p:extLst>
      <p:ext uri="{BB962C8B-B14F-4D97-AF65-F5344CB8AC3E}">
        <p14:creationId xmlns:p14="http://schemas.microsoft.com/office/powerpoint/2010/main" val="36273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9C5EFA-88C0-4AFF-B7D3-8A7F6287D21D}" type="slidenum">
              <a:rPr lang="en-US" smtClean="0"/>
              <a:pPr/>
              <a:t>7</a:t>
            </a:fld>
            <a:endParaRPr lang="en-US"/>
          </a:p>
        </p:txBody>
      </p:sp>
    </p:spTree>
    <p:extLst>
      <p:ext uri="{BB962C8B-B14F-4D97-AF65-F5344CB8AC3E}">
        <p14:creationId xmlns:p14="http://schemas.microsoft.com/office/powerpoint/2010/main" val="2702736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9C5EFA-88C0-4AFF-B7D3-8A7F6287D21D}" type="slidenum">
              <a:rPr lang="en-US" smtClean="0"/>
              <a:pPr/>
              <a:t>9</a:t>
            </a:fld>
            <a:endParaRPr lang="en-US"/>
          </a:p>
        </p:txBody>
      </p:sp>
    </p:spTree>
    <p:extLst>
      <p:ext uri="{BB962C8B-B14F-4D97-AF65-F5344CB8AC3E}">
        <p14:creationId xmlns:p14="http://schemas.microsoft.com/office/powerpoint/2010/main" val="270273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2%CF</a:t>
            </a:r>
            <a:r>
              <a:rPr lang="en-US" baseline="0" dirty="0" smtClean="0"/>
              <a:t>  of total land area, 3.5% of Forest land area</a:t>
            </a:r>
            <a:endParaRPr lang="en-US" dirty="0"/>
          </a:p>
        </p:txBody>
      </p:sp>
      <p:sp>
        <p:nvSpPr>
          <p:cNvPr id="4" name="Slide Number Placeholder 3"/>
          <p:cNvSpPr>
            <a:spLocks noGrp="1"/>
          </p:cNvSpPr>
          <p:nvPr>
            <p:ph type="sldNum" sz="quarter" idx="10"/>
          </p:nvPr>
        </p:nvSpPr>
        <p:spPr/>
        <p:txBody>
          <a:bodyPr/>
          <a:lstStyle/>
          <a:p>
            <a:pPr>
              <a:defRPr/>
            </a:pPr>
            <a:fld id="{C14398D3-2521-42C0-839A-39019CF730AC}" type="slidenum">
              <a:rPr lang="en-US" smtClean="0"/>
              <a:pPr>
                <a:defRPr/>
              </a:pPr>
              <a:t>19</a:t>
            </a:fld>
            <a:endParaRPr lang="en-US"/>
          </a:p>
        </p:txBody>
      </p:sp>
    </p:spTree>
    <p:extLst>
      <p:ext uri="{BB962C8B-B14F-4D97-AF65-F5344CB8AC3E}">
        <p14:creationId xmlns:p14="http://schemas.microsoft.com/office/powerpoint/2010/main" val="2107574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Defo</a:t>
            </a:r>
            <a:r>
              <a:rPr lang="en-US" baseline="0" dirty="0" smtClean="0"/>
              <a:t> is 6X faster the CF expansion</a:t>
            </a:r>
            <a:endParaRPr lang="en-US" dirty="0"/>
          </a:p>
        </p:txBody>
      </p:sp>
      <p:sp>
        <p:nvSpPr>
          <p:cNvPr id="4" name="Slide Number Placeholder 3"/>
          <p:cNvSpPr>
            <a:spLocks noGrp="1"/>
          </p:cNvSpPr>
          <p:nvPr>
            <p:ph type="sldNum" sz="quarter" idx="10"/>
          </p:nvPr>
        </p:nvSpPr>
        <p:spPr/>
        <p:txBody>
          <a:bodyPr/>
          <a:lstStyle/>
          <a:p>
            <a:pPr>
              <a:defRPr/>
            </a:pPr>
            <a:fld id="{C14398D3-2521-42C0-839A-39019CF730AC}" type="slidenum">
              <a:rPr lang="en-US" smtClean="0"/>
              <a:pPr>
                <a:defRPr/>
              </a:pPr>
              <a:t>20</a:t>
            </a:fld>
            <a:endParaRPr lang="en-US"/>
          </a:p>
        </p:txBody>
      </p:sp>
    </p:spTree>
    <p:extLst>
      <p:ext uri="{BB962C8B-B14F-4D97-AF65-F5344CB8AC3E}">
        <p14:creationId xmlns:p14="http://schemas.microsoft.com/office/powerpoint/2010/main" val="2881981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8461EA1-C0A4-46C0-94F3-9F336DDD873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7E851F4-79D6-4C18-B1A5-C0EEFDD16CF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DC8A96E-19C2-427B-BB15-50D23152887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2258F64-9653-4DBE-8894-C55C32808612}"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F70D692-70C0-49E9-9557-64D19D0ADF72}"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2A20675-F021-4A4F-9B68-7826712F17EB}"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txBox="1">
            <a:spLocks/>
          </p:cNvSpPr>
          <p:nvPr userDrawn="1"/>
        </p:nvSpPr>
        <p:spPr>
          <a:xfrm>
            <a:off x="0" y="332655"/>
            <a:ext cx="7772400" cy="50405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003E00"/>
                </a:solidFill>
              </a:rPr>
              <a:t>2.1 Forest tenure concepts </a:t>
            </a:r>
            <a:endParaRPr lang="en-US" sz="2800" b="1" dirty="0">
              <a:solidFill>
                <a:srgbClr val="003E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E52534E-BDD4-4CA1-AA4A-D9C8A600D0F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2D468B4-8768-40D9-A047-E328B01BF3B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64D3635-435B-45AC-9EE2-5C0063DA00B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2020720-5F8A-4F4A-9FD5-6909B15372A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906D684-9C4B-4F32-8C0C-C47608D83CC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DDC7151-CCCC-42F6-9490-37830B2B14F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F66AC66-5B2C-45CF-B72F-6B3964D5A41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8EF7FCC-D553-438C-BA47-C6EC5EB9D23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ECA5085-26B9-49D3-8C0E-FBC14831296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endParaRPr lang="en-US" dirty="0" smtClean="0"/>
          </a:p>
        </p:txBody>
      </p:sp>
      <p:pic>
        <p:nvPicPr>
          <p:cNvPr id="3075" name="Picture 3" descr="Presentation-BG4.jpg"/>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sp>
        <p:nvSpPr>
          <p:cNvPr id="3076" name="Text Box 4"/>
          <p:cNvSpPr txBox="1">
            <a:spLocks noChangeArrowheads="1"/>
          </p:cNvSpPr>
          <p:nvPr/>
        </p:nvSpPr>
        <p:spPr bwMode="auto">
          <a:xfrm>
            <a:off x="609600" y="228600"/>
            <a:ext cx="7924800" cy="584775"/>
          </a:xfrm>
          <a:prstGeom prst="rect">
            <a:avLst/>
          </a:prstGeom>
          <a:noFill/>
          <a:ln w="9525">
            <a:noFill/>
            <a:miter lim="800000"/>
            <a:headEnd/>
            <a:tailEnd/>
          </a:ln>
        </p:spPr>
        <p:txBody>
          <a:bodyPr wrap="square">
            <a:spAutoFit/>
          </a:bodyPr>
          <a:lstStyle/>
          <a:p>
            <a:pPr algn="ctr"/>
            <a:r>
              <a:rPr lang="en-US" sz="1600" b="1" dirty="0" smtClean="0">
                <a:solidFill>
                  <a:schemeClr val="bg1"/>
                </a:solidFill>
              </a:rPr>
              <a:t>AFA Regional Workshop:  </a:t>
            </a:r>
          </a:p>
          <a:p>
            <a:pPr algn="ctr"/>
            <a:r>
              <a:rPr lang="en-US" sz="1600" b="1" dirty="0" smtClean="0">
                <a:solidFill>
                  <a:schemeClr val="bg1"/>
                </a:solidFill>
              </a:rPr>
              <a:t>Building </a:t>
            </a:r>
            <a:r>
              <a:rPr lang="en-US" sz="1600" b="1" dirty="0">
                <a:solidFill>
                  <a:schemeClr val="bg1"/>
                </a:solidFill>
              </a:rPr>
              <a:t>our Agenda </a:t>
            </a:r>
            <a:r>
              <a:rPr lang="en-US" sz="1600" b="1" dirty="0" smtClean="0">
                <a:solidFill>
                  <a:schemeClr val="bg1"/>
                </a:solidFill>
              </a:rPr>
              <a:t>for </a:t>
            </a:r>
            <a:r>
              <a:rPr lang="en-US" sz="1600" b="1" dirty="0">
                <a:solidFill>
                  <a:schemeClr val="bg1"/>
                </a:solidFill>
              </a:rPr>
              <a:t>Farmers in Forested Landscapes</a:t>
            </a:r>
            <a:endParaRPr lang="en-US" sz="1600" b="1" dirty="0">
              <a:solidFill>
                <a:schemeClr val="bg1"/>
              </a:solidFill>
              <a:latin typeface="Calibri" pitchFamily="34" charset="0"/>
            </a:endParaRPr>
          </a:p>
        </p:txBody>
      </p:sp>
      <p:pic>
        <p:nvPicPr>
          <p:cNvPr id="3077" name="Picture 5" descr="dark green box"/>
          <p:cNvPicPr>
            <a:picLocks noChangeAspect="1" noChangeArrowheads="1"/>
          </p:cNvPicPr>
          <p:nvPr/>
        </p:nvPicPr>
        <p:blipFill>
          <a:blip r:embed="rId3"/>
          <a:srcRect/>
          <a:stretch>
            <a:fillRect/>
          </a:stretch>
        </p:blipFill>
        <p:spPr bwMode="auto">
          <a:xfrm>
            <a:off x="304800" y="1066800"/>
            <a:ext cx="8534400" cy="4791075"/>
          </a:xfrm>
          <a:prstGeom prst="rect">
            <a:avLst/>
          </a:prstGeom>
          <a:noFill/>
          <a:ln w="9525">
            <a:noFill/>
            <a:miter lim="800000"/>
            <a:headEnd/>
            <a:tailEnd/>
          </a:ln>
        </p:spPr>
      </p:pic>
      <p:pic>
        <p:nvPicPr>
          <p:cNvPr id="3078" name="Picture 6" descr="Light green box - full"/>
          <p:cNvPicPr>
            <a:picLocks noChangeAspect="1" noChangeArrowheads="1"/>
          </p:cNvPicPr>
          <p:nvPr/>
        </p:nvPicPr>
        <p:blipFill>
          <a:blip r:embed="rId4"/>
          <a:srcRect/>
          <a:stretch>
            <a:fillRect/>
          </a:stretch>
        </p:blipFill>
        <p:spPr bwMode="auto">
          <a:xfrm>
            <a:off x="609600" y="1143000"/>
            <a:ext cx="7924800" cy="4495800"/>
          </a:xfrm>
          <a:prstGeom prst="rect">
            <a:avLst/>
          </a:prstGeom>
          <a:noFill/>
          <a:ln w="9525">
            <a:noFill/>
            <a:miter lim="800000"/>
            <a:headEnd/>
            <a:tailEnd/>
          </a:ln>
        </p:spPr>
      </p:pic>
      <p:sp>
        <p:nvSpPr>
          <p:cNvPr id="123911" name="Text Box 7"/>
          <p:cNvSpPr txBox="1">
            <a:spLocks noChangeArrowheads="1"/>
          </p:cNvSpPr>
          <p:nvPr/>
        </p:nvSpPr>
        <p:spPr bwMode="auto">
          <a:xfrm>
            <a:off x="685800" y="1600200"/>
            <a:ext cx="7772400" cy="4708981"/>
          </a:xfrm>
          <a:prstGeom prst="rect">
            <a:avLst/>
          </a:prstGeom>
          <a:noFill/>
          <a:ln w="9525">
            <a:noFill/>
            <a:miter lim="800000"/>
            <a:headEnd/>
            <a:tailEnd/>
          </a:ln>
          <a:effectLst/>
        </p:spPr>
        <p:txBody>
          <a:bodyPr wrap="square">
            <a:spAutoFit/>
          </a:bodyPr>
          <a:lstStyle/>
          <a:p>
            <a:pPr algn="ctr">
              <a:spcBef>
                <a:spcPct val="50000"/>
              </a:spcBef>
              <a:defRPr/>
            </a:pPr>
            <a:r>
              <a:rPr lang="en-US" sz="6000" b="1" dirty="0">
                <a:latin typeface="+mn-lt"/>
              </a:rPr>
              <a:t>Scaling Up Community </a:t>
            </a:r>
            <a:r>
              <a:rPr lang="en-US" sz="6000" b="1" dirty="0" smtClean="0">
                <a:latin typeface="+mn-lt"/>
              </a:rPr>
              <a:t>Forestry</a:t>
            </a:r>
          </a:p>
          <a:p>
            <a:pPr algn="ctr">
              <a:spcBef>
                <a:spcPct val="50000"/>
              </a:spcBef>
              <a:defRPr/>
            </a:pPr>
            <a:endParaRPr lang="en-US" sz="2400" b="1" dirty="0" smtClean="0">
              <a:latin typeface="+mn-lt"/>
            </a:endParaRPr>
          </a:p>
          <a:p>
            <a:pPr algn="ctr">
              <a:spcBef>
                <a:spcPct val="50000"/>
              </a:spcBef>
              <a:defRPr/>
            </a:pPr>
            <a:endParaRPr lang="en-US" sz="2400" b="1" dirty="0">
              <a:latin typeface="+mn-lt"/>
            </a:endParaRPr>
          </a:p>
          <a:p>
            <a:pPr algn="ctr">
              <a:spcBef>
                <a:spcPct val="50000"/>
              </a:spcBef>
              <a:defRPr/>
            </a:pPr>
            <a:endParaRPr lang="en-US" sz="2400" b="1" dirty="0" smtClean="0">
              <a:latin typeface="+mn-lt"/>
            </a:endParaRPr>
          </a:p>
          <a:p>
            <a:pPr algn="ctr">
              <a:spcBef>
                <a:spcPct val="50000"/>
              </a:spcBef>
              <a:defRPr/>
            </a:pPr>
            <a:endParaRPr lang="en-US" sz="2400" b="1" dirty="0" smtClean="0">
              <a:latin typeface="+mn-lt"/>
            </a:endParaRPr>
          </a:p>
          <a:p>
            <a:pPr algn="ctr">
              <a:spcBef>
                <a:spcPct val="50000"/>
              </a:spcBef>
              <a:defRPr/>
            </a:pPr>
            <a:endParaRPr lang="en-US" sz="2400" b="1" dirty="0">
              <a:latin typeface="+mn-lt"/>
            </a:endParaRPr>
          </a:p>
        </p:txBody>
      </p:sp>
      <p:sp>
        <p:nvSpPr>
          <p:cNvPr id="8" name="Text Box 7"/>
          <p:cNvSpPr txBox="1">
            <a:spLocks noChangeArrowheads="1"/>
          </p:cNvSpPr>
          <p:nvPr/>
        </p:nvSpPr>
        <p:spPr bwMode="auto">
          <a:xfrm>
            <a:off x="-2438400" y="7391400"/>
            <a:ext cx="8763000" cy="2677656"/>
          </a:xfrm>
          <a:prstGeom prst="rect">
            <a:avLst/>
          </a:prstGeom>
          <a:noFill/>
          <a:ln w="9525">
            <a:noFill/>
            <a:miter lim="800000"/>
            <a:headEnd/>
            <a:tailEnd/>
          </a:ln>
          <a:effectLst/>
        </p:spPr>
        <p:txBody>
          <a:bodyPr wrap="square">
            <a:spAutoFit/>
          </a:bodyPr>
          <a:lstStyle/>
          <a:p>
            <a:pPr algn="ctr">
              <a:spcBef>
                <a:spcPct val="50000"/>
              </a:spcBef>
              <a:defRPr/>
            </a:pPr>
            <a:endParaRPr lang="en-US" sz="2400" b="1" dirty="0" smtClean="0">
              <a:latin typeface="+mn-lt"/>
            </a:endParaRPr>
          </a:p>
          <a:p>
            <a:pPr algn="ctr">
              <a:spcBef>
                <a:spcPct val="50000"/>
              </a:spcBef>
              <a:defRPr/>
            </a:pPr>
            <a:endParaRPr lang="en-US" sz="2400" b="1" dirty="0">
              <a:latin typeface="+mn-lt"/>
            </a:endParaRPr>
          </a:p>
          <a:p>
            <a:pPr algn="ctr">
              <a:spcBef>
                <a:spcPct val="50000"/>
              </a:spcBef>
              <a:defRPr/>
            </a:pPr>
            <a:endParaRPr lang="en-US" sz="2400" b="1" dirty="0" smtClean="0">
              <a:latin typeface="+mn-lt"/>
            </a:endParaRPr>
          </a:p>
          <a:p>
            <a:pPr algn="ctr">
              <a:spcBef>
                <a:spcPct val="50000"/>
              </a:spcBef>
              <a:defRPr/>
            </a:pPr>
            <a:endParaRPr lang="en-US" sz="2400" b="1" dirty="0" smtClean="0">
              <a:latin typeface="+mn-lt"/>
            </a:endParaRPr>
          </a:p>
          <a:p>
            <a:pPr algn="ctr">
              <a:spcBef>
                <a:spcPct val="50000"/>
              </a:spcBef>
              <a:defRPr/>
            </a:pPr>
            <a:endParaRPr lang="en-US" sz="2400" b="1" dirty="0">
              <a:latin typeface="+mn-lt"/>
            </a:endParaRPr>
          </a:p>
        </p:txBody>
      </p:sp>
      <p:sp>
        <p:nvSpPr>
          <p:cNvPr id="9" name="TextBox 8"/>
          <p:cNvSpPr txBox="1"/>
          <p:nvPr/>
        </p:nvSpPr>
        <p:spPr>
          <a:xfrm>
            <a:off x="914400" y="4191000"/>
            <a:ext cx="7467600" cy="1323439"/>
          </a:xfrm>
          <a:prstGeom prst="rect">
            <a:avLst/>
          </a:prstGeom>
          <a:noFill/>
        </p:spPr>
        <p:txBody>
          <a:bodyPr wrap="square" rtlCol="0">
            <a:spAutoFit/>
          </a:bodyPr>
          <a:lstStyle/>
          <a:p>
            <a:pPr algn="ctr">
              <a:spcBef>
                <a:spcPct val="50000"/>
              </a:spcBef>
              <a:defRPr/>
            </a:pPr>
            <a:r>
              <a:rPr lang="en-US" sz="2000" b="1" dirty="0" err="1" smtClean="0"/>
              <a:t>Reymondo</a:t>
            </a:r>
            <a:r>
              <a:rPr lang="en-US" sz="2000" b="1" dirty="0" smtClean="0"/>
              <a:t> </a:t>
            </a:r>
            <a:r>
              <a:rPr lang="en-US" sz="2000" b="1" dirty="0"/>
              <a:t>A. </a:t>
            </a:r>
            <a:r>
              <a:rPr lang="en-US" sz="2000" b="1" dirty="0" err="1"/>
              <a:t>Caraan</a:t>
            </a:r>
            <a:endParaRPr lang="en-US" sz="2000" b="1" dirty="0"/>
          </a:p>
          <a:p>
            <a:pPr algn="ctr">
              <a:spcBef>
                <a:spcPct val="50000"/>
              </a:spcBef>
              <a:defRPr/>
            </a:pPr>
            <a:r>
              <a:rPr lang="en-US" sz="2000" b="1" dirty="0"/>
              <a:t>Senior Program Officer, Securing Community </a:t>
            </a:r>
            <a:r>
              <a:rPr lang="en-US" sz="2000" b="1" dirty="0" smtClean="0"/>
              <a:t>Forestry</a:t>
            </a:r>
          </a:p>
          <a:p>
            <a:pPr algn="ctr">
              <a:spcBef>
                <a:spcPct val="50000"/>
              </a:spcBef>
              <a:defRPr/>
            </a:pPr>
            <a:r>
              <a:rPr lang="en-US" sz="2000" b="1" dirty="0" smtClean="0"/>
              <a:t>RECOFTC, The Center for People and Forests</a:t>
            </a:r>
            <a:endParaRPr lang="en-US" sz="2000" b="1" dirty="0"/>
          </a:p>
        </p:txBody>
      </p:sp>
      <p:sp>
        <p:nvSpPr>
          <p:cNvPr id="11265" name="Rectangle 1"/>
          <p:cNvSpPr>
            <a:spLocks noChangeArrowheads="1"/>
          </p:cNvSpPr>
          <p:nvPr/>
        </p:nvSpPr>
        <p:spPr bwMode="auto">
          <a:xfrm>
            <a:off x="152400" y="6248400"/>
            <a:ext cx="4495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Verdana" pitchFamily="34" charset="0"/>
                <a:ea typeface="Times New Roman" pitchFamily="18" charset="0"/>
                <a:cs typeface="Arial" pitchFamily="34" charset="0"/>
              </a:rPr>
              <a:t>August 2-3, 2015, Yangon, Myanmar</a:t>
            </a:r>
            <a:endParaRPr kumimoji="0" lang="en-US" sz="16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Presentation-BG4.jpg"/>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sp>
        <p:nvSpPr>
          <p:cNvPr id="22531" name="Text Box 3"/>
          <p:cNvSpPr txBox="1">
            <a:spLocks noChangeArrowheads="1"/>
          </p:cNvSpPr>
          <p:nvPr/>
        </p:nvSpPr>
        <p:spPr bwMode="auto">
          <a:xfrm>
            <a:off x="609600" y="228600"/>
            <a:ext cx="7924800" cy="579438"/>
          </a:xfrm>
          <a:prstGeom prst="rect">
            <a:avLst/>
          </a:prstGeom>
          <a:noFill/>
          <a:ln w="9525">
            <a:noFill/>
            <a:miter lim="800000"/>
            <a:headEnd/>
            <a:tailEnd/>
          </a:ln>
        </p:spPr>
        <p:txBody>
          <a:bodyPr>
            <a:spAutoFit/>
          </a:bodyPr>
          <a:lstStyle/>
          <a:p>
            <a:pPr algn="ctr">
              <a:spcBef>
                <a:spcPct val="50000"/>
              </a:spcBef>
            </a:pPr>
            <a:r>
              <a:rPr lang="en-GB" sz="3200" b="1">
                <a:solidFill>
                  <a:srgbClr val="99FF33"/>
                </a:solidFill>
                <a:latin typeface="Calibri" pitchFamily="34" charset="0"/>
              </a:rPr>
              <a:t>Current CF Status v Targets</a:t>
            </a:r>
            <a:endParaRPr lang="en-US" b="1">
              <a:solidFill>
                <a:srgbClr val="99FF33"/>
              </a:solidFill>
            </a:endParaRPr>
          </a:p>
        </p:txBody>
      </p:sp>
      <p:pic>
        <p:nvPicPr>
          <p:cNvPr id="22532" name="Picture 4" descr="dark green box"/>
          <p:cNvPicPr>
            <a:picLocks noChangeAspect="1" noChangeArrowheads="1"/>
          </p:cNvPicPr>
          <p:nvPr/>
        </p:nvPicPr>
        <p:blipFill>
          <a:blip r:embed="rId3"/>
          <a:srcRect/>
          <a:stretch>
            <a:fillRect/>
          </a:stretch>
        </p:blipFill>
        <p:spPr bwMode="auto">
          <a:xfrm>
            <a:off x="304800" y="838200"/>
            <a:ext cx="8534400" cy="5019675"/>
          </a:xfrm>
          <a:prstGeom prst="rect">
            <a:avLst/>
          </a:prstGeom>
          <a:noFill/>
          <a:ln w="9525">
            <a:noFill/>
            <a:miter lim="800000"/>
            <a:headEnd/>
            <a:tailEnd/>
          </a:ln>
        </p:spPr>
      </p:pic>
      <p:sp>
        <p:nvSpPr>
          <p:cNvPr id="22533" name="Text Box 6"/>
          <p:cNvSpPr txBox="1">
            <a:spLocks noChangeArrowheads="1"/>
          </p:cNvSpPr>
          <p:nvPr/>
        </p:nvSpPr>
        <p:spPr bwMode="auto">
          <a:xfrm>
            <a:off x="533400" y="6477000"/>
            <a:ext cx="7010400" cy="366713"/>
          </a:xfrm>
          <a:prstGeom prst="rect">
            <a:avLst/>
          </a:prstGeom>
          <a:noFill/>
          <a:ln w="9525">
            <a:noFill/>
            <a:miter lim="800000"/>
            <a:headEnd/>
            <a:tailEnd/>
          </a:ln>
        </p:spPr>
        <p:txBody>
          <a:bodyPr>
            <a:spAutoFit/>
          </a:bodyPr>
          <a:lstStyle/>
          <a:p>
            <a:pPr>
              <a:spcBef>
                <a:spcPct val="50000"/>
              </a:spcBef>
            </a:pPr>
            <a:r>
              <a:rPr lang="en-GB" b="1">
                <a:solidFill>
                  <a:schemeClr val="bg1"/>
                </a:solidFill>
                <a:latin typeface="Calibri" pitchFamily="34" charset="0"/>
              </a:rPr>
              <a:t>(from </a:t>
            </a:r>
            <a:r>
              <a:rPr lang="en-US" b="1">
                <a:solidFill>
                  <a:schemeClr val="bg1"/>
                </a:solidFill>
              </a:rPr>
              <a:t>RECOFTC 2014</a:t>
            </a:r>
            <a:r>
              <a:rPr lang="en-US" b="1">
                <a:solidFill>
                  <a:schemeClr val="bg1"/>
                </a:solidFill>
                <a:latin typeface="Calibri" pitchFamily="34" charset="0"/>
              </a:rPr>
              <a:t>)</a:t>
            </a:r>
          </a:p>
        </p:txBody>
      </p:sp>
      <p:pic>
        <p:nvPicPr>
          <p:cNvPr id="22534" name="Picture 10"/>
          <p:cNvPicPr>
            <a:picLocks noChangeAspect="1"/>
          </p:cNvPicPr>
          <p:nvPr/>
        </p:nvPicPr>
        <p:blipFill>
          <a:blip r:embed="rId4"/>
          <a:srcRect/>
          <a:stretch>
            <a:fillRect/>
          </a:stretch>
        </p:blipFill>
        <p:spPr bwMode="auto">
          <a:xfrm>
            <a:off x="622300" y="1041400"/>
            <a:ext cx="7886700"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Presentation-BG4.jpg"/>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sp>
        <p:nvSpPr>
          <p:cNvPr id="14339" name="Text Box 3"/>
          <p:cNvSpPr txBox="1">
            <a:spLocks noChangeArrowheads="1"/>
          </p:cNvSpPr>
          <p:nvPr/>
        </p:nvSpPr>
        <p:spPr bwMode="auto">
          <a:xfrm>
            <a:off x="609600" y="228600"/>
            <a:ext cx="7924800" cy="579438"/>
          </a:xfrm>
          <a:prstGeom prst="rect">
            <a:avLst/>
          </a:prstGeom>
          <a:noFill/>
          <a:ln w="9525">
            <a:noFill/>
            <a:miter lim="800000"/>
            <a:headEnd/>
            <a:tailEnd/>
          </a:ln>
        </p:spPr>
        <p:txBody>
          <a:bodyPr>
            <a:spAutoFit/>
          </a:bodyPr>
          <a:lstStyle/>
          <a:p>
            <a:pPr algn="ctr">
              <a:spcBef>
                <a:spcPct val="50000"/>
              </a:spcBef>
            </a:pPr>
            <a:r>
              <a:rPr lang="en-GB" sz="3200" b="1" dirty="0">
                <a:solidFill>
                  <a:schemeClr val="bg1"/>
                </a:solidFill>
                <a:latin typeface="Calibri" pitchFamily="34" charset="0"/>
              </a:rPr>
              <a:t>Current CF Status   v   Targets</a:t>
            </a:r>
            <a:endParaRPr lang="en-US" b="1" dirty="0">
              <a:solidFill>
                <a:schemeClr val="bg1"/>
              </a:solidFill>
            </a:endParaRPr>
          </a:p>
        </p:txBody>
      </p:sp>
      <p:pic>
        <p:nvPicPr>
          <p:cNvPr id="14340" name="Picture 4" descr="dark green box"/>
          <p:cNvPicPr>
            <a:picLocks noChangeAspect="1" noChangeArrowheads="1"/>
          </p:cNvPicPr>
          <p:nvPr/>
        </p:nvPicPr>
        <p:blipFill>
          <a:blip r:embed="rId3"/>
          <a:srcRect/>
          <a:stretch>
            <a:fillRect/>
          </a:stretch>
        </p:blipFill>
        <p:spPr bwMode="auto">
          <a:xfrm>
            <a:off x="304800" y="838200"/>
            <a:ext cx="8534400" cy="5019675"/>
          </a:xfrm>
          <a:prstGeom prst="rect">
            <a:avLst/>
          </a:prstGeom>
          <a:noFill/>
          <a:ln w="9525">
            <a:noFill/>
            <a:miter lim="800000"/>
            <a:headEnd/>
            <a:tailEnd/>
          </a:ln>
        </p:spPr>
      </p:pic>
      <p:sp>
        <p:nvSpPr>
          <p:cNvPr id="14341" name="Text Box 5"/>
          <p:cNvSpPr txBox="1">
            <a:spLocks noChangeArrowheads="1"/>
          </p:cNvSpPr>
          <p:nvPr/>
        </p:nvSpPr>
        <p:spPr bwMode="auto">
          <a:xfrm>
            <a:off x="533400" y="6477000"/>
            <a:ext cx="7010400" cy="366713"/>
          </a:xfrm>
          <a:prstGeom prst="rect">
            <a:avLst/>
          </a:prstGeom>
          <a:noFill/>
          <a:ln w="9525">
            <a:noFill/>
            <a:miter lim="800000"/>
            <a:headEnd/>
            <a:tailEnd/>
          </a:ln>
        </p:spPr>
        <p:txBody>
          <a:bodyPr>
            <a:spAutoFit/>
          </a:bodyPr>
          <a:lstStyle/>
          <a:p>
            <a:pPr>
              <a:spcBef>
                <a:spcPct val="50000"/>
              </a:spcBef>
            </a:pPr>
            <a:r>
              <a:rPr lang="en-GB" b="1" dirty="0">
                <a:solidFill>
                  <a:schemeClr val="bg1"/>
                </a:solidFill>
                <a:latin typeface="Calibri" pitchFamily="34" charset="0"/>
              </a:rPr>
              <a:t>(from </a:t>
            </a:r>
            <a:r>
              <a:rPr lang="en-US" b="1" dirty="0">
                <a:solidFill>
                  <a:schemeClr val="bg1"/>
                </a:solidFill>
              </a:rPr>
              <a:t>RECOFTC 2014</a:t>
            </a:r>
            <a:r>
              <a:rPr lang="en-US" b="1" dirty="0">
                <a:solidFill>
                  <a:schemeClr val="bg1"/>
                </a:solidFill>
                <a:latin typeface="Calibri" pitchFamily="34" charset="0"/>
              </a:rPr>
              <a:t>)</a:t>
            </a:r>
          </a:p>
        </p:txBody>
      </p:sp>
      <p:pic>
        <p:nvPicPr>
          <p:cNvPr id="14342" name="Picture 6"/>
          <p:cNvPicPr>
            <a:picLocks noChangeAspect="1" noChangeArrowheads="1"/>
          </p:cNvPicPr>
          <p:nvPr/>
        </p:nvPicPr>
        <p:blipFill>
          <a:blip r:embed="rId4"/>
          <a:srcRect/>
          <a:stretch>
            <a:fillRect/>
          </a:stretch>
        </p:blipFill>
        <p:spPr bwMode="auto">
          <a:xfrm>
            <a:off x="228600" y="1446213"/>
            <a:ext cx="8686800" cy="3970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drawing pf seedling development to a tree"/>
          <p:cNvPicPr>
            <a:picLocks noChangeAspect="1" noChangeArrowheads="1"/>
          </p:cNvPicPr>
          <p:nvPr/>
        </p:nvPicPr>
        <p:blipFill>
          <a:blip r:embed="rId2">
            <a:lum bright="-38000"/>
          </a:blip>
          <a:srcRect b="37895"/>
          <a:stretch>
            <a:fillRect/>
          </a:stretch>
        </p:blipFill>
        <p:spPr bwMode="auto">
          <a:xfrm>
            <a:off x="228600" y="1197634"/>
            <a:ext cx="4343400" cy="5279366"/>
          </a:xfrm>
          <a:prstGeom prst="rect">
            <a:avLst/>
          </a:prstGeom>
          <a:noFill/>
        </p:spPr>
      </p:pic>
      <p:sp>
        <p:nvSpPr>
          <p:cNvPr id="12" name="TextBox 11"/>
          <p:cNvSpPr txBox="1"/>
          <p:nvPr/>
        </p:nvSpPr>
        <p:spPr>
          <a:xfrm>
            <a:off x="457200" y="228600"/>
            <a:ext cx="8229600" cy="646331"/>
          </a:xfrm>
          <a:prstGeom prst="rect">
            <a:avLst/>
          </a:prstGeom>
          <a:solidFill>
            <a:srgbClr val="0070C0"/>
          </a:solidFill>
        </p:spPr>
        <p:txBody>
          <a:bodyPr wrap="square" rtlCol="0">
            <a:spAutoFit/>
          </a:bodyPr>
          <a:lstStyle/>
          <a:p>
            <a:pPr algn="ctr"/>
            <a:r>
              <a:rPr lang="en-US" sz="3600" dirty="0" smtClean="0"/>
              <a:t>CF Target – Myanmar, 2001-2030   </a:t>
            </a:r>
            <a:endParaRPr lang="en-US" sz="3600" dirty="0"/>
          </a:p>
        </p:txBody>
      </p:sp>
      <p:pic>
        <p:nvPicPr>
          <p:cNvPr id="13" name="Picture 2" descr="Image result for drawing pf seedling development to a tree"/>
          <p:cNvPicPr>
            <a:picLocks noChangeAspect="1" noChangeArrowheads="1"/>
          </p:cNvPicPr>
          <p:nvPr/>
        </p:nvPicPr>
        <p:blipFill>
          <a:blip r:embed="rId2"/>
          <a:srcRect l="25263" r="50526" b="69474"/>
          <a:stretch>
            <a:fillRect/>
          </a:stretch>
        </p:blipFill>
        <p:spPr bwMode="auto">
          <a:xfrm>
            <a:off x="6477000" y="900093"/>
            <a:ext cx="1219200" cy="3362475"/>
          </a:xfrm>
          <a:prstGeom prst="rect">
            <a:avLst/>
          </a:prstGeom>
          <a:noFill/>
        </p:spPr>
      </p:pic>
      <p:sp>
        <p:nvSpPr>
          <p:cNvPr id="15" name="TextBox 14"/>
          <p:cNvSpPr txBox="1"/>
          <p:nvPr/>
        </p:nvSpPr>
        <p:spPr>
          <a:xfrm>
            <a:off x="5410200" y="4191000"/>
            <a:ext cx="3352800" cy="2123658"/>
          </a:xfrm>
          <a:prstGeom prst="rect">
            <a:avLst/>
          </a:prstGeom>
          <a:solidFill>
            <a:srgbClr val="009900"/>
          </a:solidFill>
        </p:spPr>
        <p:txBody>
          <a:bodyPr wrap="square" rtlCol="0">
            <a:spAutoFit/>
          </a:bodyPr>
          <a:lstStyle/>
          <a:p>
            <a:pPr algn="ctr"/>
            <a:r>
              <a:rPr lang="en-US" sz="3600" dirty="0" smtClean="0"/>
              <a:t>% Achieved: </a:t>
            </a:r>
            <a:r>
              <a:rPr lang="en-US" sz="9600" dirty="0" smtClean="0"/>
              <a:t>4%</a:t>
            </a:r>
          </a:p>
        </p:txBody>
      </p:sp>
      <p:sp>
        <p:nvSpPr>
          <p:cNvPr id="16" name="TextBox 15"/>
          <p:cNvSpPr txBox="1"/>
          <p:nvPr/>
        </p:nvSpPr>
        <p:spPr>
          <a:xfrm>
            <a:off x="3657600" y="6273225"/>
            <a:ext cx="1524000" cy="584775"/>
          </a:xfrm>
          <a:prstGeom prst="rect">
            <a:avLst/>
          </a:prstGeom>
          <a:solidFill>
            <a:srgbClr val="009900"/>
          </a:solidFill>
        </p:spPr>
        <p:txBody>
          <a:bodyPr wrap="square" rtlCol="0">
            <a:spAutoFit/>
          </a:bodyPr>
          <a:lstStyle/>
          <a:p>
            <a:pPr algn="ctr"/>
            <a:r>
              <a:rPr lang="en-US" sz="1600" dirty="0" smtClean="0"/>
              <a:t>% Achieved: 100%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drawing pf seedling development to a tree"/>
          <p:cNvPicPr>
            <a:picLocks noChangeAspect="1" noChangeArrowheads="1"/>
          </p:cNvPicPr>
          <p:nvPr/>
        </p:nvPicPr>
        <p:blipFill>
          <a:blip r:embed="rId2">
            <a:lum bright="-36000"/>
          </a:blip>
          <a:srcRect b="37895"/>
          <a:stretch>
            <a:fillRect/>
          </a:stretch>
        </p:blipFill>
        <p:spPr bwMode="auto">
          <a:xfrm>
            <a:off x="228600" y="1197634"/>
            <a:ext cx="4267200" cy="5279366"/>
          </a:xfrm>
          <a:prstGeom prst="rect">
            <a:avLst/>
          </a:prstGeom>
          <a:noFill/>
        </p:spPr>
      </p:pic>
      <p:sp>
        <p:nvSpPr>
          <p:cNvPr id="12" name="TextBox 11"/>
          <p:cNvSpPr txBox="1"/>
          <p:nvPr/>
        </p:nvSpPr>
        <p:spPr>
          <a:xfrm>
            <a:off x="457200" y="228600"/>
            <a:ext cx="8229600" cy="646331"/>
          </a:xfrm>
          <a:prstGeom prst="rect">
            <a:avLst/>
          </a:prstGeom>
          <a:solidFill>
            <a:srgbClr val="0070C0"/>
          </a:solidFill>
        </p:spPr>
        <p:txBody>
          <a:bodyPr wrap="square" rtlCol="0">
            <a:spAutoFit/>
          </a:bodyPr>
          <a:lstStyle/>
          <a:p>
            <a:pPr algn="ctr"/>
            <a:r>
              <a:rPr lang="en-US" sz="3600" dirty="0" smtClean="0"/>
              <a:t>CF Target – Indonesia, 2011-2016   </a:t>
            </a:r>
            <a:endParaRPr lang="en-US" sz="3600" dirty="0"/>
          </a:p>
        </p:txBody>
      </p:sp>
      <p:pic>
        <p:nvPicPr>
          <p:cNvPr id="13" name="Picture 2" descr="Image result for drawing pf seedling development to a tree"/>
          <p:cNvPicPr>
            <a:picLocks noChangeAspect="1" noChangeArrowheads="1"/>
          </p:cNvPicPr>
          <p:nvPr/>
        </p:nvPicPr>
        <p:blipFill>
          <a:blip r:embed="rId2"/>
          <a:srcRect l="25263" r="50526" b="69474"/>
          <a:stretch>
            <a:fillRect/>
          </a:stretch>
        </p:blipFill>
        <p:spPr bwMode="auto">
          <a:xfrm>
            <a:off x="6477000" y="875091"/>
            <a:ext cx="1295400" cy="3572630"/>
          </a:xfrm>
          <a:prstGeom prst="rect">
            <a:avLst/>
          </a:prstGeom>
          <a:noFill/>
        </p:spPr>
      </p:pic>
      <p:sp>
        <p:nvSpPr>
          <p:cNvPr id="15" name="TextBox 14"/>
          <p:cNvSpPr txBox="1"/>
          <p:nvPr/>
        </p:nvSpPr>
        <p:spPr>
          <a:xfrm>
            <a:off x="5410200" y="4191000"/>
            <a:ext cx="3352800" cy="2123658"/>
          </a:xfrm>
          <a:prstGeom prst="rect">
            <a:avLst/>
          </a:prstGeom>
          <a:solidFill>
            <a:srgbClr val="009900"/>
          </a:solidFill>
        </p:spPr>
        <p:txBody>
          <a:bodyPr wrap="square" rtlCol="0">
            <a:spAutoFit/>
          </a:bodyPr>
          <a:lstStyle/>
          <a:p>
            <a:pPr algn="ctr"/>
            <a:r>
              <a:rPr lang="en-US" sz="3600" dirty="0" smtClean="0"/>
              <a:t>% Achieved: </a:t>
            </a:r>
            <a:r>
              <a:rPr lang="en-US" sz="9600" dirty="0" smtClean="0"/>
              <a:t>5%</a:t>
            </a:r>
          </a:p>
        </p:txBody>
      </p:sp>
      <p:sp>
        <p:nvSpPr>
          <p:cNvPr id="16" name="TextBox 15"/>
          <p:cNvSpPr txBox="1"/>
          <p:nvPr/>
        </p:nvSpPr>
        <p:spPr>
          <a:xfrm>
            <a:off x="3429000" y="6273225"/>
            <a:ext cx="1524000" cy="584775"/>
          </a:xfrm>
          <a:prstGeom prst="rect">
            <a:avLst/>
          </a:prstGeom>
          <a:solidFill>
            <a:srgbClr val="009900"/>
          </a:solidFill>
        </p:spPr>
        <p:txBody>
          <a:bodyPr wrap="square" rtlCol="0">
            <a:spAutoFit/>
          </a:bodyPr>
          <a:lstStyle/>
          <a:p>
            <a:pPr algn="ctr"/>
            <a:r>
              <a:rPr lang="en-US" sz="1600" dirty="0" smtClean="0"/>
              <a:t>% Achieved: 100%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drawing pf seedling development to a tree"/>
          <p:cNvPicPr>
            <a:picLocks noChangeAspect="1" noChangeArrowheads="1"/>
          </p:cNvPicPr>
          <p:nvPr/>
        </p:nvPicPr>
        <p:blipFill>
          <a:blip r:embed="rId2">
            <a:lum bright="-39000"/>
          </a:blip>
          <a:srcRect b="37895"/>
          <a:stretch>
            <a:fillRect/>
          </a:stretch>
        </p:blipFill>
        <p:spPr bwMode="auto">
          <a:xfrm>
            <a:off x="228600" y="1197634"/>
            <a:ext cx="4114800" cy="5279366"/>
          </a:xfrm>
          <a:prstGeom prst="rect">
            <a:avLst/>
          </a:prstGeom>
          <a:noFill/>
        </p:spPr>
      </p:pic>
      <p:sp>
        <p:nvSpPr>
          <p:cNvPr id="12" name="TextBox 11"/>
          <p:cNvSpPr txBox="1"/>
          <p:nvPr/>
        </p:nvSpPr>
        <p:spPr>
          <a:xfrm>
            <a:off x="457200" y="228600"/>
            <a:ext cx="8229600" cy="646331"/>
          </a:xfrm>
          <a:prstGeom prst="rect">
            <a:avLst/>
          </a:prstGeom>
          <a:solidFill>
            <a:srgbClr val="0070C0"/>
          </a:solidFill>
        </p:spPr>
        <p:txBody>
          <a:bodyPr wrap="square" rtlCol="0">
            <a:spAutoFit/>
          </a:bodyPr>
          <a:lstStyle/>
          <a:p>
            <a:pPr algn="ctr"/>
            <a:r>
              <a:rPr lang="en-US" sz="3600" dirty="0" smtClean="0"/>
              <a:t>CF Target – Cambodia, 2010-2019   </a:t>
            </a:r>
            <a:endParaRPr lang="en-US" sz="3600" dirty="0"/>
          </a:p>
        </p:txBody>
      </p:sp>
      <p:sp>
        <p:nvSpPr>
          <p:cNvPr id="15" name="TextBox 14"/>
          <p:cNvSpPr txBox="1"/>
          <p:nvPr/>
        </p:nvSpPr>
        <p:spPr>
          <a:xfrm>
            <a:off x="5410200" y="4191000"/>
            <a:ext cx="3352800" cy="2123658"/>
          </a:xfrm>
          <a:prstGeom prst="rect">
            <a:avLst/>
          </a:prstGeom>
          <a:solidFill>
            <a:srgbClr val="009900"/>
          </a:solidFill>
        </p:spPr>
        <p:txBody>
          <a:bodyPr wrap="square" rtlCol="0">
            <a:spAutoFit/>
          </a:bodyPr>
          <a:lstStyle/>
          <a:p>
            <a:pPr algn="ctr"/>
            <a:r>
              <a:rPr lang="en-US" sz="3600" dirty="0" smtClean="0"/>
              <a:t>% Achieved: </a:t>
            </a:r>
            <a:r>
              <a:rPr lang="en-US" sz="9600" dirty="0" smtClean="0"/>
              <a:t>9%</a:t>
            </a:r>
          </a:p>
        </p:txBody>
      </p:sp>
      <p:sp>
        <p:nvSpPr>
          <p:cNvPr id="16" name="TextBox 15"/>
          <p:cNvSpPr txBox="1"/>
          <p:nvPr/>
        </p:nvSpPr>
        <p:spPr>
          <a:xfrm>
            <a:off x="3276600" y="6273225"/>
            <a:ext cx="1524000" cy="584775"/>
          </a:xfrm>
          <a:prstGeom prst="rect">
            <a:avLst/>
          </a:prstGeom>
          <a:solidFill>
            <a:srgbClr val="009900"/>
          </a:solidFill>
        </p:spPr>
        <p:txBody>
          <a:bodyPr wrap="square" rtlCol="0">
            <a:spAutoFit/>
          </a:bodyPr>
          <a:lstStyle/>
          <a:p>
            <a:pPr algn="ctr"/>
            <a:r>
              <a:rPr lang="en-US" sz="1600" dirty="0" smtClean="0"/>
              <a:t>% Achieved: 100%</a:t>
            </a:r>
          </a:p>
        </p:txBody>
      </p:sp>
      <p:pic>
        <p:nvPicPr>
          <p:cNvPr id="7" name="Picture 2" descr="Image result for drawing pf seedling development to a tree"/>
          <p:cNvPicPr>
            <a:picLocks noChangeAspect="1" noChangeArrowheads="1"/>
          </p:cNvPicPr>
          <p:nvPr/>
        </p:nvPicPr>
        <p:blipFill>
          <a:blip r:embed="rId2"/>
          <a:srcRect l="50526" r="25263" b="69474"/>
          <a:stretch>
            <a:fillRect/>
          </a:stretch>
        </p:blipFill>
        <p:spPr bwMode="auto">
          <a:xfrm>
            <a:off x="6477000" y="1142998"/>
            <a:ext cx="1219200" cy="299102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drawing pf seedling development to a tree"/>
          <p:cNvPicPr>
            <a:picLocks noChangeAspect="1" noChangeArrowheads="1"/>
          </p:cNvPicPr>
          <p:nvPr/>
        </p:nvPicPr>
        <p:blipFill>
          <a:blip r:embed="rId2">
            <a:lum bright="-36000"/>
          </a:blip>
          <a:srcRect b="37895"/>
          <a:stretch>
            <a:fillRect/>
          </a:stretch>
        </p:blipFill>
        <p:spPr bwMode="auto">
          <a:xfrm>
            <a:off x="228600" y="1197634"/>
            <a:ext cx="4191000" cy="5279366"/>
          </a:xfrm>
          <a:prstGeom prst="rect">
            <a:avLst/>
          </a:prstGeom>
          <a:noFill/>
        </p:spPr>
      </p:pic>
      <p:sp>
        <p:nvSpPr>
          <p:cNvPr id="12" name="TextBox 11"/>
          <p:cNvSpPr txBox="1"/>
          <p:nvPr/>
        </p:nvSpPr>
        <p:spPr>
          <a:xfrm>
            <a:off x="457200" y="228600"/>
            <a:ext cx="8229600" cy="646331"/>
          </a:xfrm>
          <a:prstGeom prst="rect">
            <a:avLst/>
          </a:prstGeom>
          <a:solidFill>
            <a:srgbClr val="0070C0"/>
          </a:solidFill>
        </p:spPr>
        <p:txBody>
          <a:bodyPr wrap="square" rtlCol="0">
            <a:spAutoFit/>
          </a:bodyPr>
          <a:lstStyle/>
          <a:p>
            <a:pPr algn="ctr"/>
            <a:r>
              <a:rPr lang="en-US" sz="3600" dirty="0" smtClean="0"/>
              <a:t>CF Target – Philippines, 1997-2008   </a:t>
            </a:r>
            <a:endParaRPr lang="en-US" sz="3600" dirty="0"/>
          </a:p>
        </p:txBody>
      </p:sp>
      <p:sp>
        <p:nvSpPr>
          <p:cNvPr id="15" name="TextBox 14"/>
          <p:cNvSpPr txBox="1"/>
          <p:nvPr/>
        </p:nvSpPr>
        <p:spPr>
          <a:xfrm>
            <a:off x="5410200" y="4191000"/>
            <a:ext cx="3352800" cy="2123658"/>
          </a:xfrm>
          <a:prstGeom prst="rect">
            <a:avLst/>
          </a:prstGeom>
          <a:solidFill>
            <a:srgbClr val="009900"/>
          </a:solidFill>
        </p:spPr>
        <p:txBody>
          <a:bodyPr wrap="square" rtlCol="0">
            <a:spAutoFit/>
          </a:bodyPr>
          <a:lstStyle/>
          <a:p>
            <a:pPr algn="ctr"/>
            <a:r>
              <a:rPr lang="en-US" sz="3600" dirty="0" smtClean="0"/>
              <a:t>% Achieved: </a:t>
            </a:r>
            <a:r>
              <a:rPr lang="en-US" sz="9600" dirty="0" smtClean="0"/>
              <a:t>45%</a:t>
            </a:r>
          </a:p>
        </p:txBody>
      </p:sp>
      <p:sp>
        <p:nvSpPr>
          <p:cNvPr id="16" name="TextBox 15"/>
          <p:cNvSpPr txBox="1"/>
          <p:nvPr/>
        </p:nvSpPr>
        <p:spPr>
          <a:xfrm>
            <a:off x="3352800" y="6273225"/>
            <a:ext cx="1524000" cy="584775"/>
          </a:xfrm>
          <a:prstGeom prst="rect">
            <a:avLst/>
          </a:prstGeom>
          <a:solidFill>
            <a:srgbClr val="009900"/>
          </a:solidFill>
        </p:spPr>
        <p:txBody>
          <a:bodyPr wrap="square" rtlCol="0">
            <a:spAutoFit/>
          </a:bodyPr>
          <a:lstStyle/>
          <a:p>
            <a:pPr algn="ctr"/>
            <a:r>
              <a:rPr lang="en-US" sz="1600" dirty="0" smtClean="0"/>
              <a:t>% Achieved: 100%</a:t>
            </a:r>
          </a:p>
        </p:txBody>
      </p:sp>
      <p:pic>
        <p:nvPicPr>
          <p:cNvPr id="7" name="Picture 2" descr="Image result for drawing pf seedling development to a tree"/>
          <p:cNvPicPr>
            <a:picLocks noChangeAspect="1" noChangeArrowheads="1"/>
          </p:cNvPicPr>
          <p:nvPr/>
        </p:nvPicPr>
        <p:blipFill>
          <a:blip r:embed="rId2"/>
          <a:srcRect l="50526" t="31579" r="25263" b="37895"/>
          <a:stretch>
            <a:fillRect/>
          </a:stretch>
        </p:blipFill>
        <p:spPr bwMode="auto">
          <a:xfrm>
            <a:off x="6400800" y="1371601"/>
            <a:ext cx="1752600" cy="25146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drawing pf seedling development to a tree"/>
          <p:cNvPicPr>
            <a:picLocks noChangeAspect="1" noChangeArrowheads="1"/>
          </p:cNvPicPr>
          <p:nvPr/>
        </p:nvPicPr>
        <p:blipFill>
          <a:blip r:embed="rId2">
            <a:lum bright="-38000"/>
          </a:blip>
          <a:srcRect b="37895"/>
          <a:stretch>
            <a:fillRect/>
          </a:stretch>
        </p:blipFill>
        <p:spPr bwMode="auto">
          <a:xfrm>
            <a:off x="228600" y="1197634"/>
            <a:ext cx="4191000" cy="5279366"/>
          </a:xfrm>
          <a:prstGeom prst="rect">
            <a:avLst/>
          </a:prstGeom>
          <a:noFill/>
        </p:spPr>
      </p:pic>
      <p:sp>
        <p:nvSpPr>
          <p:cNvPr id="12" name="TextBox 11"/>
          <p:cNvSpPr txBox="1"/>
          <p:nvPr/>
        </p:nvSpPr>
        <p:spPr>
          <a:xfrm>
            <a:off x="457200" y="228600"/>
            <a:ext cx="8229600" cy="646331"/>
          </a:xfrm>
          <a:prstGeom prst="rect">
            <a:avLst/>
          </a:prstGeom>
          <a:solidFill>
            <a:srgbClr val="0070C0"/>
          </a:solidFill>
        </p:spPr>
        <p:txBody>
          <a:bodyPr wrap="square" rtlCol="0">
            <a:spAutoFit/>
          </a:bodyPr>
          <a:lstStyle/>
          <a:p>
            <a:pPr algn="ctr"/>
            <a:r>
              <a:rPr lang="en-US" sz="3600" dirty="0" smtClean="0"/>
              <a:t>CF Target – Vietnam, 2006-2020   </a:t>
            </a:r>
            <a:endParaRPr lang="en-US" sz="3600" dirty="0"/>
          </a:p>
        </p:txBody>
      </p:sp>
      <p:sp>
        <p:nvSpPr>
          <p:cNvPr id="15" name="TextBox 14"/>
          <p:cNvSpPr txBox="1"/>
          <p:nvPr/>
        </p:nvSpPr>
        <p:spPr>
          <a:xfrm>
            <a:off x="5410200" y="4191000"/>
            <a:ext cx="3352800" cy="2123658"/>
          </a:xfrm>
          <a:prstGeom prst="rect">
            <a:avLst/>
          </a:prstGeom>
          <a:solidFill>
            <a:srgbClr val="009900"/>
          </a:solidFill>
        </p:spPr>
        <p:txBody>
          <a:bodyPr wrap="square" rtlCol="0">
            <a:spAutoFit/>
          </a:bodyPr>
          <a:lstStyle/>
          <a:p>
            <a:pPr algn="ctr"/>
            <a:r>
              <a:rPr lang="en-US" sz="3600" dirty="0" smtClean="0"/>
              <a:t>% Achieved: </a:t>
            </a:r>
            <a:r>
              <a:rPr lang="en-US" sz="9600" dirty="0" smtClean="0"/>
              <a:t>95%</a:t>
            </a:r>
          </a:p>
        </p:txBody>
      </p:sp>
      <p:sp>
        <p:nvSpPr>
          <p:cNvPr id="16" name="TextBox 15"/>
          <p:cNvSpPr txBox="1"/>
          <p:nvPr/>
        </p:nvSpPr>
        <p:spPr>
          <a:xfrm>
            <a:off x="3352800" y="6273225"/>
            <a:ext cx="1524000" cy="584775"/>
          </a:xfrm>
          <a:prstGeom prst="rect">
            <a:avLst/>
          </a:prstGeom>
          <a:solidFill>
            <a:srgbClr val="009900"/>
          </a:solidFill>
        </p:spPr>
        <p:txBody>
          <a:bodyPr wrap="square" rtlCol="0">
            <a:spAutoFit/>
          </a:bodyPr>
          <a:lstStyle/>
          <a:p>
            <a:pPr algn="ctr"/>
            <a:r>
              <a:rPr lang="en-US" sz="1600" dirty="0" smtClean="0"/>
              <a:t>% Achieved: 100%</a:t>
            </a:r>
          </a:p>
        </p:txBody>
      </p:sp>
      <p:pic>
        <p:nvPicPr>
          <p:cNvPr id="7" name="Picture 2" descr="Image result for drawing pf seedling development to a tree"/>
          <p:cNvPicPr>
            <a:picLocks noChangeAspect="1" noChangeArrowheads="1"/>
          </p:cNvPicPr>
          <p:nvPr/>
        </p:nvPicPr>
        <p:blipFill>
          <a:blip r:embed="rId2">
            <a:lum bright="-16000"/>
          </a:blip>
          <a:srcRect l="82105" t="31579" r="6316" b="37895"/>
          <a:stretch>
            <a:fillRect/>
          </a:stretch>
        </p:blipFill>
        <p:spPr bwMode="auto">
          <a:xfrm>
            <a:off x="6477000" y="1371601"/>
            <a:ext cx="990600" cy="24384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Presentation-BG4.jpg"/>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sp>
        <p:nvSpPr>
          <p:cNvPr id="15363" name="Text Box 3"/>
          <p:cNvSpPr txBox="1">
            <a:spLocks noChangeArrowheads="1"/>
          </p:cNvSpPr>
          <p:nvPr/>
        </p:nvSpPr>
        <p:spPr bwMode="auto">
          <a:xfrm>
            <a:off x="609600" y="228600"/>
            <a:ext cx="7924800" cy="579438"/>
          </a:xfrm>
          <a:prstGeom prst="rect">
            <a:avLst/>
          </a:prstGeom>
          <a:noFill/>
          <a:ln w="9525">
            <a:noFill/>
            <a:miter lim="800000"/>
            <a:headEnd/>
            <a:tailEnd/>
          </a:ln>
        </p:spPr>
        <p:txBody>
          <a:bodyPr>
            <a:spAutoFit/>
          </a:bodyPr>
          <a:lstStyle/>
          <a:p>
            <a:pPr algn="ctr">
              <a:spcBef>
                <a:spcPct val="50000"/>
              </a:spcBef>
            </a:pPr>
            <a:r>
              <a:rPr lang="en-GB" sz="3200" b="1">
                <a:solidFill>
                  <a:schemeClr val="bg1"/>
                </a:solidFill>
                <a:latin typeface="Calibri" pitchFamily="34" charset="0"/>
              </a:rPr>
              <a:t>Current CF Status v Targets</a:t>
            </a:r>
            <a:endParaRPr lang="en-US" b="1">
              <a:solidFill>
                <a:schemeClr val="bg1"/>
              </a:solidFill>
            </a:endParaRPr>
          </a:p>
        </p:txBody>
      </p:sp>
      <p:pic>
        <p:nvPicPr>
          <p:cNvPr id="15364" name="Picture 4" descr="dark green box"/>
          <p:cNvPicPr>
            <a:picLocks noChangeAspect="1" noChangeArrowheads="1"/>
          </p:cNvPicPr>
          <p:nvPr/>
        </p:nvPicPr>
        <p:blipFill>
          <a:blip r:embed="rId3"/>
          <a:srcRect/>
          <a:stretch>
            <a:fillRect/>
          </a:stretch>
        </p:blipFill>
        <p:spPr bwMode="auto">
          <a:xfrm>
            <a:off x="304800" y="838200"/>
            <a:ext cx="8534400" cy="5019675"/>
          </a:xfrm>
          <a:prstGeom prst="rect">
            <a:avLst/>
          </a:prstGeom>
          <a:noFill/>
          <a:ln w="9525">
            <a:noFill/>
            <a:miter lim="800000"/>
            <a:headEnd/>
            <a:tailEnd/>
          </a:ln>
        </p:spPr>
      </p:pic>
      <p:sp>
        <p:nvSpPr>
          <p:cNvPr id="15365" name="Text Box 5"/>
          <p:cNvSpPr txBox="1">
            <a:spLocks noChangeArrowheads="1"/>
          </p:cNvSpPr>
          <p:nvPr/>
        </p:nvSpPr>
        <p:spPr bwMode="auto">
          <a:xfrm>
            <a:off x="533400" y="6477000"/>
            <a:ext cx="7010400" cy="366713"/>
          </a:xfrm>
          <a:prstGeom prst="rect">
            <a:avLst/>
          </a:prstGeom>
          <a:noFill/>
          <a:ln w="9525">
            <a:noFill/>
            <a:miter lim="800000"/>
            <a:headEnd/>
            <a:tailEnd/>
          </a:ln>
        </p:spPr>
        <p:txBody>
          <a:bodyPr>
            <a:spAutoFit/>
          </a:bodyPr>
          <a:lstStyle/>
          <a:p>
            <a:pPr>
              <a:spcBef>
                <a:spcPct val="50000"/>
              </a:spcBef>
            </a:pPr>
            <a:r>
              <a:rPr lang="en-GB" b="1">
                <a:solidFill>
                  <a:schemeClr val="bg1"/>
                </a:solidFill>
                <a:latin typeface="Calibri" pitchFamily="34" charset="0"/>
              </a:rPr>
              <a:t>(from </a:t>
            </a:r>
            <a:r>
              <a:rPr lang="en-US" b="1">
                <a:solidFill>
                  <a:schemeClr val="bg1"/>
                </a:solidFill>
              </a:rPr>
              <a:t>RECOFTC 2014</a:t>
            </a:r>
            <a:r>
              <a:rPr lang="en-US" b="1">
                <a:solidFill>
                  <a:schemeClr val="bg1"/>
                </a:solidFill>
                <a:latin typeface="Calibri" pitchFamily="34" charset="0"/>
              </a:rPr>
              <a:t>)</a:t>
            </a:r>
          </a:p>
        </p:txBody>
      </p:sp>
      <p:pic>
        <p:nvPicPr>
          <p:cNvPr id="15366" name="Picture 6" descr="TedGoffCartoon6378.jpg"/>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Presentation-BG4.jpg"/>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sp>
        <p:nvSpPr>
          <p:cNvPr id="16387" name="Text Box 3"/>
          <p:cNvSpPr txBox="1">
            <a:spLocks noChangeArrowheads="1"/>
          </p:cNvSpPr>
          <p:nvPr/>
        </p:nvSpPr>
        <p:spPr bwMode="auto">
          <a:xfrm>
            <a:off x="609600" y="228600"/>
            <a:ext cx="7924800" cy="579438"/>
          </a:xfrm>
          <a:prstGeom prst="rect">
            <a:avLst/>
          </a:prstGeom>
          <a:noFill/>
          <a:ln w="9525">
            <a:noFill/>
            <a:miter lim="800000"/>
            <a:headEnd/>
            <a:tailEnd/>
          </a:ln>
        </p:spPr>
        <p:txBody>
          <a:bodyPr>
            <a:spAutoFit/>
          </a:bodyPr>
          <a:lstStyle/>
          <a:p>
            <a:pPr algn="ctr">
              <a:spcBef>
                <a:spcPct val="50000"/>
              </a:spcBef>
            </a:pPr>
            <a:r>
              <a:rPr lang="en-GB" sz="3200" b="1" dirty="0">
                <a:solidFill>
                  <a:schemeClr val="bg1"/>
                </a:solidFill>
                <a:latin typeface="Calibri" pitchFamily="34" charset="0"/>
              </a:rPr>
              <a:t>Targets   v   Forest Area   v   CF</a:t>
            </a:r>
            <a:endParaRPr lang="en-US" b="1" dirty="0">
              <a:solidFill>
                <a:schemeClr val="bg1"/>
              </a:solidFill>
            </a:endParaRPr>
          </a:p>
        </p:txBody>
      </p:sp>
      <p:pic>
        <p:nvPicPr>
          <p:cNvPr id="16388" name="Picture 4" descr="dark green box"/>
          <p:cNvPicPr>
            <a:picLocks noChangeAspect="1" noChangeArrowheads="1"/>
          </p:cNvPicPr>
          <p:nvPr/>
        </p:nvPicPr>
        <p:blipFill>
          <a:blip r:embed="rId3"/>
          <a:srcRect/>
          <a:stretch>
            <a:fillRect/>
          </a:stretch>
        </p:blipFill>
        <p:spPr bwMode="auto">
          <a:xfrm>
            <a:off x="304800" y="838200"/>
            <a:ext cx="8534400" cy="5019675"/>
          </a:xfrm>
          <a:prstGeom prst="rect">
            <a:avLst/>
          </a:prstGeom>
          <a:noFill/>
          <a:ln w="9525">
            <a:noFill/>
            <a:miter lim="800000"/>
            <a:headEnd/>
            <a:tailEnd/>
          </a:ln>
        </p:spPr>
      </p:pic>
      <p:sp>
        <p:nvSpPr>
          <p:cNvPr id="16389" name="Text Box 5"/>
          <p:cNvSpPr txBox="1">
            <a:spLocks noChangeArrowheads="1"/>
          </p:cNvSpPr>
          <p:nvPr/>
        </p:nvSpPr>
        <p:spPr bwMode="auto">
          <a:xfrm>
            <a:off x="533400" y="6477000"/>
            <a:ext cx="7010400" cy="366713"/>
          </a:xfrm>
          <a:prstGeom prst="rect">
            <a:avLst/>
          </a:prstGeom>
          <a:noFill/>
          <a:ln w="9525">
            <a:noFill/>
            <a:miter lim="800000"/>
            <a:headEnd/>
            <a:tailEnd/>
          </a:ln>
        </p:spPr>
        <p:txBody>
          <a:bodyPr>
            <a:spAutoFit/>
          </a:bodyPr>
          <a:lstStyle/>
          <a:p>
            <a:pPr>
              <a:spcBef>
                <a:spcPct val="50000"/>
              </a:spcBef>
            </a:pPr>
            <a:r>
              <a:rPr lang="en-GB" b="1" dirty="0">
                <a:solidFill>
                  <a:schemeClr val="bg1"/>
                </a:solidFill>
                <a:latin typeface="Calibri" pitchFamily="34" charset="0"/>
              </a:rPr>
              <a:t>(from </a:t>
            </a:r>
            <a:r>
              <a:rPr lang="en-GB" b="1" dirty="0" err="1">
                <a:solidFill>
                  <a:schemeClr val="bg1"/>
                </a:solidFill>
                <a:latin typeface="Calibri" pitchFamily="34" charset="0"/>
              </a:rPr>
              <a:t>Bampton</a:t>
            </a:r>
            <a:r>
              <a:rPr lang="en-US" b="1" dirty="0">
                <a:solidFill>
                  <a:schemeClr val="bg1"/>
                </a:solidFill>
              </a:rPr>
              <a:t> 2015 [in press]</a:t>
            </a:r>
            <a:r>
              <a:rPr lang="en-US" b="1" dirty="0">
                <a:solidFill>
                  <a:schemeClr val="bg1"/>
                </a:solidFill>
                <a:latin typeface="Calibri" pitchFamily="34" charset="0"/>
              </a:rPr>
              <a:t>)</a:t>
            </a:r>
          </a:p>
        </p:txBody>
      </p:sp>
      <p:pic>
        <p:nvPicPr>
          <p:cNvPr id="16390" name="Picture 4"/>
          <p:cNvPicPr>
            <a:picLocks noChangeAspect="1" noChangeArrowheads="1"/>
          </p:cNvPicPr>
          <p:nvPr/>
        </p:nvPicPr>
        <p:blipFill>
          <a:blip r:embed="rId4"/>
          <a:srcRect/>
          <a:stretch>
            <a:fillRect/>
          </a:stretch>
        </p:blipFill>
        <p:spPr bwMode="auto">
          <a:xfrm>
            <a:off x="239713" y="1752600"/>
            <a:ext cx="8664575"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en-US" smtClean="0"/>
          </a:p>
        </p:txBody>
      </p:sp>
      <p:sp>
        <p:nvSpPr>
          <p:cNvPr id="10243" name="Rectangle 3"/>
          <p:cNvSpPr>
            <a:spLocks noGrp="1" noChangeArrowheads="1"/>
          </p:cNvSpPr>
          <p:nvPr>
            <p:ph type="body" idx="1"/>
          </p:nvPr>
        </p:nvSpPr>
        <p:spPr/>
        <p:txBody>
          <a:bodyPr/>
          <a:lstStyle/>
          <a:p>
            <a:pPr eaLnBrk="1" hangingPunct="1"/>
            <a:endParaRPr lang="en-US" smtClean="0"/>
          </a:p>
        </p:txBody>
      </p:sp>
      <p:pic>
        <p:nvPicPr>
          <p:cNvPr id="10244" name="Picture 3" descr="Presentation-BG4.jpg"/>
          <p:cNvPicPr>
            <a:picLocks noChangeAspect="1"/>
          </p:cNvPicPr>
          <p:nvPr/>
        </p:nvPicPr>
        <p:blipFill>
          <a:blip r:embed="rId3"/>
          <a:srcRect/>
          <a:stretch>
            <a:fillRect/>
          </a:stretch>
        </p:blipFill>
        <p:spPr bwMode="auto">
          <a:xfrm>
            <a:off x="0" y="0"/>
            <a:ext cx="9144000" cy="6870700"/>
          </a:xfrm>
          <a:prstGeom prst="rect">
            <a:avLst/>
          </a:prstGeom>
          <a:noFill/>
          <a:ln w="9525">
            <a:noFill/>
            <a:miter lim="800000"/>
            <a:headEnd/>
            <a:tailEnd/>
          </a:ln>
        </p:spPr>
      </p:pic>
      <p:sp>
        <p:nvSpPr>
          <p:cNvPr id="10245" name="Text Box 5"/>
          <p:cNvSpPr txBox="1">
            <a:spLocks noChangeArrowheads="1"/>
          </p:cNvSpPr>
          <p:nvPr/>
        </p:nvSpPr>
        <p:spPr bwMode="auto">
          <a:xfrm>
            <a:off x="609600" y="228600"/>
            <a:ext cx="7924800" cy="579438"/>
          </a:xfrm>
          <a:prstGeom prst="rect">
            <a:avLst/>
          </a:prstGeom>
          <a:noFill/>
          <a:ln w="9525">
            <a:noFill/>
            <a:miter lim="800000"/>
            <a:headEnd/>
            <a:tailEnd/>
          </a:ln>
        </p:spPr>
        <p:txBody>
          <a:bodyPr>
            <a:spAutoFit/>
          </a:bodyPr>
          <a:lstStyle/>
          <a:p>
            <a:pPr algn="ctr">
              <a:spcBef>
                <a:spcPct val="50000"/>
              </a:spcBef>
            </a:pPr>
            <a:r>
              <a:rPr lang="en-GB" sz="3200" b="1">
                <a:solidFill>
                  <a:schemeClr val="bg1"/>
                </a:solidFill>
                <a:latin typeface="Calibri" pitchFamily="34" charset="0"/>
              </a:rPr>
              <a:t>CF in ASEAN</a:t>
            </a:r>
            <a:endParaRPr lang="en-US" sz="3200" b="1">
              <a:solidFill>
                <a:schemeClr val="bg1"/>
              </a:solidFill>
              <a:latin typeface="Calibri" pitchFamily="34" charset="0"/>
            </a:endParaRPr>
          </a:p>
        </p:txBody>
      </p:sp>
      <p:pic>
        <p:nvPicPr>
          <p:cNvPr id="10246" name="Picture 6" descr="dark green box"/>
          <p:cNvPicPr>
            <a:picLocks noChangeAspect="1" noChangeArrowheads="1"/>
          </p:cNvPicPr>
          <p:nvPr/>
        </p:nvPicPr>
        <p:blipFill>
          <a:blip r:embed="rId4"/>
          <a:srcRect/>
          <a:stretch>
            <a:fillRect/>
          </a:stretch>
        </p:blipFill>
        <p:spPr bwMode="auto">
          <a:xfrm>
            <a:off x="304800" y="1066800"/>
            <a:ext cx="8534400" cy="4791075"/>
          </a:xfrm>
          <a:prstGeom prst="rect">
            <a:avLst/>
          </a:prstGeom>
          <a:noFill/>
          <a:ln w="9525">
            <a:noFill/>
            <a:miter lim="800000"/>
            <a:headEnd/>
            <a:tailEnd/>
          </a:ln>
        </p:spPr>
      </p:pic>
      <p:sp>
        <p:nvSpPr>
          <p:cNvPr id="10247" name="Text Box 7"/>
          <p:cNvSpPr txBox="1">
            <a:spLocks noChangeArrowheads="1"/>
          </p:cNvSpPr>
          <p:nvPr/>
        </p:nvSpPr>
        <p:spPr bwMode="auto">
          <a:xfrm>
            <a:off x="533400" y="6415088"/>
            <a:ext cx="7010400" cy="366712"/>
          </a:xfrm>
          <a:prstGeom prst="rect">
            <a:avLst/>
          </a:prstGeom>
          <a:noFill/>
          <a:ln w="9525">
            <a:noFill/>
            <a:miter lim="800000"/>
            <a:headEnd/>
            <a:tailEnd/>
          </a:ln>
        </p:spPr>
        <p:txBody>
          <a:bodyPr>
            <a:spAutoFit/>
          </a:bodyPr>
          <a:lstStyle/>
          <a:p>
            <a:pPr>
              <a:spcBef>
                <a:spcPct val="50000"/>
              </a:spcBef>
            </a:pPr>
            <a:r>
              <a:rPr lang="en-GB" b="1">
                <a:solidFill>
                  <a:schemeClr val="bg1"/>
                </a:solidFill>
                <a:latin typeface="Calibri" pitchFamily="34" charset="0"/>
              </a:rPr>
              <a:t>(data from </a:t>
            </a:r>
            <a:r>
              <a:rPr lang="en-US" b="1">
                <a:solidFill>
                  <a:schemeClr val="bg1"/>
                </a:solidFill>
              </a:rPr>
              <a:t>RECOFTC 2014</a:t>
            </a:r>
            <a:r>
              <a:rPr lang="en-US" b="1">
                <a:solidFill>
                  <a:schemeClr val="bg1"/>
                </a:solidFill>
                <a:latin typeface="Calibri" pitchFamily="34" charset="0"/>
              </a:rPr>
              <a:t>)</a:t>
            </a:r>
          </a:p>
        </p:txBody>
      </p:sp>
      <p:pic>
        <p:nvPicPr>
          <p:cNvPr id="10248" name="Picture 8"/>
          <p:cNvPicPr>
            <a:picLocks noChangeAspect="1" noChangeArrowheads="1"/>
          </p:cNvPicPr>
          <p:nvPr/>
        </p:nvPicPr>
        <p:blipFill>
          <a:blip r:embed="rId5"/>
          <a:srcRect/>
          <a:stretch>
            <a:fillRect/>
          </a:stretch>
        </p:blipFill>
        <p:spPr bwMode="auto">
          <a:xfrm>
            <a:off x="304800" y="1714500"/>
            <a:ext cx="4495800" cy="4457700"/>
          </a:xfrm>
          <a:prstGeom prst="rect">
            <a:avLst/>
          </a:prstGeom>
          <a:noFill/>
          <a:ln w="9525">
            <a:noFill/>
            <a:miter lim="800000"/>
            <a:headEnd/>
            <a:tailEnd/>
          </a:ln>
        </p:spPr>
      </p:pic>
      <p:sp>
        <p:nvSpPr>
          <p:cNvPr id="10249" name="Text Box 9"/>
          <p:cNvSpPr txBox="1">
            <a:spLocks noChangeArrowheads="1"/>
          </p:cNvSpPr>
          <p:nvPr/>
        </p:nvSpPr>
        <p:spPr bwMode="auto">
          <a:xfrm>
            <a:off x="2743200" y="1143000"/>
            <a:ext cx="5257800" cy="396875"/>
          </a:xfrm>
          <a:prstGeom prst="rect">
            <a:avLst/>
          </a:prstGeom>
          <a:noFill/>
          <a:ln w="9525">
            <a:noFill/>
            <a:miter lim="800000"/>
            <a:headEnd/>
            <a:tailEnd/>
          </a:ln>
        </p:spPr>
        <p:txBody>
          <a:bodyPr>
            <a:spAutoFit/>
          </a:bodyPr>
          <a:lstStyle/>
          <a:p>
            <a:pPr>
              <a:spcBef>
                <a:spcPct val="50000"/>
              </a:spcBef>
            </a:pPr>
            <a:r>
              <a:rPr lang="en-US" sz="2000">
                <a:solidFill>
                  <a:srgbClr val="CC6600"/>
                </a:solidFill>
              </a:rPr>
              <a:t>Total Land Area = 435,405,300 = 100%</a:t>
            </a:r>
          </a:p>
        </p:txBody>
      </p:sp>
      <p:sp>
        <p:nvSpPr>
          <p:cNvPr id="10250" name="Text Box 10"/>
          <p:cNvSpPr txBox="1">
            <a:spLocks noChangeArrowheads="1"/>
          </p:cNvSpPr>
          <p:nvPr/>
        </p:nvSpPr>
        <p:spPr bwMode="auto">
          <a:xfrm>
            <a:off x="3962400" y="1812925"/>
            <a:ext cx="5181600" cy="396875"/>
          </a:xfrm>
          <a:prstGeom prst="rect">
            <a:avLst/>
          </a:prstGeom>
          <a:noFill/>
          <a:ln w="9525">
            <a:noFill/>
            <a:miter lim="800000"/>
            <a:headEnd/>
            <a:tailEnd/>
          </a:ln>
        </p:spPr>
        <p:txBody>
          <a:bodyPr>
            <a:spAutoFit/>
          </a:bodyPr>
          <a:lstStyle/>
          <a:p>
            <a:pPr>
              <a:spcBef>
                <a:spcPct val="50000"/>
              </a:spcBef>
            </a:pPr>
            <a:r>
              <a:rPr lang="en-US" sz="2000">
                <a:solidFill>
                  <a:srgbClr val="808000"/>
                </a:solidFill>
              </a:rPr>
              <a:t>Forest Land Area = 252,535,074ha = 58%</a:t>
            </a:r>
          </a:p>
        </p:txBody>
      </p:sp>
      <p:sp>
        <p:nvSpPr>
          <p:cNvPr id="10251" name="Text Box 11"/>
          <p:cNvSpPr txBox="1">
            <a:spLocks noChangeArrowheads="1"/>
          </p:cNvSpPr>
          <p:nvPr/>
        </p:nvSpPr>
        <p:spPr bwMode="auto">
          <a:xfrm>
            <a:off x="4724400" y="2498725"/>
            <a:ext cx="5181600" cy="396875"/>
          </a:xfrm>
          <a:prstGeom prst="rect">
            <a:avLst/>
          </a:prstGeom>
          <a:noFill/>
          <a:ln w="9525">
            <a:noFill/>
            <a:miter lim="800000"/>
            <a:headEnd/>
            <a:tailEnd/>
          </a:ln>
        </p:spPr>
        <p:txBody>
          <a:bodyPr>
            <a:spAutoFit/>
          </a:bodyPr>
          <a:lstStyle/>
          <a:p>
            <a:pPr>
              <a:spcBef>
                <a:spcPct val="50000"/>
              </a:spcBef>
            </a:pPr>
            <a:r>
              <a:rPr lang="en-US" sz="2000">
                <a:solidFill>
                  <a:srgbClr val="009900"/>
                </a:solidFill>
              </a:rPr>
              <a:t>Forest Area = 199,975,262ha = 46%</a:t>
            </a:r>
          </a:p>
        </p:txBody>
      </p:sp>
      <p:sp>
        <p:nvSpPr>
          <p:cNvPr id="10252" name="Text Box 12"/>
          <p:cNvSpPr txBox="1">
            <a:spLocks noChangeArrowheads="1"/>
          </p:cNvSpPr>
          <p:nvPr/>
        </p:nvSpPr>
        <p:spPr bwMode="auto">
          <a:xfrm>
            <a:off x="5181600" y="3657600"/>
            <a:ext cx="3733800" cy="1552575"/>
          </a:xfrm>
          <a:prstGeom prst="rect">
            <a:avLst/>
          </a:prstGeom>
          <a:noFill/>
          <a:ln w="9525">
            <a:noFill/>
            <a:miter lim="800000"/>
            <a:headEnd/>
            <a:tailEnd/>
          </a:ln>
        </p:spPr>
        <p:txBody>
          <a:bodyPr>
            <a:spAutoFit/>
          </a:bodyPr>
          <a:lstStyle/>
          <a:p>
            <a:pPr algn="ctr">
              <a:spcBef>
                <a:spcPct val="50000"/>
              </a:spcBef>
            </a:pPr>
            <a:r>
              <a:rPr lang="en-US" sz="2400">
                <a:solidFill>
                  <a:srgbClr val="99FF33"/>
                </a:solidFill>
              </a:rPr>
              <a:t>Official Community Forest </a:t>
            </a:r>
          </a:p>
          <a:p>
            <a:pPr algn="ctr">
              <a:spcBef>
                <a:spcPct val="50000"/>
              </a:spcBef>
            </a:pPr>
            <a:r>
              <a:rPr lang="en-US" sz="2400">
                <a:solidFill>
                  <a:srgbClr val="99FF33"/>
                </a:solidFill>
              </a:rPr>
              <a:t>8,806,470ha </a:t>
            </a:r>
          </a:p>
          <a:p>
            <a:pPr algn="ctr">
              <a:spcBef>
                <a:spcPct val="50000"/>
              </a:spcBef>
            </a:pPr>
            <a:r>
              <a:rPr lang="en-US" sz="2400">
                <a:solidFill>
                  <a:srgbClr val="99FF33"/>
                </a:solidFill>
              </a:rPr>
              <a:t>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Cambodia Mom and Baby-v2.jpg"/>
          <p:cNvPicPr>
            <a:picLocks noChangeAspect="1"/>
          </p:cNvPicPr>
          <p:nvPr/>
        </p:nvPicPr>
        <p:blipFill>
          <a:blip r:embed="rId3" cstate="print"/>
          <a:srcRect/>
          <a:stretch>
            <a:fillRect/>
          </a:stretch>
        </p:blipFill>
        <p:spPr bwMode="auto">
          <a:xfrm>
            <a:off x="-31750" y="-63500"/>
            <a:ext cx="9451975" cy="7088188"/>
          </a:xfrm>
          <a:prstGeom prst="rect">
            <a:avLst/>
          </a:prstGeom>
          <a:noFill/>
          <a:ln w="9525">
            <a:noFill/>
            <a:miter lim="800000"/>
            <a:headEnd/>
            <a:tailEnd/>
          </a:ln>
        </p:spPr>
      </p:pic>
      <p:pic>
        <p:nvPicPr>
          <p:cNvPr id="6147" name="Picture 4" descr="Divider-why-community.wmf"/>
          <p:cNvPicPr>
            <a:picLocks noChangeAspect="1"/>
          </p:cNvPicPr>
          <p:nvPr/>
        </p:nvPicPr>
        <p:blipFill>
          <a:blip r:embed="rId4" cstate="print"/>
          <a:srcRect/>
          <a:stretch>
            <a:fillRect/>
          </a:stretch>
        </p:blipFill>
        <p:spPr bwMode="auto">
          <a:xfrm>
            <a:off x="503238" y="4864100"/>
            <a:ext cx="8683625" cy="2046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Presentation-BG4.jpg"/>
          <p:cNvPicPr>
            <a:picLocks noChangeAspect="1"/>
          </p:cNvPicPr>
          <p:nvPr/>
        </p:nvPicPr>
        <p:blipFill>
          <a:blip r:embed="rId3"/>
          <a:srcRect/>
          <a:stretch>
            <a:fillRect/>
          </a:stretch>
        </p:blipFill>
        <p:spPr bwMode="auto">
          <a:xfrm>
            <a:off x="0" y="0"/>
            <a:ext cx="9144000" cy="6870700"/>
          </a:xfrm>
          <a:prstGeom prst="rect">
            <a:avLst/>
          </a:prstGeom>
          <a:noFill/>
          <a:ln w="9525">
            <a:noFill/>
            <a:miter lim="800000"/>
            <a:headEnd/>
            <a:tailEnd/>
          </a:ln>
        </p:spPr>
      </p:pic>
      <p:pic>
        <p:nvPicPr>
          <p:cNvPr id="24579" name="Picture 11" descr="dark green box.bmp"/>
          <p:cNvPicPr>
            <a:picLocks noChangeAspect="1"/>
          </p:cNvPicPr>
          <p:nvPr/>
        </p:nvPicPr>
        <p:blipFill>
          <a:blip r:embed="rId4"/>
          <a:srcRect/>
          <a:stretch>
            <a:fillRect/>
          </a:stretch>
        </p:blipFill>
        <p:spPr bwMode="auto">
          <a:xfrm>
            <a:off x="228600" y="1119188"/>
            <a:ext cx="8686800" cy="4748212"/>
          </a:xfrm>
          <a:prstGeom prst="rect">
            <a:avLst/>
          </a:prstGeom>
          <a:noFill/>
          <a:ln w="9525">
            <a:noFill/>
            <a:miter lim="800000"/>
            <a:headEnd/>
            <a:tailEnd/>
          </a:ln>
        </p:spPr>
      </p:pic>
      <p:sp>
        <p:nvSpPr>
          <p:cNvPr id="24580" name="Text Box 3"/>
          <p:cNvSpPr txBox="1">
            <a:spLocks noChangeArrowheads="1"/>
          </p:cNvSpPr>
          <p:nvPr/>
        </p:nvSpPr>
        <p:spPr bwMode="auto">
          <a:xfrm>
            <a:off x="609600" y="228600"/>
            <a:ext cx="7924800" cy="579438"/>
          </a:xfrm>
          <a:prstGeom prst="rect">
            <a:avLst/>
          </a:prstGeom>
          <a:noFill/>
          <a:ln w="9525">
            <a:noFill/>
            <a:miter lim="800000"/>
            <a:headEnd/>
            <a:tailEnd/>
          </a:ln>
        </p:spPr>
        <p:txBody>
          <a:bodyPr>
            <a:spAutoFit/>
          </a:bodyPr>
          <a:lstStyle/>
          <a:p>
            <a:pPr algn="ctr">
              <a:spcBef>
                <a:spcPct val="50000"/>
              </a:spcBef>
            </a:pPr>
            <a:r>
              <a:rPr lang="en-GB" sz="3200" b="1">
                <a:solidFill>
                  <a:srgbClr val="92D050"/>
                </a:solidFill>
                <a:latin typeface="Calibri" pitchFamily="34" charset="0"/>
              </a:rPr>
              <a:t>CF Development   v   Deforestation</a:t>
            </a:r>
            <a:endParaRPr lang="en-US" b="1">
              <a:solidFill>
                <a:srgbClr val="92D050"/>
              </a:solidFill>
            </a:endParaRPr>
          </a:p>
        </p:txBody>
      </p:sp>
      <p:pic>
        <p:nvPicPr>
          <p:cNvPr id="24581" name="Picture 5"/>
          <p:cNvPicPr>
            <a:picLocks noChangeAspect="1"/>
          </p:cNvPicPr>
          <p:nvPr/>
        </p:nvPicPr>
        <p:blipFill>
          <a:blip r:embed="rId5"/>
          <a:srcRect/>
          <a:stretch>
            <a:fillRect/>
          </a:stretch>
        </p:blipFill>
        <p:spPr bwMode="auto">
          <a:xfrm>
            <a:off x="622300" y="1041400"/>
            <a:ext cx="7886700" cy="4762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smtClean="0"/>
          </a:p>
        </p:txBody>
      </p:sp>
      <p:sp>
        <p:nvSpPr>
          <p:cNvPr id="13315" name="Rectangle 3"/>
          <p:cNvSpPr>
            <a:spLocks noGrp="1" noChangeArrowheads="1"/>
          </p:cNvSpPr>
          <p:nvPr>
            <p:ph type="body" idx="1"/>
          </p:nvPr>
        </p:nvSpPr>
        <p:spPr/>
        <p:txBody>
          <a:bodyPr/>
          <a:lstStyle/>
          <a:p>
            <a:endParaRPr lang="en-US" smtClean="0"/>
          </a:p>
        </p:txBody>
      </p:sp>
      <p:pic>
        <p:nvPicPr>
          <p:cNvPr id="13316" name="Picture 3" descr="Presentation-BG4.jpg"/>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sp>
        <p:nvSpPr>
          <p:cNvPr id="13317" name="Text Box 5"/>
          <p:cNvSpPr txBox="1">
            <a:spLocks noChangeArrowheads="1"/>
          </p:cNvSpPr>
          <p:nvPr/>
        </p:nvSpPr>
        <p:spPr bwMode="auto">
          <a:xfrm>
            <a:off x="609600" y="228600"/>
            <a:ext cx="7924800" cy="579438"/>
          </a:xfrm>
          <a:prstGeom prst="rect">
            <a:avLst/>
          </a:prstGeom>
          <a:noFill/>
          <a:ln w="9525">
            <a:noFill/>
            <a:miter lim="800000"/>
            <a:headEnd/>
            <a:tailEnd/>
          </a:ln>
        </p:spPr>
        <p:txBody>
          <a:bodyPr>
            <a:spAutoFit/>
          </a:bodyPr>
          <a:lstStyle/>
          <a:p>
            <a:pPr algn="ctr">
              <a:spcBef>
                <a:spcPct val="50000"/>
              </a:spcBef>
            </a:pPr>
            <a:r>
              <a:rPr lang="en-GB" sz="3200" b="1">
                <a:solidFill>
                  <a:srgbClr val="99FF33"/>
                </a:solidFill>
                <a:latin typeface="Calibri" pitchFamily="34" charset="0"/>
              </a:rPr>
              <a:t>Forest in ASEAN</a:t>
            </a:r>
            <a:endParaRPr lang="en-US" sz="3200" b="1">
              <a:solidFill>
                <a:srgbClr val="99FF33"/>
              </a:solidFill>
              <a:latin typeface="Calibri" pitchFamily="34" charset="0"/>
            </a:endParaRPr>
          </a:p>
        </p:txBody>
      </p:sp>
      <p:pic>
        <p:nvPicPr>
          <p:cNvPr id="13318" name="Picture 6" descr="dark green box"/>
          <p:cNvPicPr>
            <a:picLocks noChangeAspect="1" noChangeArrowheads="1"/>
          </p:cNvPicPr>
          <p:nvPr/>
        </p:nvPicPr>
        <p:blipFill>
          <a:blip r:embed="rId3"/>
          <a:srcRect/>
          <a:stretch>
            <a:fillRect/>
          </a:stretch>
        </p:blipFill>
        <p:spPr bwMode="auto">
          <a:xfrm>
            <a:off x="304800" y="1066800"/>
            <a:ext cx="8534400" cy="4791075"/>
          </a:xfrm>
          <a:prstGeom prst="rect">
            <a:avLst/>
          </a:prstGeom>
          <a:noFill/>
          <a:ln w="9525">
            <a:noFill/>
            <a:miter lim="800000"/>
            <a:headEnd/>
            <a:tailEnd/>
          </a:ln>
        </p:spPr>
      </p:pic>
      <p:sp>
        <p:nvSpPr>
          <p:cNvPr id="13319" name="Text Box 7"/>
          <p:cNvSpPr txBox="1">
            <a:spLocks noChangeArrowheads="1"/>
          </p:cNvSpPr>
          <p:nvPr/>
        </p:nvSpPr>
        <p:spPr bwMode="auto">
          <a:xfrm>
            <a:off x="533400" y="6415088"/>
            <a:ext cx="7010400" cy="366712"/>
          </a:xfrm>
          <a:prstGeom prst="rect">
            <a:avLst/>
          </a:prstGeom>
          <a:noFill/>
          <a:ln w="9525">
            <a:noFill/>
            <a:miter lim="800000"/>
            <a:headEnd/>
            <a:tailEnd/>
          </a:ln>
        </p:spPr>
        <p:txBody>
          <a:bodyPr>
            <a:spAutoFit/>
          </a:bodyPr>
          <a:lstStyle/>
          <a:p>
            <a:pPr>
              <a:spcBef>
                <a:spcPct val="50000"/>
              </a:spcBef>
            </a:pPr>
            <a:r>
              <a:rPr lang="en-GB" b="1">
                <a:solidFill>
                  <a:schemeClr val="bg1"/>
                </a:solidFill>
                <a:latin typeface="Calibri" pitchFamily="34" charset="0"/>
              </a:rPr>
              <a:t>(thousands of hectares, from </a:t>
            </a:r>
            <a:r>
              <a:rPr lang="en-US" b="1">
                <a:solidFill>
                  <a:schemeClr val="bg1"/>
                </a:solidFill>
              </a:rPr>
              <a:t>RECOFTC 2014</a:t>
            </a:r>
            <a:r>
              <a:rPr lang="en-US" b="1">
                <a:solidFill>
                  <a:schemeClr val="bg1"/>
                </a:solidFill>
                <a:latin typeface="Calibri" pitchFamily="34" charset="0"/>
              </a:rPr>
              <a:t>)</a:t>
            </a:r>
          </a:p>
        </p:txBody>
      </p:sp>
      <p:pic>
        <p:nvPicPr>
          <p:cNvPr id="13320" name="Chart 4"/>
          <p:cNvPicPr>
            <a:picLocks noChangeArrowheads="1"/>
          </p:cNvPicPr>
          <p:nvPr/>
        </p:nvPicPr>
        <p:blipFill>
          <a:blip r:embed="rId4"/>
          <a:srcRect/>
          <a:stretch>
            <a:fillRect/>
          </a:stretch>
        </p:blipFill>
        <p:spPr bwMode="auto">
          <a:xfrm>
            <a:off x="685800" y="1143000"/>
            <a:ext cx="77724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Presentation-BG4.jpg"/>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pic>
        <p:nvPicPr>
          <p:cNvPr id="47107" name="Picture 11" descr="dark green box.bmp"/>
          <p:cNvPicPr>
            <a:picLocks noChangeAspect="1"/>
          </p:cNvPicPr>
          <p:nvPr/>
        </p:nvPicPr>
        <p:blipFill>
          <a:blip r:embed="rId3"/>
          <a:srcRect/>
          <a:stretch>
            <a:fillRect/>
          </a:stretch>
        </p:blipFill>
        <p:spPr bwMode="auto">
          <a:xfrm>
            <a:off x="228600" y="1119188"/>
            <a:ext cx="8686800" cy="4748212"/>
          </a:xfrm>
          <a:prstGeom prst="rect">
            <a:avLst/>
          </a:prstGeom>
          <a:noFill/>
          <a:ln w="9525">
            <a:noFill/>
            <a:miter lim="800000"/>
            <a:headEnd/>
            <a:tailEnd/>
          </a:ln>
        </p:spPr>
      </p:pic>
      <p:sp>
        <p:nvSpPr>
          <p:cNvPr id="47108" name="Text Box 3"/>
          <p:cNvSpPr txBox="1">
            <a:spLocks noChangeArrowheads="1"/>
          </p:cNvSpPr>
          <p:nvPr/>
        </p:nvSpPr>
        <p:spPr bwMode="auto">
          <a:xfrm>
            <a:off x="533400" y="228600"/>
            <a:ext cx="8077200" cy="584200"/>
          </a:xfrm>
          <a:prstGeom prst="rect">
            <a:avLst/>
          </a:prstGeom>
          <a:noFill/>
          <a:ln w="9525">
            <a:noFill/>
            <a:miter lim="800000"/>
            <a:headEnd/>
            <a:tailEnd/>
          </a:ln>
        </p:spPr>
        <p:txBody>
          <a:bodyPr>
            <a:spAutoFit/>
          </a:bodyPr>
          <a:lstStyle/>
          <a:p>
            <a:pPr algn="ctr">
              <a:spcBef>
                <a:spcPct val="50000"/>
              </a:spcBef>
            </a:pPr>
            <a:r>
              <a:rPr lang="en-GB" sz="3200" b="1">
                <a:solidFill>
                  <a:srgbClr val="92D050"/>
                </a:solidFill>
                <a:latin typeface="Calibri" pitchFamily="34" charset="0"/>
              </a:rPr>
              <a:t>Why is community forestry developing slowly?</a:t>
            </a:r>
            <a:endParaRPr lang="en-US" b="1">
              <a:solidFill>
                <a:srgbClr val="92D050"/>
              </a:solidFill>
            </a:endParaRPr>
          </a:p>
        </p:txBody>
      </p:sp>
      <p:pic>
        <p:nvPicPr>
          <p:cNvPr id="47109" name="Picture 1"/>
          <p:cNvPicPr>
            <a:picLocks noChangeAspect="1"/>
          </p:cNvPicPr>
          <p:nvPr/>
        </p:nvPicPr>
        <p:blipFill>
          <a:blip r:embed="rId4"/>
          <a:srcRect/>
          <a:stretch>
            <a:fillRect/>
          </a:stretch>
        </p:blipFill>
        <p:spPr bwMode="auto">
          <a:xfrm>
            <a:off x="622300" y="1041400"/>
            <a:ext cx="7886700" cy="4762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Presentation-BG4.jpg"/>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sp>
        <p:nvSpPr>
          <p:cNvPr id="18435" name="Text Box 3"/>
          <p:cNvSpPr txBox="1">
            <a:spLocks noChangeArrowheads="1"/>
          </p:cNvSpPr>
          <p:nvPr/>
        </p:nvSpPr>
        <p:spPr bwMode="auto">
          <a:xfrm>
            <a:off x="609600" y="228600"/>
            <a:ext cx="7924800" cy="579438"/>
          </a:xfrm>
          <a:prstGeom prst="rect">
            <a:avLst/>
          </a:prstGeom>
          <a:noFill/>
          <a:ln w="9525">
            <a:noFill/>
            <a:miter lim="800000"/>
            <a:headEnd/>
            <a:tailEnd/>
          </a:ln>
        </p:spPr>
        <p:txBody>
          <a:bodyPr>
            <a:spAutoFit/>
          </a:bodyPr>
          <a:lstStyle/>
          <a:p>
            <a:pPr algn="ctr">
              <a:spcBef>
                <a:spcPct val="50000"/>
              </a:spcBef>
            </a:pPr>
            <a:r>
              <a:rPr lang="en-GB" sz="3200" b="1" dirty="0">
                <a:solidFill>
                  <a:schemeClr val="bg1"/>
                </a:solidFill>
                <a:latin typeface="Calibri" pitchFamily="34" charset="0"/>
              </a:rPr>
              <a:t>What can we do?</a:t>
            </a:r>
            <a:endParaRPr lang="en-US" b="1" dirty="0">
              <a:solidFill>
                <a:schemeClr val="bg1"/>
              </a:solidFill>
            </a:endParaRPr>
          </a:p>
        </p:txBody>
      </p:sp>
      <p:pic>
        <p:nvPicPr>
          <p:cNvPr id="18436" name="Picture 4" descr="dark green box"/>
          <p:cNvPicPr>
            <a:picLocks noChangeAspect="1" noChangeArrowheads="1"/>
          </p:cNvPicPr>
          <p:nvPr/>
        </p:nvPicPr>
        <p:blipFill>
          <a:blip r:embed="rId3"/>
          <a:srcRect/>
          <a:stretch>
            <a:fillRect/>
          </a:stretch>
        </p:blipFill>
        <p:spPr bwMode="auto">
          <a:xfrm>
            <a:off x="304800" y="838200"/>
            <a:ext cx="8534400" cy="5019675"/>
          </a:xfrm>
          <a:prstGeom prst="rect">
            <a:avLst/>
          </a:prstGeom>
          <a:noFill/>
          <a:ln w="9525">
            <a:noFill/>
            <a:miter lim="800000"/>
            <a:headEnd/>
            <a:tailEnd/>
          </a:ln>
        </p:spPr>
      </p:pic>
      <p:pic>
        <p:nvPicPr>
          <p:cNvPr id="18437" name="Picture 4"/>
          <p:cNvPicPr>
            <a:picLocks noChangeAspect="1" noChangeArrowheads="1"/>
          </p:cNvPicPr>
          <p:nvPr/>
        </p:nvPicPr>
        <p:blipFill>
          <a:blip r:embed="rId4"/>
          <a:srcRect/>
          <a:stretch>
            <a:fillRect/>
          </a:stretch>
        </p:blipFill>
        <p:spPr bwMode="auto">
          <a:xfrm>
            <a:off x="239713" y="1752600"/>
            <a:ext cx="8664575" cy="3352800"/>
          </a:xfrm>
          <a:prstGeom prst="rect">
            <a:avLst/>
          </a:prstGeom>
          <a:noFill/>
          <a:ln w="9525">
            <a:noFill/>
            <a:miter lim="800000"/>
            <a:headEnd/>
            <a:tailEnd/>
          </a:ln>
        </p:spPr>
      </p:pic>
      <p:pic>
        <p:nvPicPr>
          <p:cNvPr id="18438" name="Picture 2"/>
          <p:cNvPicPr>
            <a:picLocks noChangeAspect="1" noChangeArrowheads="1"/>
          </p:cNvPicPr>
          <p:nvPr/>
        </p:nvPicPr>
        <p:blipFill>
          <a:blip r:embed="rId5"/>
          <a:srcRect/>
          <a:stretch>
            <a:fillRect/>
          </a:stretch>
        </p:blipFill>
        <p:spPr bwMode="auto">
          <a:xfrm>
            <a:off x="0" y="1219200"/>
            <a:ext cx="9296400" cy="4648200"/>
          </a:xfrm>
          <a:prstGeom prst="rect">
            <a:avLst/>
          </a:prstGeom>
          <a:noFill/>
          <a:ln w="9525">
            <a:noFill/>
            <a:miter lim="800000"/>
            <a:headEnd/>
            <a:tailEnd/>
          </a:ln>
        </p:spPr>
      </p:pic>
      <p:pic>
        <p:nvPicPr>
          <p:cNvPr id="18439" name="Picture 7" descr="light green rectangle.JPG"/>
          <p:cNvPicPr>
            <a:picLocks noChangeAspect="1"/>
          </p:cNvPicPr>
          <p:nvPr/>
        </p:nvPicPr>
        <p:blipFill>
          <a:blip r:embed="rId6"/>
          <a:srcRect/>
          <a:stretch>
            <a:fillRect/>
          </a:stretch>
        </p:blipFill>
        <p:spPr bwMode="auto">
          <a:xfrm>
            <a:off x="0" y="1219200"/>
            <a:ext cx="2590800" cy="32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endParaRPr lang="en-US" dirty="0" smtClean="0"/>
          </a:p>
        </p:txBody>
      </p:sp>
      <p:sp>
        <p:nvSpPr>
          <p:cNvPr id="52227" name="Rectangle 3"/>
          <p:cNvSpPr>
            <a:spLocks noGrp="1" noChangeArrowheads="1"/>
          </p:cNvSpPr>
          <p:nvPr>
            <p:ph type="body" idx="1"/>
          </p:nvPr>
        </p:nvSpPr>
        <p:spPr/>
        <p:txBody>
          <a:bodyPr/>
          <a:lstStyle/>
          <a:p>
            <a:pPr eaLnBrk="1" hangingPunct="1"/>
            <a:endParaRPr lang="en-US" dirty="0" smtClean="0"/>
          </a:p>
        </p:txBody>
      </p:sp>
      <p:pic>
        <p:nvPicPr>
          <p:cNvPr id="52228" name="Picture 3" descr="Presentation-BG4.jpg"/>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pic>
        <p:nvPicPr>
          <p:cNvPr id="52230" name="Picture 6" descr="dark green box"/>
          <p:cNvPicPr>
            <a:picLocks noChangeAspect="1" noChangeArrowheads="1"/>
          </p:cNvPicPr>
          <p:nvPr/>
        </p:nvPicPr>
        <p:blipFill>
          <a:blip r:embed="rId3"/>
          <a:srcRect/>
          <a:stretch>
            <a:fillRect/>
          </a:stretch>
        </p:blipFill>
        <p:spPr bwMode="auto">
          <a:xfrm>
            <a:off x="304800" y="1066800"/>
            <a:ext cx="8534400" cy="4791075"/>
          </a:xfrm>
          <a:prstGeom prst="rect">
            <a:avLst/>
          </a:prstGeom>
          <a:noFill/>
          <a:ln w="9525">
            <a:noFill/>
            <a:miter lim="800000"/>
            <a:headEnd/>
            <a:tailEnd/>
          </a:ln>
        </p:spPr>
      </p:pic>
      <p:pic>
        <p:nvPicPr>
          <p:cNvPr id="52232" name="Picture 10"/>
          <p:cNvPicPr>
            <a:picLocks noChangeAspect="1" noChangeArrowheads="1"/>
          </p:cNvPicPr>
          <p:nvPr/>
        </p:nvPicPr>
        <p:blipFill>
          <a:blip r:embed="rId4"/>
          <a:srcRect/>
          <a:stretch>
            <a:fillRect/>
          </a:stretch>
        </p:blipFill>
        <p:spPr bwMode="auto">
          <a:xfrm>
            <a:off x="228600" y="228600"/>
            <a:ext cx="87630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D:\RECOFTC_pam\My Pictures\Indo Pics\IMG_106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TextBox 5"/>
          <p:cNvSpPr txBox="1">
            <a:spLocks noChangeArrowheads="1"/>
          </p:cNvSpPr>
          <p:nvPr/>
        </p:nvSpPr>
        <p:spPr bwMode="auto">
          <a:xfrm>
            <a:off x="2743200" y="3886200"/>
            <a:ext cx="6291274" cy="523220"/>
          </a:xfrm>
          <a:prstGeom prst="rect">
            <a:avLst/>
          </a:prstGeom>
          <a:noFill/>
          <a:ln w="9525">
            <a:noFill/>
            <a:miter lim="800000"/>
            <a:headEnd/>
            <a:tailEnd/>
          </a:ln>
        </p:spPr>
        <p:txBody>
          <a:bodyPr wrap="none">
            <a:spAutoFit/>
          </a:bodyPr>
          <a:lstStyle/>
          <a:p>
            <a:r>
              <a:rPr lang="en-US" sz="2800" dirty="0" smtClean="0">
                <a:solidFill>
                  <a:schemeClr val="bg1"/>
                </a:solidFill>
                <a:latin typeface="Calibri" pitchFamily="34" charset="0"/>
              </a:rPr>
              <a:t>Community Forestry can </a:t>
            </a:r>
            <a:r>
              <a:rPr lang="en-US" sz="2800" dirty="0">
                <a:solidFill>
                  <a:schemeClr val="bg1"/>
                </a:solidFill>
                <a:latin typeface="Calibri" pitchFamily="34" charset="0"/>
              </a:rPr>
              <a:t>make </a:t>
            </a:r>
            <a:r>
              <a:rPr lang="en-US" sz="2800" dirty="0" smtClean="0">
                <a:solidFill>
                  <a:schemeClr val="bg1"/>
                </a:solidFill>
                <a:latin typeface="Calibri" pitchFamily="34" charset="0"/>
              </a:rPr>
              <a:t>it </a:t>
            </a:r>
            <a:r>
              <a:rPr lang="en-US" sz="2800" dirty="0">
                <a:solidFill>
                  <a:schemeClr val="bg1"/>
                </a:solidFill>
                <a:latin typeface="Calibri" pitchFamily="34" charset="0"/>
              </a:rPr>
              <a:t>happen </a:t>
            </a:r>
          </a:p>
        </p:txBody>
      </p:sp>
      <p:sp>
        <p:nvSpPr>
          <p:cNvPr id="7" name="TextBox 6"/>
          <p:cNvSpPr txBox="1"/>
          <p:nvPr/>
        </p:nvSpPr>
        <p:spPr>
          <a:xfrm>
            <a:off x="533400" y="2438400"/>
            <a:ext cx="8181975" cy="579438"/>
          </a:xfrm>
          <a:prstGeom prst="rect">
            <a:avLst/>
          </a:prstGeom>
          <a:noFill/>
        </p:spPr>
        <p:txBody>
          <a:bodyPr wrap="none">
            <a:spAutoFit/>
          </a:bodyPr>
          <a:lstStyle/>
          <a:p>
            <a:pPr>
              <a:defRPr/>
            </a:pPr>
            <a:r>
              <a:rPr lang="en-US" sz="3200" dirty="0">
                <a:solidFill>
                  <a:schemeClr val="bg1"/>
                </a:solidFill>
                <a:effectLst>
                  <a:outerShdw blurRad="38100" dist="38100" dir="2700000" algn="tl">
                    <a:srgbClr val="C0C0C0"/>
                  </a:outerShdw>
                </a:effectLst>
                <a:latin typeface="Calibri" pitchFamily="34" charset="0"/>
              </a:rPr>
              <a:t>Wealthy rural communities &amp; healthy forests……</a:t>
            </a:r>
          </a:p>
        </p:txBody>
      </p:sp>
      <p:pic>
        <p:nvPicPr>
          <p:cNvPr id="25605" name="Picture 3" descr="recoftc logo white.png"/>
          <p:cNvPicPr>
            <a:picLocks noChangeAspect="1"/>
          </p:cNvPicPr>
          <p:nvPr/>
        </p:nvPicPr>
        <p:blipFill>
          <a:blip r:embed="rId3"/>
          <a:srcRect/>
          <a:stretch>
            <a:fillRect/>
          </a:stretch>
        </p:blipFill>
        <p:spPr bwMode="auto">
          <a:xfrm>
            <a:off x="7391400" y="5715000"/>
            <a:ext cx="1528763" cy="762000"/>
          </a:xfrm>
          <a:prstGeom prst="rect">
            <a:avLst/>
          </a:prstGeom>
          <a:noFill/>
          <a:ln w="9525">
            <a:noFill/>
            <a:miter lim="800000"/>
            <a:headEnd/>
            <a:tailEnd/>
          </a:ln>
        </p:spPr>
      </p:pic>
      <p:sp>
        <p:nvSpPr>
          <p:cNvPr id="25606" name="TextBox 7"/>
          <p:cNvSpPr txBox="1">
            <a:spLocks noChangeArrowheads="1"/>
          </p:cNvSpPr>
          <p:nvPr/>
        </p:nvSpPr>
        <p:spPr bwMode="auto">
          <a:xfrm>
            <a:off x="6705600" y="228600"/>
            <a:ext cx="1982788" cy="523875"/>
          </a:xfrm>
          <a:prstGeom prst="rect">
            <a:avLst/>
          </a:prstGeom>
          <a:noFill/>
          <a:ln w="9525">
            <a:noFill/>
            <a:miter lim="800000"/>
            <a:headEnd/>
            <a:tailEnd/>
          </a:ln>
        </p:spPr>
        <p:txBody>
          <a:bodyPr wrap="none">
            <a:spAutoFit/>
          </a:bodyPr>
          <a:lstStyle/>
          <a:p>
            <a:r>
              <a:rPr lang="en-US" sz="2800" b="1" dirty="0"/>
              <a:t>Thank you</a:t>
            </a:r>
          </a:p>
        </p:txBody>
      </p:sp>
      <p:sp>
        <p:nvSpPr>
          <p:cNvPr id="2" name="TextBox 5"/>
          <p:cNvSpPr txBox="1">
            <a:spLocks noChangeArrowheads="1"/>
          </p:cNvSpPr>
          <p:nvPr/>
        </p:nvSpPr>
        <p:spPr bwMode="auto">
          <a:xfrm>
            <a:off x="2362200" y="5943600"/>
            <a:ext cx="4038600" cy="701675"/>
          </a:xfrm>
          <a:prstGeom prst="rect">
            <a:avLst/>
          </a:prstGeom>
          <a:noFill/>
          <a:ln w="9525">
            <a:noFill/>
            <a:miter lim="800000"/>
            <a:headEnd/>
            <a:tailEnd/>
          </a:ln>
        </p:spPr>
        <p:txBody>
          <a:bodyPr>
            <a:spAutoFit/>
          </a:bodyPr>
          <a:lstStyle/>
          <a:p>
            <a:r>
              <a:rPr lang="en-US" sz="4000" b="1" dirty="0">
                <a:solidFill>
                  <a:schemeClr val="bg1"/>
                </a:solidFill>
                <a:latin typeface="Calibri" pitchFamily="34" charset="0"/>
              </a:rPr>
              <a:t>www.recoftc.org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6" descr="Slide03.jpg"/>
          <p:cNvPicPr>
            <a:picLocks noGrp="1" noChangeAspect="1"/>
          </p:cNvPicPr>
          <p:nvPr>
            <p:ph idx="4294967295"/>
          </p:nvPr>
        </p:nvPicPr>
        <p:blipFill>
          <a:blip r:embed="rId3"/>
          <a:srcRect/>
          <a:stretch>
            <a:fillRect/>
          </a:stretch>
        </p:blipFill>
        <p:spPr>
          <a:xfrm>
            <a:off x="0" y="0"/>
            <a:ext cx="9144000" cy="6858000"/>
          </a:xfrm>
        </p:spPr>
      </p:pic>
      <p:sp>
        <p:nvSpPr>
          <p:cNvPr id="5123" name="Title 1"/>
          <p:cNvSpPr>
            <a:spLocks noGrp="1"/>
          </p:cNvSpPr>
          <p:nvPr>
            <p:ph type="title" idx="4294967295"/>
          </p:nvPr>
        </p:nvSpPr>
        <p:spPr/>
        <p:txBody>
          <a:bodyPr/>
          <a:lstStyle/>
          <a:p>
            <a:pPr eaLnBrk="1" hangingPunct="1"/>
            <a:r>
              <a:rPr lang="en-US" smtClean="0"/>
              <a:t>=</a:t>
            </a:r>
          </a:p>
        </p:txBody>
      </p:sp>
      <p:sp>
        <p:nvSpPr>
          <p:cNvPr id="5" name="Rectangle 4"/>
          <p:cNvSpPr/>
          <p:nvPr/>
        </p:nvSpPr>
        <p:spPr>
          <a:xfrm>
            <a:off x="0" y="5997714"/>
            <a:ext cx="9144000" cy="707886"/>
          </a:xfrm>
          <a:prstGeom prst="rect">
            <a:avLst/>
          </a:prstGeom>
        </p:spPr>
        <p:txBody>
          <a:bodyPr>
            <a:spAutoFit/>
          </a:bodyPr>
          <a:lstStyle/>
          <a:p>
            <a:pPr algn="ctr" defTabSz="457200" fontAlgn="auto">
              <a:spcBef>
                <a:spcPts val="0"/>
              </a:spcBef>
              <a:spcAft>
                <a:spcPts val="0"/>
              </a:spcAft>
              <a:defRPr/>
            </a:pPr>
            <a:r>
              <a:rPr lang="en-US" sz="4000" i="1" dirty="0">
                <a:solidFill>
                  <a:schemeClr val="bg1"/>
                </a:solidFill>
                <a:effectLst>
                  <a:glow rad="101600">
                    <a:schemeClr val="tx1">
                      <a:alpha val="75000"/>
                    </a:schemeClr>
                  </a:glow>
                </a:effectLst>
                <a:latin typeface="Gill Sans"/>
                <a:cs typeface="+mn-cs"/>
              </a:rPr>
              <a:t>Seeing people through the trees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en-US" smtClean="0"/>
          </a:p>
        </p:txBody>
      </p:sp>
      <p:sp>
        <p:nvSpPr>
          <p:cNvPr id="6147" name="Rectangle 3"/>
          <p:cNvSpPr>
            <a:spLocks noGrp="1" noChangeArrowheads="1"/>
          </p:cNvSpPr>
          <p:nvPr>
            <p:ph type="body" idx="1"/>
          </p:nvPr>
        </p:nvSpPr>
        <p:spPr/>
        <p:txBody>
          <a:bodyPr/>
          <a:lstStyle/>
          <a:p>
            <a:pPr eaLnBrk="1" hangingPunct="1"/>
            <a:endParaRPr lang="en-US" smtClean="0"/>
          </a:p>
        </p:txBody>
      </p:sp>
      <p:pic>
        <p:nvPicPr>
          <p:cNvPr id="6148" name="Picture 3" descr="Presentation-BG4.jpg"/>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sp>
        <p:nvSpPr>
          <p:cNvPr id="6149" name="Text Box 5"/>
          <p:cNvSpPr txBox="1">
            <a:spLocks noChangeArrowheads="1"/>
          </p:cNvSpPr>
          <p:nvPr/>
        </p:nvSpPr>
        <p:spPr bwMode="auto">
          <a:xfrm>
            <a:off x="1676400" y="228600"/>
            <a:ext cx="5715000" cy="579438"/>
          </a:xfrm>
          <a:prstGeom prst="rect">
            <a:avLst/>
          </a:prstGeom>
          <a:noFill/>
          <a:ln w="9525">
            <a:noFill/>
            <a:miter lim="800000"/>
            <a:headEnd/>
            <a:tailEnd/>
          </a:ln>
        </p:spPr>
        <p:txBody>
          <a:bodyPr>
            <a:spAutoFit/>
          </a:bodyPr>
          <a:lstStyle/>
          <a:p>
            <a:pPr algn="ctr">
              <a:spcBef>
                <a:spcPct val="50000"/>
              </a:spcBef>
            </a:pPr>
            <a:r>
              <a:rPr lang="en-GB" sz="3200" b="1">
                <a:solidFill>
                  <a:schemeClr val="bg1"/>
                </a:solidFill>
                <a:latin typeface="Calibri" pitchFamily="34" charset="0"/>
              </a:rPr>
              <a:t>The ‘Bundle of Rights’</a:t>
            </a:r>
            <a:endParaRPr lang="en-US" sz="3200">
              <a:solidFill>
                <a:schemeClr val="bg1"/>
              </a:solidFill>
              <a:latin typeface="Calibri" pitchFamily="34" charset="0"/>
            </a:endParaRPr>
          </a:p>
        </p:txBody>
      </p:sp>
      <p:sp>
        <p:nvSpPr>
          <p:cNvPr id="6150" name="Text Box 6"/>
          <p:cNvSpPr txBox="1">
            <a:spLocks noChangeArrowheads="1"/>
          </p:cNvSpPr>
          <p:nvPr/>
        </p:nvSpPr>
        <p:spPr bwMode="auto">
          <a:xfrm>
            <a:off x="685800" y="1295400"/>
            <a:ext cx="7772400" cy="2017713"/>
          </a:xfrm>
          <a:prstGeom prst="rect">
            <a:avLst/>
          </a:prstGeom>
          <a:noFill/>
          <a:ln w="9525">
            <a:noFill/>
            <a:miter lim="800000"/>
            <a:headEnd/>
            <a:tailEnd/>
          </a:ln>
        </p:spPr>
        <p:txBody>
          <a:bodyPr>
            <a:spAutoFit/>
          </a:bodyPr>
          <a:lstStyle/>
          <a:p>
            <a:pPr algn="ctr">
              <a:spcBef>
                <a:spcPct val="50000"/>
              </a:spcBef>
            </a:pPr>
            <a:r>
              <a:rPr lang="en-GB" b="1"/>
              <a:t>Project Southeast Asia </a:t>
            </a:r>
          </a:p>
          <a:p>
            <a:pPr algn="ctr">
              <a:spcBef>
                <a:spcPct val="50000"/>
              </a:spcBef>
            </a:pPr>
            <a:r>
              <a:rPr lang="en-GB" b="1"/>
              <a:t>Southeast Asian Studies Symposium 2014</a:t>
            </a:r>
          </a:p>
          <a:p>
            <a:pPr algn="ctr">
              <a:spcBef>
                <a:spcPct val="50000"/>
              </a:spcBef>
            </a:pPr>
            <a:r>
              <a:rPr lang="en-GB" b="1"/>
              <a:t> “Southeast Asia in Transition”</a:t>
            </a:r>
          </a:p>
          <a:p>
            <a:pPr algn="ctr">
              <a:spcBef>
                <a:spcPct val="50000"/>
              </a:spcBef>
            </a:pPr>
            <a:r>
              <a:rPr lang="en-GB" b="1"/>
              <a:t>22 – 23 March 2014, </a:t>
            </a:r>
          </a:p>
          <a:p>
            <a:pPr algn="ctr">
              <a:spcBef>
                <a:spcPct val="50000"/>
              </a:spcBef>
            </a:pPr>
            <a:r>
              <a:rPr lang="en-GB" b="1"/>
              <a:t>Keble College, University of Oxford</a:t>
            </a:r>
            <a:r>
              <a:rPr lang="en-US"/>
              <a:t> </a:t>
            </a:r>
          </a:p>
        </p:txBody>
      </p:sp>
      <p:pic>
        <p:nvPicPr>
          <p:cNvPr id="6151" name="Picture 7" descr="dark green box"/>
          <p:cNvPicPr>
            <a:picLocks noChangeAspect="1" noChangeArrowheads="1"/>
          </p:cNvPicPr>
          <p:nvPr/>
        </p:nvPicPr>
        <p:blipFill>
          <a:blip r:embed="rId3"/>
          <a:srcRect/>
          <a:stretch>
            <a:fillRect/>
          </a:stretch>
        </p:blipFill>
        <p:spPr bwMode="auto">
          <a:xfrm>
            <a:off x="381000" y="1076325"/>
            <a:ext cx="8610600" cy="4833938"/>
          </a:xfrm>
          <a:prstGeom prst="rect">
            <a:avLst/>
          </a:prstGeom>
          <a:noFill/>
          <a:ln w="9525">
            <a:noFill/>
            <a:miter lim="800000"/>
            <a:headEnd/>
            <a:tailEnd/>
          </a:ln>
        </p:spPr>
      </p:pic>
      <p:pic>
        <p:nvPicPr>
          <p:cNvPr id="6152" name="Picture 8" descr="SAM_9787_stitch-cropped 2"/>
          <p:cNvPicPr>
            <a:picLocks noChangeAspect="1" noChangeArrowheads="1"/>
          </p:cNvPicPr>
          <p:nvPr/>
        </p:nvPicPr>
        <p:blipFill>
          <a:blip r:embed="rId4"/>
          <a:srcRect/>
          <a:stretch>
            <a:fillRect/>
          </a:stretch>
        </p:blipFill>
        <p:spPr bwMode="auto">
          <a:xfrm>
            <a:off x="0" y="0"/>
            <a:ext cx="9144000" cy="5867400"/>
          </a:xfrm>
          <a:prstGeom prst="rect">
            <a:avLst/>
          </a:prstGeom>
          <a:noFill/>
          <a:ln w="9525">
            <a:noFill/>
            <a:miter lim="800000"/>
            <a:headEnd/>
            <a:tailEnd/>
          </a:ln>
        </p:spPr>
      </p:pic>
      <p:pic>
        <p:nvPicPr>
          <p:cNvPr id="6153" name="Picture 9" descr="very dark box"/>
          <p:cNvPicPr>
            <a:picLocks noChangeAspect="1" noChangeArrowheads="1"/>
          </p:cNvPicPr>
          <p:nvPr/>
        </p:nvPicPr>
        <p:blipFill>
          <a:blip r:embed="rId5"/>
          <a:srcRect/>
          <a:stretch>
            <a:fillRect/>
          </a:stretch>
        </p:blipFill>
        <p:spPr bwMode="auto">
          <a:xfrm>
            <a:off x="7848600" y="6118225"/>
            <a:ext cx="1295400" cy="815975"/>
          </a:xfrm>
          <a:prstGeom prst="rect">
            <a:avLst/>
          </a:prstGeom>
          <a:noFill/>
          <a:ln w="9525">
            <a:noFill/>
            <a:miter lim="800000"/>
            <a:headEnd/>
            <a:tailEnd/>
          </a:ln>
        </p:spPr>
      </p:pic>
      <p:pic>
        <p:nvPicPr>
          <p:cNvPr id="6154" name="Picture 10" descr="very dark box"/>
          <p:cNvPicPr>
            <a:picLocks noChangeAspect="1" noChangeArrowheads="1"/>
          </p:cNvPicPr>
          <p:nvPr/>
        </p:nvPicPr>
        <p:blipFill>
          <a:blip r:embed="rId5"/>
          <a:srcRect/>
          <a:stretch>
            <a:fillRect/>
          </a:stretch>
        </p:blipFill>
        <p:spPr bwMode="auto">
          <a:xfrm>
            <a:off x="6934200" y="6172200"/>
            <a:ext cx="1047750" cy="823913"/>
          </a:xfrm>
          <a:prstGeom prst="rect">
            <a:avLst/>
          </a:prstGeom>
          <a:noFill/>
          <a:ln w="9525">
            <a:noFill/>
            <a:miter lim="800000"/>
            <a:headEnd/>
            <a:tailEnd/>
          </a:ln>
        </p:spPr>
      </p:pic>
      <p:pic>
        <p:nvPicPr>
          <p:cNvPr id="6155" name="Picture 11" descr="Light green box - full"/>
          <p:cNvPicPr>
            <a:picLocks noChangeAspect="1" noChangeArrowheads="1"/>
          </p:cNvPicPr>
          <p:nvPr/>
        </p:nvPicPr>
        <p:blipFill>
          <a:blip r:embed="rId6"/>
          <a:srcRect/>
          <a:stretch>
            <a:fillRect/>
          </a:stretch>
        </p:blipFill>
        <p:spPr bwMode="auto">
          <a:xfrm>
            <a:off x="1752600" y="3581400"/>
            <a:ext cx="5334000" cy="3049588"/>
          </a:xfrm>
          <a:prstGeom prst="rect">
            <a:avLst/>
          </a:prstGeom>
          <a:noFill/>
          <a:ln w="9525">
            <a:noFill/>
            <a:miter lim="800000"/>
            <a:headEnd/>
            <a:tailEnd/>
          </a:ln>
        </p:spPr>
      </p:pic>
      <p:pic>
        <p:nvPicPr>
          <p:cNvPr id="6156" name="Picture 12" descr="very dark box"/>
          <p:cNvPicPr>
            <a:picLocks noChangeAspect="1" noChangeArrowheads="1"/>
          </p:cNvPicPr>
          <p:nvPr/>
        </p:nvPicPr>
        <p:blipFill>
          <a:blip r:embed="rId5"/>
          <a:srcRect/>
          <a:stretch>
            <a:fillRect/>
          </a:stretch>
        </p:blipFill>
        <p:spPr bwMode="auto">
          <a:xfrm>
            <a:off x="8229600" y="6019800"/>
            <a:ext cx="914400" cy="261938"/>
          </a:xfrm>
          <a:prstGeom prst="rect">
            <a:avLst/>
          </a:prstGeom>
          <a:noFill/>
          <a:ln w="9525">
            <a:noFill/>
            <a:miter lim="800000"/>
            <a:headEnd/>
            <a:tailEnd/>
          </a:ln>
        </p:spPr>
      </p:pic>
      <p:sp>
        <p:nvSpPr>
          <p:cNvPr id="6157" name="Text Box 13"/>
          <p:cNvSpPr txBox="1">
            <a:spLocks noChangeArrowheads="1"/>
          </p:cNvSpPr>
          <p:nvPr/>
        </p:nvSpPr>
        <p:spPr bwMode="auto">
          <a:xfrm>
            <a:off x="2057400" y="3946525"/>
            <a:ext cx="4724400" cy="2378075"/>
          </a:xfrm>
          <a:prstGeom prst="rect">
            <a:avLst/>
          </a:prstGeom>
          <a:noFill/>
          <a:ln w="9525">
            <a:noFill/>
            <a:miter lim="800000"/>
            <a:headEnd/>
            <a:tailEnd/>
          </a:ln>
        </p:spPr>
        <p:txBody>
          <a:bodyPr>
            <a:spAutoFit/>
          </a:bodyPr>
          <a:lstStyle/>
          <a:p>
            <a:pPr algn="ctr">
              <a:spcBef>
                <a:spcPct val="50000"/>
              </a:spcBef>
            </a:pPr>
            <a:r>
              <a:rPr lang="en-GB" sz="2000"/>
              <a:t>Community forestry = </a:t>
            </a:r>
          </a:p>
          <a:p>
            <a:pPr algn="ctr">
              <a:spcBef>
                <a:spcPct val="50000"/>
              </a:spcBef>
            </a:pPr>
            <a:r>
              <a:rPr lang="en-GB" sz="2000"/>
              <a:t>all aspects, initiatives, science, policies, institutions, and processes that increase the role of all local peoples—including women, youth and disadvantaged groups—in governing and managing forest resources</a:t>
            </a:r>
            <a:r>
              <a:rPr lang="en-US" sz="2000"/>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Presentation-BG4.jpg"/>
          <p:cNvPicPr>
            <a:picLocks noChangeAspect="1"/>
          </p:cNvPicPr>
          <p:nvPr/>
        </p:nvPicPr>
        <p:blipFill>
          <a:blip r:embed="rId3"/>
          <a:srcRect/>
          <a:stretch>
            <a:fillRect/>
          </a:stretch>
        </p:blipFill>
        <p:spPr bwMode="auto">
          <a:xfrm>
            <a:off x="0" y="0"/>
            <a:ext cx="9144000" cy="6870700"/>
          </a:xfrm>
          <a:prstGeom prst="rect">
            <a:avLst/>
          </a:prstGeom>
          <a:noFill/>
          <a:ln w="9525">
            <a:noFill/>
            <a:miter lim="800000"/>
            <a:headEnd/>
            <a:tailEnd/>
          </a:ln>
        </p:spPr>
      </p:pic>
      <p:pic>
        <p:nvPicPr>
          <p:cNvPr id="17411" name="Picture 5" descr="dark green box.bmp"/>
          <p:cNvPicPr>
            <a:picLocks noChangeAspect="1"/>
          </p:cNvPicPr>
          <p:nvPr/>
        </p:nvPicPr>
        <p:blipFill>
          <a:blip r:embed="rId4"/>
          <a:srcRect/>
          <a:stretch>
            <a:fillRect/>
          </a:stretch>
        </p:blipFill>
        <p:spPr bwMode="auto">
          <a:xfrm>
            <a:off x="228600" y="1119188"/>
            <a:ext cx="8686800" cy="4748212"/>
          </a:xfrm>
          <a:prstGeom prst="rect">
            <a:avLst/>
          </a:prstGeom>
          <a:noFill/>
          <a:ln w="9525">
            <a:noFill/>
            <a:miter lim="800000"/>
            <a:headEnd/>
            <a:tailEnd/>
          </a:ln>
        </p:spPr>
      </p:pic>
      <p:pic>
        <p:nvPicPr>
          <p:cNvPr id="17412" name="Picture 1"/>
          <p:cNvPicPr>
            <a:picLocks noChangeAspect="1"/>
          </p:cNvPicPr>
          <p:nvPr/>
        </p:nvPicPr>
        <p:blipFill>
          <a:blip r:embed="rId5"/>
          <a:srcRect/>
          <a:stretch>
            <a:fillRect/>
          </a:stretch>
        </p:blipFill>
        <p:spPr bwMode="auto">
          <a:xfrm>
            <a:off x="658813" y="1219200"/>
            <a:ext cx="7702550" cy="4683125"/>
          </a:xfrm>
          <a:prstGeom prst="rect">
            <a:avLst/>
          </a:prstGeom>
          <a:noFill/>
          <a:ln w="9525">
            <a:noFill/>
            <a:miter lim="800000"/>
            <a:headEnd/>
            <a:tailEnd/>
          </a:ln>
        </p:spPr>
      </p:pic>
      <p:sp>
        <p:nvSpPr>
          <p:cNvPr id="17413" name="TextBox 6"/>
          <p:cNvSpPr txBox="1">
            <a:spLocks noChangeArrowheads="1"/>
          </p:cNvSpPr>
          <p:nvPr/>
        </p:nvSpPr>
        <p:spPr bwMode="auto">
          <a:xfrm>
            <a:off x="457200" y="228600"/>
            <a:ext cx="8153400" cy="523875"/>
          </a:xfrm>
          <a:prstGeom prst="rect">
            <a:avLst/>
          </a:prstGeom>
          <a:noFill/>
          <a:ln w="9525">
            <a:noFill/>
            <a:miter lim="800000"/>
            <a:headEnd/>
            <a:tailEnd/>
          </a:ln>
        </p:spPr>
        <p:txBody>
          <a:bodyPr>
            <a:spAutoFit/>
          </a:bodyPr>
          <a:lstStyle/>
          <a:p>
            <a:pPr algn="ctr"/>
            <a:r>
              <a:rPr lang="en-US" sz="2800" b="1">
                <a:solidFill>
                  <a:srgbClr val="92D050"/>
                </a:solidFill>
                <a:latin typeface="Calibri" pitchFamily="34" charset="0"/>
              </a:rPr>
              <a:t>Why Community Forestry?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DSC_0022-v2.jpg"/>
          <p:cNvPicPr>
            <a:picLocks noChangeAspect="1"/>
          </p:cNvPicPr>
          <p:nvPr/>
        </p:nvPicPr>
        <p:blipFill>
          <a:blip r:embed="rId2"/>
          <a:srcRect/>
          <a:stretch>
            <a:fillRect/>
          </a:stretch>
        </p:blipFill>
        <p:spPr bwMode="auto">
          <a:xfrm>
            <a:off x="-1331913" y="-433388"/>
            <a:ext cx="11036301" cy="7337426"/>
          </a:xfrm>
          <a:prstGeom prst="rect">
            <a:avLst/>
          </a:prstGeom>
          <a:noFill/>
          <a:ln w="9525">
            <a:noFill/>
            <a:miter lim="800000"/>
            <a:headEnd/>
            <a:tailEnd/>
          </a:ln>
        </p:spPr>
      </p:pic>
      <p:sp>
        <p:nvSpPr>
          <p:cNvPr id="3" name="TextBox 3"/>
          <p:cNvSpPr txBox="1">
            <a:spLocks noChangeArrowheads="1"/>
          </p:cNvSpPr>
          <p:nvPr/>
        </p:nvSpPr>
        <p:spPr bwMode="auto">
          <a:xfrm>
            <a:off x="990600" y="1066800"/>
            <a:ext cx="6324600" cy="1754326"/>
          </a:xfrm>
          <a:prstGeom prst="rect">
            <a:avLst/>
          </a:prstGeom>
          <a:noFill/>
          <a:ln w="9525">
            <a:noFill/>
            <a:miter lim="800000"/>
            <a:headEnd/>
            <a:tailEnd/>
          </a:ln>
        </p:spPr>
        <p:txBody>
          <a:bodyPr wrap="square">
            <a:spAutoFit/>
          </a:bodyPr>
          <a:lstStyle/>
          <a:p>
            <a:pPr algn="ctr"/>
            <a:r>
              <a:rPr lang="en-US" sz="3600" b="1" dirty="0">
                <a:solidFill>
                  <a:schemeClr val="bg1"/>
                </a:solidFill>
              </a:rPr>
              <a:t>WHAT IS THE CURRENT STATUS OF COMMUNITY FORESTRY IN ASIA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14" y="1300373"/>
            <a:ext cx="854912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p:cNvGrpSpPr/>
          <p:nvPr/>
        </p:nvGrpSpPr>
        <p:grpSpPr>
          <a:xfrm>
            <a:off x="252085" y="3748645"/>
            <a:ext cx="8910990" cy="1944216"/>
            <a:chOff x="467544" y="4221088"/>
            <a:chExt cx="7920880" cy="1728192"/>
          </a:xfrm>
        </p:grpSpPr>
        <p:sp>
          <p:nvSpPr>
            <p:cNvPr id="6" name="Oval 5"/>
            <p:cNvSpPr/>
            <p:nvPr/>
          </p:nvSpPr>
          <p:spPr>
            <a:xfrm>
              <a:off x="467544" y="4684749"/>
              <a:ext cx="1296143" cy="7165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7544" y="4653135"/>
              <a:ext cx="2664296" cy="7920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7544" y="4509120"/>
              <a:ext cx="3960439"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7544" y="4293096"/>
              <a:ext cx="5328592" cy="15174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7544" y="4221088"/>
              <a:ext cx="6624735" cy="16860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67544" y="4221088"/>
              <a:ext cx="7920880" cy="1728192"/>
            </a:xfrm>
            <a:prstGeom prst="ellipse">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0" y="304800"/>
            <a:ext cx="9144000" cy="523220"/>
          </a:xfrm>
          <a:prstGeom prst="rect">
            <a:avLst/>
          </a:prstGeom>
          <a:solidFill>
            <a:srgbClr val="00B05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dirty="0" smtClean="0"/>
              <a:t>BUNDLE OF RIGHTS</a:t>
            </a:r>
            <a:endParaRPr lang="en-US"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Presentation-BG4.jpg"/>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sp>
        <p:nvSpPr>
          <p:cNvPr id="8195" name="Text Box 3"/>
          <p:cNvSpPr txBox="1">
            <a:spLocks noChangeArrowheads="1"/>
          </p:cNvSpPr>
          <p:nvPr/>
        </p:nvSpPr>
        <p:spPr bwMode="auto">
          <a:xfrm>
            <a:off x="609600" y="228600"/>
            <a:ext cx="7924800" cy="579438"/>
          </a:xfrm>
          <a:prstGeom prst="rect">
            <a:avLst/>
          </a:prstGeom>
          <a:noFill/>
          <a:ln w="9525">
            <a:noFill/>
            <a:miter lim="800000"/>
            <a:headEnd/>
            <a:tailEnd/>
          </a:ln>
        </p:spPr>
        <p:txBody>
          <a:bodyPr>
            <a:spAutoFit/>
          </a:bodyPr>
          <a:lstStyle/>
          <a:p>
            <a:pPr algn="ctr">
              <a:spcBef>
                <a:spcPct val="50000"/>
              </a:spcBef>
            </a:pPr>
            <a:r>
              <a:rPr lang="en-GB" sz="3200" b="1">
                <a:solidFill>
                  <a:schemeClr val="bg1"/>
                </a:solidFill>
                <a:latin typeface="Calibri" pitchFamily="34" charset="0"/>
              </a:rPr>
              <a:t>‘Bundle of Rights’ in ASEAN ‘Social Forestry’</a:t>
            </a:r>
            <a:endParaRPr lang="en-US" b="1">
              <a:solidFill>
                <a:schemeClr val="bg1"/>
              </a:solidFill>
            </a:endParaRPr>
          </a:p>
        </p:txBody>
      </p:sp>
      <p:pic>
        <p:nvPicPr>
          <p:cNvPr id="8196" name="Picture 4" descr="dark green box"/>
          <p:cNvPicPr>
            <a:picLocks noChangeAspect="1" noChangeArrowheads="1"/>
          </p:cNvPicPr>
          <p:nvPr/>
        </p:nvPicPr>
        <p:blipFill>
          <a:blip r:embed="rId3"/>
          <a:srcRect/>
          <a:stretch>
            <a:fillRect/>
          </a:stretch>
        </p:blipFill>
        <p:spPr bwMode="auto">
          <a:xfrm>
            <a:off x="304800" y="838200"/>
            <a:ext cx="8534400" cy="5019675"/>
          </a:xfrm>
          <a:prstGeom prst="rect">
            <a:avLst/>
          </a:prstGeom>
          <a:noFill/>
          <a:ln w="9525">
            <a:noFill/>
            <a:miter lim="800000"/>
            <a:headEnd/>
            <a:tailEnd/>
          </a:ln>
        </p:spPr>
      </p:pic>
      <p:pic>
        <p:nvPicPr>
          <p:cNvPr id="8197" name="Picture 5" descr="very dark box"/>
          <p:cNvPicPr>
            <a:picLocks noChangeAspect="1" noChangeArrowheads="1"/>
          </p:cNvPicPr>
          <p:nvPr/>
        </p:nvPicPr>
        <p:blipFill>
          <a:blip r:embed="rId4"/>
          <a:srcRect/>
          <a:stretch>
            <a:fillRect/>
          </a:stretch>
        </p:blipFill>
        <p:spPr bwMode="auto">
          <a:xfrm>
            <a:off x="8077200" y="6019800"/>
            <a:ext cx="1219200" cy="914400"/>
          </a:xfrm>
          <a:prstGeom prst="rect">
            <a:avLst/>
          </a:prstGeom>
          <a:noFill/>
          <a:ln w="9525">
            <a:noFill/>
            <a:miter lim="800000"/>
            <a:headEnd/>
            <a:tailEnd/>
          </a:ln>
        </p:spPr>
      </p:pic>
      <p:pic>
        <p:nvPicPr>
          <p:cNvPr id="8198" name="Picture 6" descr="very dark box"/>
          <p:cNvPicPr>
            <a:picLocks noChangeAspect="1" noChangeArrowheads="1"/>
          </p:cNvPicPr>
          <p:nvPr/>
        </p:nvPicPr>
        <p:blipFill>
          <a:blip r:embed="rId4"/>
          <a:srcRect/>
          <a:stretch>
            <a:fillRect/>
          </a:stretch>
        </p:blipFill>
        <p:spPr bwMode="auto">
          <a:xfrm>
            <a:off x="7086600" y="6248400"/>
            <a:ext cx="1066800" cy="762000"/>
          </a:xfrm>
          <a:prstGeom prst="rect">
            <a:avLst/>
          </a:prstGeom>
          <a:noFill/>
          <a:ln w="9525">
            <a:noFill/>
            <a:miter lim="800000"/>
            <a:headEnd/>
            <a:tailEnd/>
          </a:ln>
        </p:spPr>
      </p:pic>
      <p:pic>
        <p:nvPicPr>
          <p:cNvPr id="8199" name="Picture 7" descr="very dark box"/>
          <p:cNvPicPr>
            <a:picLocks noChangeAspect="1" noChangeArrowheads="1"/>
          </p:cNvPicPr>
          <p:nvPr/>
        </p:nvPicPr>
        <p:blipFill>
          <a:blip r:embed="rId4"/>
          <a:srcRect/>
          <a:stretch>
            <a:fillRect/>
          </a:stretch>
        </p:blipFill>
        <p:spPr bwMode="auto">
          <a:xfrm>
            <a:off x="7848600" y="6096000"/>
            <a:ext cx="304800" cy="914400"/>
          </a:xfrm>
          <a:prstGeom prst="rect">
            <a:avLst/>
          </a:prstGeom>
          <a:noFill/>
          <a:ln w="9525">
            <a:noFill/>
            <a:miter lim="800000"/>
            <a:headEnd/>
            <a:tailEnd/>
          </a:ln>
        </p:spPr>
      </p:pic>
      <p:pic>
        <p:nvPicPr>
          <p:cNvPr id="8200" name="Picture 8" descr="Logo"/>
          <p:cNvPicPr>
            <a:picLocks noChangeAspect="1" noChangeArrowheads="1"/>
          </p:cNvPicPr>
          <p:nvPr/>
        </p:nvPicPr>
        <p:blipFill>
          <a:blip r:embed="rId5"/>
          <a:srcRect/>
          <a:stretch>
            <a:fillRect/>
          </a:stretch>
        </p:blipFill>
        <p:spPr bwMode="auto">
          <a:xfrm>
            <a:off x="8382000" y="6554788"/>
            <a:ext cx="762000" cy="303212"/>
          </a:xfrm>
          <a:prstGeom prst="rect">
            <a:avLst/>
          </a:prstGeom>
          <a:noFill/>
          <a:ln w="9525">
            <a:noFill/>
            <a:miter lim="800000"/>
            <a:headEnd/>
            <a:tailEnd/>
          </a:ln>
        </p:spPr>
      </p:pic>
      <p:pic>
        <p:nvPicPr>
          <p:cNvPr id="8201" name="Picture 9"/>
          <p:cNvPicPr>
            <a:picLocks noChangeAspect="1" noChangeArrowheads="1"/>
          </p:cNvPicPr>
          <p:nvPr/>
        </p:nvPicPr>
        <p:blipFill>
          <a:blip r:embed="rId6"/>
          <a:srcRect/>
          <a:stretch>
            <a:fillRect/>
          </a:stretch>
        </p:blipFill>
        <p:spPr bwMode="auto">
          <a:xfrm>
            <a:off x="0" y="879475"/>
            <a:ext cx="9144000" cy="5673725"/>
          </a:xfrm>
          <a:prstGeom prst="rect">
            <a:avLst/>
          </a:prstGeom>
          <a:noFill/>
          <a:ln w="9525">
            <a:noFill/>
            <a:miter lim="800000"/>
            <a:headEnd/>
            <a:tailEnd/>
          </a:ln>
        </p:spPr>
      </p:pic>
      <p:sp>
        <p:nvSpPr>
          <p:cNvPr id="8202" name="Text Box 10"/>
          <p:cNvSpPr txBox="1">
            <a:spLocks noChangeArrowheads="1"/>
          </p:cNvSpPr>
          <p:nvPr/>
        </p:nvSpPr>
        <p:spPr bwMode="auto">
          <a:xfrm>
            <a:off x="533400" y="6553200"/>
            <a:ext cx="7010400" cy="366713"/>
          </a:xfrm>
          <a:prstGeom prst="rect">
            <a:avLst/>
          </a:prstGeom>
          <a:noFill/>
          <a:ln w="9525">
            <a:noFill/>
            <a:miter lim="800000"/>
            <a:headEnd/>
            <a:tailEnd/>
          </a:ln>
        </p:spPr>
        <p:txBody>
          <a:bodyPr>
            <a:spAutoFit/>
          </a:bodyPr>
          <a:lstStyle/>
          <a:p>
            <a:pPr>
              <a:spcBef>
                <a:spcPct val="50000"/>
              </a:spcBef>
            </a:pPr>
            <a:r>
              <a:rPr lang="en-GB" b="1">
                <a:solidFill>
                  <a:schemeClr val="bg1"/>
                </a:solidFill>
                <a:latin typeface="Calibri" pitchFamily="34" charset="0"/>
              </a:rPr>
              <a:t>(data from </a:t>
            </a:r>
            <a:r>
              <a:rPr lang="en-US" b="1">
                <a:solidFill>
                  <a:schemeClr val="bg1"/>
                </a:solidFill>
              </a:rPr>
              <a:t>RECOFTC 2014</a:t>
            </a:r>
            <a:r>
              <a:rPr lang="en-US" b="1">
                <a:solidFill>
                  <a:schemeClr val="bg1"/>
                </a:solidFill>
                <a:latin typeface="Calibri" pitchFamily="34" charset="0"/>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14" y="1300373"/>
            <a:ext cx="854912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0" y="304800"/>
            <a:ext cx="9144000" cy="646331"/>
          </a:xfrm>
          <a:prstGeom prst="rect">
            <a:avLst/>
          </a:prstGeom>
          <a:solidFill>
            <a:srgbClr val="00B05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600" dirty="0" smtClean="0"/>
              <a:t>BUNDLE OF RIGHTS</a:t>
            </a:r>
            <a:endParaRPr lang="en-US" sz="3600" dirty="0"/>
          </a:p>
        </p:txBody>
      </p:sp>
      <p:sp>
        <p:nvSpPr>
          <p:cNvPr id="14" name="TextBox 13"/>
          <p:cNvSpPr txBox="1"/>
          <p:nvPr/>
        </p:nvSpPr>
        <p:spPr>
          <a:xfrm>
            <a:off x="381000" y="3962400"/>
            <a:ext cx="1219200" cy="2862322"/>
          </a:xfrm>
          <a:prstGeom prst="rect">
            <a:avLst/>
          </a:prstGeom>
          <a:solidFill>
            <a:srgbClr val="00B050"/>
          </a:solidFill>
        </p:spPr>
        <p:txBody>
          <a:bodyPr wrap="square" rtlCol="0">
            <a:spAutoFit/>
          </a:bodyPr>
          <a:lstStyle/>
          <a:p>
            <a:pPr algn="ctr"/>
            <a:r>
              <a:rPr lang="en-US" sz="6000" dirty="0" smtClean="0"/>
              <a:t>Y</a:t>
            </a:r>
          </a:p>
          <a:p>
            <a:pPr algn="ctr"/>
            <a:r>
              <a:rPr lang="en-US" sz="6000" dirty="0" smtClean="0"/>
              <a:t>E</a:t>
            </a:r>
          </a:p>
          <a:p>
            <a:pPr algn="ctr"/>
            <a:r>
              <a:rPr lang="en-US" sz="6000" dirty="0" smtClean="0"/>
              <a:t>S</a:t>
            </a:r>
            <a:endParaRPr lang="en-US" sz="6000" dirty="0"/>
          </a:p>
        </p:txBody>
      </p:sp>
      <p:sp>
        <p:nvSpPr>
          <p:cNvPr id="15" name="TextBox 14"/>
          <p:cNvSpPr txBox="1"/>
          <p:nvPr/>
        </p:nvSpPr>
        <p:spPr>
          <a:xfrm>
            <a:off x="1752600" y="3962400"/>
            <a:ext cx="1295400" cy="2862322"/>
          </a:xfrm>
          <a:prstGeom prst="rect">
            <a:avLst/>
          </a:prstGeom>
          <a:solidFill>
            <a:srgbClr val="00B050"/>
          </a:solidFill>
        </p:spPr>
        <p:txBody>
          <a:bodyPr wrap="square" rtlCol="0">
            <a:spAutoFit/>
          </a:bodyPr>
          <a:lstStyle/>
          <a:p>
            <a:pPr algn="ctr"/>
            <a:r>
              <a:rPr lang="en-US" sz="6000" dirty="0" smtClean="0"/>
              <a:t>Y</a:t>
            </a:r>
          </a:p>
          <a:p>
            <a:pPr algn="ctr"/>
            <a:r>
              <a:rPr lang="en-US" sz="6000" dirty="0" smtClean="0"/>
              <a:t>E</a:t>
            </a:r>
          </a:p>
          <a:p>
            <a:pPr algn="ctr"/>
            <a:r>
              <a:rPr lang="en-US" sz="6000" dirty="0" smtClean="0"/>
              <a:t>S</a:t>
            </a:r>
            <a:endParaRPr lang="en-US" sz="6000" dirty="0"/>
          </a:p>
        </p:txBody>
      </p:sp>
      <p:sp>
        <p:nvSpPr>
          <p:cNvPr id="16" name="TextBox 15"/>
          <p:cNvSpPr txBox="1"/>
          <p:nvPr/>
        </p:nvSpPr>
        <p:spPr>
          <a:xfrm>
            <a:off x="3048000" y="3962400"/>
            <a:ext cx="1371600" cy="2895600"/>
          </a:xfrm>
          <a:prstGeom prst="rect">
            <a:avLst/>
          </a:prstGeom>
          <a:solidFill>
            <a:srgbClr val="00B050"/>
          </a:solidFill>
        </p:spPr>
        <p:txBody>
          <a:bodyPr wrap="square" rtlCol="0">
            <a:spAutoFit/>
          </a:bodyPr>
          <a:lstStyle/>
          <a:p>
            <a:pPr algn="ctr"/>
            <a:endParaRPr lang="en-US" sz="3200" dirty="0" smtClean="0"/>
          </a:p>
          <a:p>
            <a:pPr algn="ctr"/>
            <a:r>
              <a:rPr lang="en-US" sz="2800" dirty="0" smtClean="0"/>
              <a:t>BUT</a:t>
            </a:r>
          </a:p>
          <a:p>
            <a:pPr algn="ctr"/>
            <a:endParaRPr lang="en-US" sz="2800" dirty="0" smtClean="0"/>
          </a:p>
          <a:p>
            <a:pPr algn="ctr"/>
            <a:r>
              <a:rPr lang="en-US" sz="2800" dirty="0" smtClean="0"/>
              <a:t> LIMI-</a:t>
            </a:r>
          </a:p>
          <a:p>
            <a:pPr algn="ctr"/>
            <a:r>
              <a:rPr lang="en-US" sz="2800" dirty="0" smtClean="0"/>
              <a:t>TED</a:t>
            </a:r>
          </a:p>
          <a:p>
            <a:pPr algn="ctr"/>
            <a:endParaRPr lang="en-US" sz="3200" dirty="0" smtClean="0"/>
          </a:p>
        </p:txBody>
      </p:sp>
      <p:sp>
        <p:nvSpPr>
          <p:cNvPr id="17" name="TextBox 16"/>
          <p:cNvSpPr txBox="1"/>
          <p:nvPr/>
        </p:nvSpPr>
        <p:spPr>
          <a:xfrm>
            <a:off x="4572000" y="3962400"/>
            <a:ext cx="1295400" cy="2862322"/>
          </a:xfrm>
          <a:prstGeom prst="rect">
            <a:avLst/>
          </a:prstGeom>
          <a:solidFill>
            <a:srgbClr val="00B050"/>
          </a:solidFill>
        </p:spPr>
        <p:txBody>
          <a:bodyPr wrap="square" rtlCol="0">
            <a:spAutoFit/>
          </a:bodyPr>
          <a:lstStyle/>
          <a:p>
            <a:pPr algn="ctr"/>
            <a:r>
              <a:rPr lang="en-US" sz="6000" dirty="0" smtClean="0"/>
              <a:t>Y</a:t>
            </a:r>
          </a:p>
          <a:p>
            <a:pPr algn="ctr"/>
            <a:r>
              <a:rPr lang="en-US" sz="6000" dirty="0" smtClean="0"/>
              <a:t>E</a:t>
            </a:r>
          </a:p>
          <a:p>
            <a:pPr algn="ctr"/>
            <a:r>
              <a:rPr lang="en-US" sz="6000" dirty="0" smtClean="0"/>
              <a:t>S</a:t>
            </a:r>
            <a:endParaRPr lang="en-US" sz="6000" dirty="0"/>
          </a:p>
        </p:txBody>
      </p:sp>
      <p:sp>
        <p:nvSpPr>
          <p:cNvPr id="18" name="TextBox 17"/>
          <p:cNvSpPr txBox="1"/>
          <p:nvPr/>
        </p:nvSpPr>
        <p:spPr>
          <a:xfrm>
            <a:off x="6019800" y="3962400"/>
            <a:ext cx="1219200" cy="2876967"/>
          </a:xfrm>
          <a:prstGeom prst="rect">
            <a:avLst/>
          </a:prstGeom>
          <a:solidFill>
            <a:srgbClr val="00B050"/>
          </a:solidFill>
        </p:spPr>
        <p:txBody>
          <a:bodyPr wrap="square" rtlCol="0">
            <a:spAutoFit/>
          </a:bodyPr>
          <a:lstStyle/>
          <a:p>
            <a:pPr algn="ctr"/>
            <a:r>
              <a:rPr lang="en-US" sz="3200" dirty="0" smtClean="0"/>
              <a:t>YES,</a:t>
            </a:r>
          </a:p>
          <a:p>
            <a:pPr algn="ctr"/>
            <a:endParaRPr lang="en-US" dirty="0" smtClean="0">
              <a:solidFill>
                <a:schemeClr val="tx1">
                  <a:lumMod val="95000"/>
                  <a:lumOff val="5000"/>
                </a:schemeClr>
              </a:solidFill>
            </a:endParaRPr>
          </a:p>
          <a:p>
            <a:pPr algn="ctr"/>
            <a:r>
              <a:rPr lang="en-US" dirty="0" smtClean="0">
                <a:solidFill>
                  <a:schemeClr val="tx1">
                    <a:lumMod val="95000"/>
                    <a:lumOff val="5000"/>
                  </a:schemeClr>
                </a:solidFill>
              </a:rPr>
              <a:t>SOME  NOT CLEAR </a:t>
            </a:r>
          </a:p>
          <a:p>
            <a:pPr algn="ctr"/>
            <a:endParaRPr lang="en-US" sz="2400" dirty="0" smtClean="0">
              <a:solidFill>
                <a:schemeClr val="tx1">
                  <a:lumMod val="95000"/>
                  <a:lumOff val="5000"/>
                </a:schemeClr>
              </a:solidFill>
            </a:endParaRPr>
          </a:p>
          <a:p>
            <a:pPr algn="ctr"/>
            <a:r>
              <a:rPr lang="en-US" sz="2400" dirty="0" smtClean="0">
                <a:solidFill>
                  <a:schemeClr val="accent2"/>
                </a:solidFill>
              </a:rPr>
              <a:t>LAOS NO</a:t>
            </a:r>
          </a:p>
        </p:txBody>
      </p:sp>
      <p:sp>
        <p:nvSpPr>
          <p:cNvPr id="19" name="TextBox 18"/>
          <p:cNvSpPr txBox="1"/>
          <p:nvPr/>
        </p:nvSpPr>
        <p:spPr>
          <a:xfrm>
            <a:off x="7391400" y="3962400"/>
            <a:ext cx="1219200" cy="2341602"/>
          </a:xfrm>
          <a:prstGeom prst="rect">
            <a:avLst/>
          </a:prstGeom>
          <a:solidFill>
            <a:srgbClr val="00B050"/>
          </a:solidFill>
        </p:spPr>
        <p:txBody>
          <a:bodyPr wrap="square" rtlCol="0">
            <a:spAutoFit/>
          </a:bodyPr>
          <a:lstStyle/>
          <a:p>
            <a:pPr algn="ctr"/>
            <a:r>
              <a:rPr lang="en-US" sz="7200" dirty="0" smtClean="0"/>
              <a:t>NO</a:t>
            </a:r>
          </a:p>
        </p:txBody>
      </p:sp>
      <p:sp>
        <p:nvSpPr>
          <p:cNvPr id="20" name="TextBox 19"/>
          <p:cNvSpPr txBox="1"/>
          <p:nvPr/>
        </p:nvSpPr>
        <p:spPr>
          <a:xfrm>
            <a:off x="7315200" y="6211669"/>
            <a:ext cx="1371600" cy="646331"/>
          </a:xfrm>
          <a:prstGeom prst="rect">
            <a:avLst/>
          </a:prstGeom>
          <a:solidFill>
            <a:srgbClr val="00B050"/>
          </a:solidFill>
        </p:spPr>
        <p:txBody>
          <a:bodyPr wrap="square" rtlCol="0">
            <a:spAutoFit/>
          </a:bodyPr>
          <a:lstStyle/>
          <a:p>
            <a:pPr algn="ctr"/>
            <a:r>
              <a:rPr lang="en-US" dirty="0" smtClean="0"/>
              <a:t>EXCEPT MYANMAR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wipe(down)">
                                      <p:cBhvr>
                                        <p:cTn id="7" dur="500"/>
                                        <p:tgtEl>
                                          <p:spTgt spid="1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down)">
                                      <p:cBhvr>
                                        <p:cTn id="10" dur="500"/>
                                        <p:tgtEl>
                                          <p:spTgt spid="14">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wipe(down)">
                                      <p:cBhvr>
                                        <p:cTn id="13" dur="500"/>
                                        <p:tgtEl>
                                          <p:spTgt spid="14">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wipe(down)">
                                      <p:cBhvr>
                                        <p:cTn id="16" dur="500"/>
                                        <p:tgtEl>
                                          <p:spTgt spid="1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bg/>
                                          </p:spTgt>
                                        </p:tgtEl>
                                        <p:attrNameLst>
                                          <p:attrName>style.visibility</p:attrName>
                                        </p:attrNameLst>
                                      </p:cBhvr>
                                      <p:to>
                                        <p:strVal val="visible"/>
                                      </p:to>
                                    </p:set>
                                    <p:animEffect transition="in" filter="fade">
                                      <p:cBhvr>
                                        <p:cTn id="21" dur="2000"/>
                                        <p:tgtEl>
                                          <p:spTgt spid="15">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2000"/>
                                        <p:tgtEl>
                                          <p:spTgt spid="15">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fade">
                                      <p:cBhvr>
                                        <p:cTn id="27" dur="2000"/>
                                        <p:tgtEl>
                                          <p:spTgt spid="15">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fade">
                                      <p:cBhvr>
                                        <p:cTn id="30" dur="2000"/>
                                        <p:tgtEl>
                                          <p:spTgt spid="1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bg/>
                                          </p:spTgt>
                                        </p:tgtEl>
                                        <p:attrNameLst>
                                          <p:attrName>style.visibility</p:attrName>
                                        </p:attrNameLst>
                                      </p:cBhvr>
                                      <p:to>
                                        <p:strVal val="visible"/>
                                      </p:to>
                                    </p:set>
                                    <p:animEffect transition="in" filter="wipe(down)">
                                      <p:cBhvr>
                                        <p:cTn id="35" dur="500"/>
                                        <p:tgtEl>
                                          <p:spTgt spid="16">
                                            <p:bg/>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xEl>
                                              <p:pRg st="1" end="1"/>
                                            </p:txEl>
                                          </p:spTgt>
                                        </p:tgtEl>
                                        <p:attrNameLst>
                                          <p:attrName>style.visibility</p:attrName>
                                        </p:attrNameLst>
                                      </p:cBhvr>
                                      <p:to>
                                        <p:strVal val="visible"/>
                                      </p:to>
                                    </p:set>
                                    <p:animEffect transition="in" filter="wipe(down)">
                                      <p:cBhvr>
                                        <p:cTn id="38" dur="500"/>
                                        <p:tgtEl>
                                          <p:spTgt spid="16">
                                            <p:txEl>
                                              <p:pRg st="1" end="1"/>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6">
                                            <p:txEl>
                                              <p:pRg st="3" end="3"/>
                                            </p:txEl>
                                          </p:spTgt>
                                        </p:tgtEl>
                                        <p:attrNameLst>
                                          <p:attrName>style.visibility</p:attrName>
                                        </p:attrNameLst>
                                      </p:cBhvr>
                                      <p:to>
                                        <p:strVal val="visible"/>
                                      </p:to>
                                    </p:set>
                                    <p:animEffect transition="in" filter="wipe(down)">
                                      <p:cBhvr>
                                        <p:cTn id="41" dur="500"/>
                                        <p:tgtEl>
                                          <p:spTgt spid="16">
                                            <p:txEl>
                                              <p:pRg st="3" end="3"/>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6">
                                            <p:txEl>
                                              <p:pRg st="4" end="4"/>
                                            </p:txEl>
                                          </p:spTgt>
                                        </p:tgtEl>
                                        <p:attrNameLst>
                                          <p:attrName>style.visibility</p:attrName>
                                        </p:attrNameLst>
                                      </p:cBhvr>
                                      <p:to>
                                        <p:strVal val="visible"/>
                                      </p:to>
                                    </p:set>
                                    <p:animEffect transition="in" filter="wipe(down)">
                                      <p:cBhvr>
                                        <p:cTn id="44" dur="500"/>
                                        <p:tgtEl>
                                          <p:spTgt spid="1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bg/>
                                          </p:spTgt>
                                        </p:tgtEl>
                                        <p:attrNameLst>
                                          <p:attrName>style.visibility</p:attrName>
                                        </p:attrNameLst>
                                      </p:cBhvr>
                                      <p:to>
                                        <p:strVal val="visible"/>
                                      </p:to>
                                    </p:set>
                                    <p:animEffect transition="in" filter="fade">
                                      <p:cBhvr>
                                        <p:cTn id="49" dur="2000"/>
                                        <p:tgtEl>
                                          <p:spTgt spid="17">
                                            <p:bg/>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Effect transition="in" filter="fade">
                                      <p:cBhvr>
                                        <p:cTn id="52" dur="2000"/>
                                        <p:tgtEl>
                                          <p:spTgt spid="17">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fade">
                                      <p:cBhvr>
                                        <p:cTn id="55" dur="2000"/>
                                        <p:tgtEl>
                                          <p:spTgt spid="17">
                                            <p:txEl>
                                              <p:pRg st="1" end="1"/>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xEl>
                                              <p:pRg st="2" end="2"/>
                                            </p:txEl>
                                          </p:spTgt>
                                        </p:tgtEl>
                                        <p:attrNameLst>
                                          <p:attrName>style.visibility</p:attrName>
                                        </p:attrNameLst>
                                      </p:cBhvr>
                                      <p:to>
                                        <p:strVal val="visible"/>
                                      </p:to>
                                    </p:set>
                                    <p:animEffect transition="in" filter="fade">
                                      <p:cBhvr>
                                        <p:cTn id="58" dur="2000"/>
                                        <p:tgtEl>
                                          <p:spTgt spid="17">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bg/>
                                          </p:spTgt>
                                        </p:tgtEl>
                                        <p:attrNameLst>
                                          <p:attrName>style.visibility</p:attrName>
                                        </p:attrNameLst>
                                      </p:cBhvr>
                                      <p:to>
                                        <p:strVal val="visible"/>
                                      </p:to>
                                    </p:set>
                                    <p:animEffect transition="in" filter="fade">
                                      <p:cBhvr>
                                        <p:cTn id="63" dur="2000"/>
                                        <p:tgtEl>
                                          <p:spTgt spid="18">
                                            <p:bg/>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xEl>
                                              <p:pRg st="0" end="0"/>
                                            </p:txEl>
                                          </p:spTgt>
                                        </p:tgtEl>
                                        <p:attrNameLst>
                                          <p:attrName>style.visibility</p:attrName>
                                        </p:attrNameLst>
                                      </p:cBhvr>
                                      <p:to>
                                        <p:strVal val="visible"/>
                                      </p:to>
                                    </p:set>
                                    <p:animEffect transition="in" filter="fade">
                                      <p:cBhvr>
                                        <p:cTn id="66" dur="2000"/>
                                        <p:tgtEl>
                                          <p:spTgt spid="18">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
                                            <p:txEl>
                                              <p:pRg st="2" end="2"/>
                                            </p:txEl>
                                          </p:spTgt>
                                        </p:tgtEl>
                                        <p:attrNameLst>
                                          <p:attrName>style.visibility</p:attrName>
                                        </p:attrNameLst>
                                      </p:cBhvr>
                                      <p:to>
                                        <p:strVal val="visible"/>
                                      </p:to>
                                    </p:set>
                                    <p:animEffect transition="in" filter="fade">
                                      <p:cBhvr>
                                        <p:cTn id="69" dur="2000"/>
                                        <p:tgtEl>
                                          <p:spTgt spid="18">
                                            <p:txEl>
                                              <p:pRg st="2" end="2"/>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8">
                                            <p:txEl>
                                              <p:pRg st="4" end="4"/>
                                            </p:txEl>
                                          </p:spTgt>
                                        </p:tgtEl>
                                        <p:attrNameLst>
                                          <p:attrName>style.visibility</p:attrName>
                                        </p:attrNameLst>
                                      </p:cBhvr>
                                      <p:to>
                                        <p:strVal val="visible"/>
                                      </p:to>
                                    </p:set>
                                    <p:animEffect transition="in" filter="fade">
                                      <p:cBhvr>
                                        <p:cTn id="72" dur="2000"/>
                                        <p:tgtEl>
                                          <p:spTgt spid="18">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bg/>
                                          </p:spTgt>
                                        </p:tgtEl>
                                        <p:attrNameLst>
                                          <p:attrName>style.visibility</p:attrName>
                                        </p:attrNameLst>
                                      </p:cBhvr>
                                      <p:to>
                                        <p:strVal val="visible"/>
                                      </p:to>
                                    </p:set>
                                    <p:animEffect transition="in" filter="fade">
                                      <p:cBhvr>
                                        <p:cTn id="77" dur="2000"/>
                                        <p:tgtEl>
                                          <p:spTgt spid="19">
                                            <p:bg/>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xEl>
                                              <p:pRg st="0" end="0"/>
                                            </p:txEl>
                                          </p:spTgt>
                                        </p:tgtEl>
                                        <p:attrNameLst>
                                          <p:attrName>style.visibility</p:attrName>
                                        </p:attrNameLst>
                                      </p:cBhvr>
                                      <p:to>
                                        <p:strVal val="visible"/>
                                      </p:to>
                                    </p:set>
                                    <p:animEffect transition="in" filter="fade">
                                      <p:cBhvr>
                                        <p:cTn id="80" dur="2000"/>
                                        <p:tgtEl>
                                          <p:spTgt spid="19">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20">
                                            <p:bg/>
                                          </p:spTgt>
                                        </p:tgtEl>
                                        <p:attrNameLst>
                                          <p:attrName>style.visibility</p:attrName>
                                        </p:attrNameLst>
                                      </p:cBhvr>
                                      <p:to>
                                        <p:strVal val="visible"/>
                                      </p:to>
                                    </p:set>
                                    <p:animEffect transition="in" filter="wipe(down)">
                                      <p:cBhvr>
                                        <p:cTn id="85" dur="500"/>
                                        <p:tgtEl>
                                          <p:spTgt spid="20">
                                            <p:bg/>
                                          </p:spTgt>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0">
                                            <p:txEl>
                                              <p:pRg st="0" end="0"/>
                                            </p:txEl>
                                          </p:spTgt>
                                        </p:tgtEl>
                                        <p:attrNameLst>
                                          <p:attrName>style.visibility</p:attrName>
                                        </p:attrNameLst>
                                      </p:cBhvr>
                                      <p:to>
                                        <p:strVal val="visible"/>
                                      </p:to>
                                    </p:set>
                                    <p:animEffect transition="in" filter="wipe(down)">
                                      <p:cBhvr>
                                        <p:cTn id="88"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P spid="15" grpId="0" build="allAtOnce" animBg="1"/>
      <p:bldP spid="16" grpId="0" build="allAtOnce" animBg="1"/>
      <p:bldP spid="17" grpId="0" build="allAtOnce" animBg="1"/>
      <p:bldP spid="18" grpId="0" build="allAtOnce" animBg="1"/>
      <p:bldP spid="19" grpId="0" build="allAtOnce" animBg="1"/>
      <p:bldP spid="20" grpId="0" build="allAtOnce"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22726</TotalTime>
  <Words>660</Words>
  <Application>Microsoft Office PowerPoint</Application>
  <PresentationFormat>On-screen Show (4:3)</PresentationFormat>
  <Paragraphs>111</Paragraphs>
  <Slides>25</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ＭＳ Ｐゴシック</vt:lpstr>
      <vt:lpstr>Arial</vt:lpstr>
      <vt:lpstr>Calibri</vt:lpstr>
      <vt:lpstr>Gill Sans</vt:lpstr>
      <vt:lpstr>Times New Roman</vt:lpstr>
      <vt:lpstr>Verdana</vt:lpstr>
      <vt:lpstr>Default Design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Bampton</dc:creator>
  <cp:lastModifiedBy>Jun Virola</cp:lastModifiedBy>
  <cp:revision>62</cp:revision>
  <dcterms:created xsi:type="dcterms:W3CDTF">2014-02-21T03:59:34Z</dcterms:created>
  <dcterms:modified xsi:type="dcterms:W3CDTF">2015-08-02T09:18:49Z</dcterms:modified>
</cp:coreProperties>
</file>